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697" r:id="rId5"/>
    <p:sldMasterId id="2147483730" r:id="rId6"/>
  </p:sldMasterIdLst>
  <p:notesMasterIdLst>
    <p:notesMasterId r:id="rId24"/>
  </p:notesMasterIdLst>
  <p:handoutMasterIdLst>
    <p:handoutMasterId r:id="rId25"/>
  </p:handoutMasterIdLst>
  <p:sldIdLst>
    <p:sldId id="624" r:id="rId7"/>
    <p:sldId id="625" r:id="rId8"/>
    <p:sldId id="626" r:id="rId9"/>
    <p:sldId id="627" r:id="rId10"/>
    <p:sldId id="628" r:id="rId11"/>
    <p:sldId id="629" r:id="rId12"/>
    <p:sldId id="630" r:id="rId13"/>
    <p:sldId id="2146846920" r:id="rId14"/>
    <p:sldId id="353" r:id="rId15"/>
    <p:sldId id="633" r:id="rId16"/>
    <p:sldId id="634" r:id="rId17"/>
    <p:sldId id="635" r:id="rId18"/>
    <p:sldId id="636" r:id="rId19"/>
    <p:sldId id="638" r:id="rId20"/>
    <p:sldId id="640" r:id="rId21"/>
    <p:sldId id="637" r:id="rId22"/>
    <p:sldId id="334" r:id="rId23"/>
  </p:sldIdLst>
  <p:sldSz cx="12192000" cy="6858000"/>
  <p:notesSz cx="7104063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B4A74C-F69A-40BF-868C-AE17408811A6}">
          <p14:sldIdLst>
            <p14:sldId id="624"/>
            <p14:sldId id="625"/>
            <p14:sldId id="626"/>
            <p14:sldId id="627"/>
            <p14:sldId id="628"/>
            <p14:sldId id="629"/>
            <p14:sldId id="630"/>
            <p14:sldId id="2146846920"/>
            <p14:sldId id="353"/>
            <p14:sldId id="633"/>
            <p14:sldId id="634"/>
            <p14:sldId id="635"/>
            <p14:sldId id="636"/>
            <p14:sldId id="638"/>
            <p14:sldId id="640"/>
            <p14:sldId id="637"/>
            <p14:sldId id="33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21076BA-2DA6-183E-2C04-416BB13562EE}" name="Chloe Bates (staff)" initials="CB(" userId="S::Chloe.Bates@nottingham.ac.uk::fa32b03c-f1ec-4f99-aba5-4594563396e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g Hui" initials="WH" lastIdx="1" clrIdx="0">
    <p:extLst>
      <p:ext uri="{19B8F6BF-5375-455C-9EA6-DF929625EA0E}">
        <p15:presenceInfo xmlns:p15="http://schemas.microsoft.com/office/powerpoint/2012/main" userId="S-1-5-21-1664130791-3153540899-3044996548-56366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697"/>
    <a:srgbClr val="FFFFFF"/>
    <a:srgbClr val="F2F2F2"/>
    <a:srgbClr val="B32B76"/>
    <a:srgbClr val="1B2A6B"/>
    <a:srgbClr val="009186"/>
    <a:srgbClr val="D92A2B"/>
    <a:srgbClr val="112C0B"/>
    <a:srgbClr val="38A1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224"/>
        <p:guide pos="223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B08732D1-0119-4424-ADB1-6A88624C9257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0F026BA-B8A7-4B5A-A3B0-0B7D31088B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41972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E3654FE6-3F31-4904-9137-AFF662B7D702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DB9E1F4-77C1-461E-ABFF-BFE7DD57AF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75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sponsorship-assistant@nottingham.ac.uk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Six week deadline is designed for your benefit, it enables you to receive all offer holder comms related to </a:t>
            </a:r>
            <a:r>
              <a:rPr lang="en-US" err="1">
                <a:cs typeface="Calibri"/>
              </a:rPr>
              <a:t>xxxxx</a:t>
            </a:r>
            <a:r>
              <a:rPr lang="en-US"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Some courses e.g. pharmacy / architecture will require an additional stage, e.g. an interview or portfolio 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844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If you have any issues with the process of accepting your offer, we will run another presentation and a workshop at the College in January. 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Our contact details in the meantime are </a:t>
            </a:r>
            <a:r>
              <a:rPr lang="en-US">
                <a:cs typeface="Calibri"/>
                <a:hlinkClick r:id="rId3"/>
              </a:rPr>
              <a:t>sponsorship-assistant@nottingham.ac.uk</a:t>
            </a:r>
            <a:r>
              <a:rPr lang="en-US">
                <a:cs typeface="Calibri"/>
              </a:rPr>
              <a:t>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B9E1F4-77C1-461E-ABFF-BFE7DD57AFD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346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tingham.ac.uk/imagebank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nottingham.ac.uk/imagebank" TargetMode="Externa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ttingham.ac.uk/imagebank" TargetMode="External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www.nottingham.ac.uk/imagebank" TargetMode="Externa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4" name="Text Placeholder 3" descr="Logo box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02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3236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C39AFA-7D75-A7A1-4DAF-0ABAD9DF1B34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7E610-1FA4-7CBB-1A5C-327EEBFC45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2708904"/>
            <a:ext cx="521951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pic>
        <p:nvPicPr>
          <p:cNvPr id="9" name="Picture 8" descr="Picture of a goose at the Jubilee campus surrounded by grass and yellow flowers.&#10;">
            <a:extLst>
              <a:ext uri="{FF2B5EF4-FFF2-40B4-BE49-F238E27FC236}">
                <a16:creationId xmlns:a16="http://schemas.microsoft.com/office/drawing/2014/main" id="{D44FE04A-D494-B805-4FFC-3E58CDD228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3840" y="0"/>
            <a:ext cx="6088160" cy="6858000"/>
          </a:xfrm>
          <a:prstGeom prst="rect">
            <a:avLst/>
          </a:prstGeom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C3D460CB-C830-EC38-98D8-0FCA20D78F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3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65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1D539C-2810-8838-FCB1-661F2CC4B5E5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D230BE-0CFA-E6A8-3D27-DD65772DDE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71928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375DF16-3906-148C-E1CC-C228D62951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2" y="2708904"/>
            <a:ext cx="7192877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pic>
        <p:nvPicPr>
          <p:cNvPr id="4" name="Picture 3" descr="Student sitting at a table looking up in thought">
            <a:extLst>
              <a:ext uri="{FF2B5EF4-FFF2-40B4-BE49-F238E27FC236}">
                <a16:creationId xmlns:a16="http://schemas.microsoft.com/office/drawing/2014/main" id="{1CA42153-23F5-5B5B-930F-FC9F400FB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9197" y="0"/>
            <a:ext cx="4112804" cy="6858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6FF842C-0A1C-5BFB-750B-CF8A5DCA72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75613" y="0"/>
            <a:ext cx="411638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93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_figures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3D343D-58FF-90A8-CF12-B58A1EB3555B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A4E089-8BEE-9B30-F0FF-FE3EA050FD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2708904"/>
            <a:ext cx="521951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46851" y="458787"/>
            <a:ext cx="5219700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96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546851" y="2005609"/>
            <a:ext cx="521969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429000"/>
            <a:ext cx="3060408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46851" y="3876637"/>
            <a:ext cx="2249509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46851" y="5252587"/>
            <a:ext cx="224950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6408" y="3429000"/>
            <a:ext cx="3035592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06468" y="3876637"/>
            <a:ext cx="2249509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06468" y="5252587"/>
            <a:ext cx="224950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3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864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_figures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AFB14D-FD03-B8EA-7C18-4C05CC9350BB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6A4589-2070-6A43-66F9-67B8DA6A11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E3DEE5-A7EF-7B8E-B77B-FA9951B99A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2708904"/>
            <a:ext cx="521951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B09CE73-4B0C-AB83-FA25-0A89E08DEC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-2273"/>
            <a:ext cx="3060408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endParaRPr lang="en-US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43F88302-7C4F-4C28-041C-8FC161F7E0C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546851" y="445364"/>
            <a:ext cx="2249509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75%</a:t>
            </a:r>
            <a:endParaRPr lang="en-US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F696236F-C55D-63EF-E40F-86CAA3745B5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546851" y="1821314"/>
            <a:ext cx="224950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A7B29CE-90AB-9EAE-FE9F-A4E16C05F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6408" y="-2273"/>
            <a:ext cx="3035592" cy="3429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15B44D9F-3A2F-44F2-0CDF-18ED34B0DDE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06468" y="445364"/>
            <a:ext cx="2249509" cy="108256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7200" b="1" i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£2m</a:t>
            </a: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97FB61D5-B7FA-990B-A16B-05A03FC0098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606468" y="1821314"/>
            <a:ext cx="224950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6172501-84CA-2832-09E3-09993272A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4062" y="3429000"/>
            <a:ext cx="6096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D4264C15-FC9D-A249-9CBE-5788F74796DE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44913" y="3887787"/>
            <a:ext cx="5219700" cy="125344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>
              <a:buNone/>
              <a:defRPr sz="9600" b="1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/>
              <a:t>1 in 5</a:t>
            </a:r>
            <a:endParaRPr lang="en-US"/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CBF27F4D-00D6-8DC3-B716-37C42ED523D8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544913" y="5434609"/>
            <a:ext cx="5219699" cy="803563"/>
          </a:xfrm>
          <a:prstGeom prst="rect">
            <a:avLst/>
          </a:prstGeom>
        </p:spPr>
        <p:txBody>
          <a:bodyPr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CD0FB5E-1C0D-25FF-B88F-DE34AC42DB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3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39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image of a person heating glass tubes in a workshop wearing safety gear">
            <a:extLst>
              <a:ext uri="{FF2B5EF4-FFF2-40B4-BE49-F238E27FC236}">
                <a16:creationId xmlns:a16="http://schemas.microsoft.com/office/drawing/2014/main" id="{B066E837-9D3C-251E-819F-79926122A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63773DA-86C6-B330-CF4F-A36E9B51F5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900113" cy="900112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B8D2C-97CD-1805-B625-00C5EC1505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676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D29242E-E9EF-E406-E157-D46F6BBDF4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0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944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 University of Nottingham logo.">
            <a:extLst>
              <a:ext uri="{FF2B5EF4-FFF2-40B4-BE49-F238E27FC236}">
                <a16:creationId xmlns:a16="http://schemas.microsoft.com/office/drawing/2014/main" id="{09C51863-6EFE-20EA-B8AF-703D27616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DF74E32-2383-DB11-F16E-2B4CE60172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5450" y="1628776"/>
            <a:ext cx="11341100" cy="3960512"/>
          </a:xfrm>
        </p:spPr>
        <p:txBody>
          <a:bodyPr anchor="ctr">
            <a:normAutofit/>
          </a:bodyPr>
          <a:lstStyle>
            <a:lvl1pPr marL="0" indent="0">
              <a:buNone/>
              <a:defRPr sz="4400" b="1" i="0">
                <a:solidFill>
                  <a:schemeClr val="bg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None/>
              <a:defRPr b="0" i="0">
                <a:solidFill>
                  <a:schemeClr val="bg1"/>
                </a:solidFill>
                <a:latin typeface="+mj-lt"/>
              </a:defRPr>
            </a:lvl2pPr>
            <a:lvl3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3pPr>
            <a:lvl4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4pPr>
            <a:lvl5pPr>
              <a:defRPr b="1" i="0">
                <a:solidFill>
                  <a:schemeClr val="bg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“Your inspiring quote goes here.”</a:t>
            </a:r>
          </a:p>
          <a:p>
            <a:pPr lvl="1"/>
            <a:r>
              <a:rPr lang="en-US"/>
              <a:t>– Name of person, year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1670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213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55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_blank_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FAE1E0-DF47-D7BC-2E0F-0A302DD887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763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01213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niversity of Nottingham castle icon">
            <a:extLst>
              <a:ext uri="{FF2B5EF4-FFF2-40B4-BE49-F238E27FC236}">
                <a16:creationId xmlns:a16="http://schemas.microsoft.com/office/drawing/2014/main" id="{C5BFE164-6BFE-040B-E8AE-85C76B8EAD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735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iversity of Nottingham Logo.">
            <a:extLst>
              <a:ext uri="{FF2B5EF4-FFF2-40B4-BE49-F238E27FC236}">
                <a16:creationId xmlns:a16="http://schemas.microsoft.com/office/drawing/2014/main" id="{4F1ADCAE-67D1-E4DF-B7A1-5951DE4C0D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A48EF3-956C-7FE0-B44A-55E4E8B574B2}"/>
              </a:ext>
            </a:extLst>
          </p:cNvPr>
          <p:cNvSpPr txBox="1"/>
          <p:nvPr userDrawn="1"/>
        </p:nvSpPr>
        <p:spPr>
          <a:xfrm>
            <a:off x="877173" y="2258844"/>
            <a:ext cx="657146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0" b="1" i="0">
                <a:solidFill>
                  <a:schemeClr val="bg1"/>
                </a:solidFill>
                <a:latin typeface="+mj-lt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82474" y="3722240"/>
            <a:ext cx="9144000" cy="4266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Any questions?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745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667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524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016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224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068041AD-7E16-B244-948E-4A952E4DA0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338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20 January 2025</a:t>
            </a:fld>
            <a:endParaRPr lang="en-GB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4843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2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2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2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2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253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2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2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2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2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694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D7C8D-4EBF-E54E-8157-B82F50C78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5EAF73-EE3C-41B7-AE89-4A15C844158B}" type="datetime4">
              <a:rPr lang="en-GB" smtClean="0"/>
              <a:pPr/>
              <a:t>20 January 2025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</a:t>
            </a:r>
            <a:r>
              <a:rPr lang="en-US" sz="1600" err="1">
                <a:solidFill>
                  <a:schemeClr val="tx2"/>
                </a:solidFill>
              </a:rPr>
              <a:t>imagebank</a:t>
            </a:r>
            <a:r>
              <a:rPr lang="en-US" sz="1600">
                <a:solidFill>
                  <a:schemeClr val="tx2"/>
                </a:solidFill>
              </a:rPr>
              <a:t> here:</a:t>
            </a:r>
          </a:p>
          <a:p>
            <a:pPr algn="l"/>
            <a:r>
              <a:rPr lang="en-US" sz="1600" err="1">
                <a:solidFill>
                  <a:schemeClr val="tx2"/>
                </a:solidFill>
                <a:hlinkClick r:id="rId3"/>
              </a:rPr>
              <a:t>www.nottingham.ac.uk</a:t>
            </a:r>
            <a:r>
              <a:rPr lang="en-US" sz="1600">
                <a:solidFill>
                  <a:schemeClr val="tx2"/>
                </a:solidFill>
                <a:hlinkClick r:id="rId3"/>
              </a:rPr>
              <a:t>/</a:t>
            </a:r>
            <a:r>
              <a:rPr lang="en-US" sz="1600" err="1">
                <a:solidFill>
                  <a:schemeClr val="tx2"/>
                </a:solidFill>
                <a:hlinkClick r:id="rId3"/>
              </a:rPr>
              <a:t>imagebank</a:t>
            </a:r>
            <a:r>
              <a:rPr lang="en-US" sz="1600">
                <a:solidFill>
                  <a:schemeClr val="tx2"/>
                </a:solidFill>
                <a:hlinkClick r:id="rId3"/>
              </a:rPr>
              <a:t> </a:t>
            </a:r>
            <a:endParaRPr lang="en-US" sz="16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944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65D2-2D2D-DB44-9415-42AF00917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5" y="44201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Blank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210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18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3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6723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20 January 2025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321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</a:t>
            </a:r>
            <a:r>
              <a:rPr lang="en-US" sz="1600" err="1">
                <a:solidFill>
                  <a:schemeClr val="tx2"/>
                </a:solidFill>
              </a:rPr>
              <a:t>colour</a:t>
            </a:r>
            <a:r>
              <a:rPr lang="en-US" sz="1600">
                <a:solidFill>
                  <a:schemeClr val="tx2"/>
                </a:solidFill>
              </a:rPr>
              <a:t>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285EAF73-EE3C-41B7-AE89-4A15C844158B}" type="datetime4">
              <a:rPr lang="en-GB" smtClean="0"/>
              <a:t>20 January 2025</a:t>
            </a:fld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9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E7FB5A-28C0-E64E-9FEF-7D9F37C42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cover slide options.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4CE4322B-60FD-4247-98CC-5B3D3101F0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E00DA-F948-9449-B3A1-D7A1FAA0F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4" name="Text Placeholder 3" descr="Logo box">
            <a:extLst>
              <a:ext uri="{FF2B5EF4-FFF2-40B4-BE49-F238E27FC236}">
                <a16:creationId xmlns:a16="http://schemas.microsoft.com/office/drawing/2014/main" id="{0882309C-2C73-D748-AA1B-AB05B98A64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58B21E-1070-014B-B9DF-CC6AE4E330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78857659-1700-314E-B00F-79040D7445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37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61D62B56-9FE8-D94E-A6EA-EC6A8F1694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B6D91D-08CC-8B40-9A20-FA41181022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9AE23AA1-5E84-1542-85FA-0AD28CCBD6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18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University of Nottingham logo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56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Peopl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>
            <a:extLst>
              <a:ext uri="{FF2B5EF4-FFF2-40B4-BE49-F238E27FC236}">
                <a16:creationId xmlns:a16="http://schemas.microsoft.com/office/drawing/2014/main" id="{14EC60C8-55FD-084A-BE95-B2E7664467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E0A4753-72CA-6241-85A5-FA5F9E40DCA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12" name="Picture 11" descr="University of Nottingham logo">
            <a:extLst>
              <a:ext uri="{FF2B5EF4-FFF2-40B4-BE49-F238E27FC236}">
                <a16:creationId xmlns:a16="http://schemas.microsoft.com/office/drawing/2014/main" id="{6385F48C-130A-074B-BAE4-5071492DF3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774767" cy="10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1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 descr="Logo box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240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86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697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3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B5104B7F-CA18-DE4B-BE1D-3BB2B7CB703D}" type="datetime4">
              <a:rPr lang="en-GB" smtClean="0"/>
              <a:t>20 January 2025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971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45568B5D-98A7-6F45-A1F7-A7F44559C76A}" type="datetime4">
              <a:rPr lang="en-GB" smtClean="0"/>
              <a:t>20 January 2025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8207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E7AF8C98-EFFB-8444-A615-B4920C896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05096E2-BE7E-2745-BEDA-2FE7CA4B2C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27851B81-1328-7543-96B8-61F01F01B7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EB6B105C-76FB-6446-8508-90DC52B2563F}" type="datetime4">
              <a:rPr lang="en-GB" smtClean="0"/>
              <a:t>20 January 2025</a:t>
            </a:fld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901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5E9271B-0820-354A-93EC-EB8643201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1CD28ED-14F1-B44C-B470-1D224D8D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87F950BD-F6BF-E946-BF59-9996741B704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7729FF4B-AE88-DA4F-A14E-D6CE4E633D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361B633D-F53A-DF46-B7A3-AA9C020E1C26}" type="datetime4">
              <a:rPr lang="en-GB" smtClean="0"/>
              <a:t>20 January 2025</a:t>
            </a:fld>
            <a:endParaRPr lang="en-GB"/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1497BF54-DDDF-9C43-996F-4B56CDE6B03C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0039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ersed Conten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55CF14C-1036-8240-A4D6-88C76B53C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8B57574F-AFAA-7C43-8707-E5A503FC4E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43D5D473-8F2B-CC49-956D-E22C18201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FEA7E4B-20F2-AD4A-AA88-B267177618E1}" type="datetime4">
              <a:rPr lang="en-GB" smtClean="0"/>
              <a:t>20 January 2025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500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6250FB6-DFDE-CC4E-BD54-E44B31D1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E546460-2F3C-B743-ACBE-47CE198D335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F0E20FF6-087C-254D-B377-87B46F300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A0478A-3390-994A-B75D-C00BEC5E9EE7}" type="datetime4">
              <a:rPr lang="en-GB" smtClean="0"/>
              <a:t>20 January 2025</a:t>
            </a:fld>
            <a:endParaRPr lang="en-GB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6150624" cy="19444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Quote text goes here – Georgia 40pt</a:t>
            </a:r>
          </a:p>
        </p:txBody>
      </p:sp>
      <p:pic>
        <p:nvPicPr>
          <p:cNvPr id="10" name="Picture 9" descr="University of Nottingham logo">
            <a:extLst>
              <a:ext uri="{FF2B5EF4-FFF2-40B4-BE49-F238E27FC236}">
                <a16:creationId xmlns:a16="http://schemas.microsoft.com/office/drawing/2014/main" id="{A71B1CB0-0A90-F947-8226-B66F76D89D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017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– Science &amp; Technology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c 11">
            <a:extLst>
              <a:ext uri="{FF2B5EF4-FFF2-40B4-BE49-F238E27FC236}">
                <a16:creationId xmlns:a16="http://schemas.microsoft.com/office/drawing/2014/main" id="{D7715FAF-431F-0947-BA32-CCCAE21D6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335916" y="5239452"/>
            <a:ext cx="1012135" cy="1012135"/>
          </a:xfrm>
          <a:prstGeom prst="arc">
            <a:avLst>
              <a:gd name="adj1" fmla="val 818360"/>
              <a:gd name="adj2" fmla="val 9300445"/>
            </a:avLst>
          </a:prstGeom>
          <a:ln w="15875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3" descr="Logo box">
            <a:extLst>
              <a:ext uri="{FF2B5EF4-FFF2-40B4-BE49-F238E27FC236}">
                <a16:creationId xmlns:a16="http://schemas.microsoft.com/office/drawing/2014/main" id="{F89BE0EF-B1BD-4F49-A571-A9C3B39F74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48725" y="4194626"/>
            <a:ext cx="3343275" cy="1535613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8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 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EF5119-3C31-2042-9116-20C98F254C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4194626"/>
            <a:ext cx="1550894" cy="155089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Add a partner logo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here if required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4D1AC89-727B-C049-9CD3-8F38C0F22C9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94760" y="4194626"/>
            <a:ext cx="4625340" cy="153561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lang="en-GB" sz="2400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Add presenter name or subtitle – Arial 24pt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D7A035-88C0-B640-91D8-3B73C22448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87140" y="1127760"/>
            <a:ext cx="4610100" cy="3066867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Add presentation title – Arial 32pt</a:t>
            </a:r>
            <a:endParaRPr lang="en-GB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A3BA9BED-34B5-9D4D-A988-760726B7CE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284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Block 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897768A-E936-2047-B272-A71830C2F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029589"/>
            <a:ext cx="6096000" cy="582841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305C388A-4F4A-D046-A14C-1966CD505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01B3FD81-10DD-0342-9AA1-E2491DE8016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A486383-7D66-0D46-B7B2-852429AE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6816F6CC-5251-0541-8390-479306E30AAE}" type="datetime4">
              <a:rPr lang="en-GB" smtClean="0"/>
              <a:t>20 January 2025</a:t>
            </a:fld>
            <a:endParaRPr lang="en-GB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FE17E21C-B85B-934A-BF9C-B51FD202E06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39555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bg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2EB8B77C-1456-2F4D-971B-A3B002EBED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39555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0041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1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less boxes are also available in under the ’Layouts’ button.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3E8FE9F4-4522-2A4A-9C2C-E14E46615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02114" y="3806825"/>
            <a:ext cx="3041886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B8BEFA4-C2B9-BD42-A0A5-04F369236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53231" y="3806825"/>
            <a:ext cx="3041886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8429D8B-070F-B34C-94B7-DEF1C90FA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5" name="Footer Placeholder 3">
            <a:extLst>
              <a:ext uri="{FF2B5EF4-FFF2-40B4-BE49-F238E27FC236}">
                <a16:creationId xmlns:a16="http://schemas.microsoft.com/office/drawing/2014/main" id="{BEACFBAF-3C16-9442-B6F6-4613A5BB5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E8A77961-1C22-C74B-9FA8-22E6A417D98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4" name="Date Placeholder 2">
            <a:extLst>
              <a:ext uri="{FF2B5EF4-FFF2-40B4-BE49-F238E27FC236}">
                <a16:creationId xmlns:a16="http://schemas.microsoft.com/office/drawing/2014/main" id="{2987AD34-27BC-A940-9D49-9B42BCBEF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5739A408-2656-6D4F-9F72-5B4B82F189D4}" type="datetime4">
              <a:rPr lang="en-GB" smtClean="0"/>
              <a:t>20 January 2025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47168AAF-B20D-5A42-B75B-7723535923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13082" y="5799705"/>
            <a:ext cx="2616200" cy="48013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12665" y="4521347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269F27E-1C0A-A446-B7C7-C4A5F893663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6663" y="5308600"/>
            <a:ext cx="2616200" cy="86793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45F9D20A-60A4-B749-9837-8CF6B9AF35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16246" y="3997876"/>
            <a:ext cx="2616739" cy="13111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75%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05783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act &amp; Figures Slide 2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753018E-1432-7544-BE78-20661EEA3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this slide to showcase key facts and figures by editing the text in these boxes. Options with more boxes are also available in under the ’Layouts’ button.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944C8EB-D3E3-3B4F-9FC5-E6B185D2F5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9117" y="3806825"/>
            <a:ext cx="6096000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563FF-1797-7C47-B195-3DD52F253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9117" y="1030288"/>
            <a:ext cx="6096000" cy="2776537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DDCE267-4A5F-E145-8792-06BF12597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880FF51-74C3-C140-A39F-F630B14480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F5E29404-E355-8C40-B064-5EED9D50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BC8E4090-038E-934D-B8A5-26459B483AE8}" type="datetime4">
              <a:rPr lang="en-GB" smtClean="0"/>
              <a:t>20 January 2025</a:t>
            </a:fld>
            <a:endParaRPr lang="en-GB"/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F4AE2FA4-A530-1540-800A-6A0ACFD551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526771" y="4633351"/>
            <a:ext cx="2242659" cy="1255728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3DF3D1FC-03B8-E04D-9DA6-CDB5C487C44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16246" y="4337926"/>
            <a:ext cx="3210526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bg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£2m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068041AD-7E16-B244-948E-4A952E4DA0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1909" y="3053645"/>
            <a:ext cx="5611786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3000" b="1">
                <a:solidFill>
                  <a:schemeClr val="bg1"/>
                </a:solidFill>
              </a:defRPr>
            </a:lvl2pPr>
            <a:lvl3pPr marL="914400" indent="0">
              <a:buNone/>
              <a:defRPr sz="3000" b="1"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4pPr>
            <a:lvl5pPr marL="1828800" indent="0">
              <a:buFont typeface="Arial" panose="020B0604020202020204" pitchFamily="34" charset="0"/>
              <a:buNone/>
              <a:defRPr sz="3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5012C2-4993-F54F-A804-693637D33D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6246" y="1325014"/>
            <a:ext cx="4107914" cy="168507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11500" b="1">
                <a:solidFill>
                  <a:schemeClr val="tx1"/>
                </a:solidFill>
              </a:defRPr>
            </a:lvl1pPr>
            <a:lvl2pPr>
              <a:defRPr sz="3600"/>
            </a:lvl2pPr>
            <a:lvl3pPr>
              <a:defRPr sz="3600"/>
            </a:lvl3pPr>
            <a:lvl4pPr>
              <a:defRPr sz="3600"/>
            </a:lvl4pPr>
            <a:lvl5pPr>
              <a:defRPr sz="3600"/>
            </a:lvl5pPr>
          </a:lstStyle>
          <a:p>
            <a:pPr lvl="0"/>
            <a:r>
              <a:rPr lang="en-US"/>
              <a:t>1 in 5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457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Grid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4" name="Footer Placeholder 3">
            <a:extLst>
              <a:ext uri="{FF2B5EF4-FFF2-40B4-BE49-F238E27FC236}">
                <a16:creationId xmlns:a16="http://schemas.microsoft.com/office/drawing/2014/main" id="{84666CE4-75BF-B34F-8276-FC5F1A57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FAD10673-0692-CB4F-8CF7-113E8374164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3" name="Date Placeholder 2">
            <a:extLst>
              <a:ext uri="{FF2B5EF4-FFF2-40B4-BE49-F238E27FC236}">
                <a16:creationId xmlns:a16="http://schemas.microsoft.com/office/drawing/2014/main" id="{8C5D4842-7C0F-EC46-A474-5DF0CEC9CE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ECD3BFB6-39F0-364B-9D7B-37C45945EF1B}" type="datetime4">
              <a:rPr lang="en-GB" smtClean="0"/>
              <a:t>20 January 2025</a:t>
            </a:fld>
            <a:endParaRPr lang="en-GB"/>
          </a:p>
        </p:txBody>
      </p:sp>
      <p:sp>
        <p:nvSpPr>
          <p:cNvPr id="53" name="Text Placeholder 47">
            <a:extLst>
              <a:ext uri="{FF2B5EF4-FFF2-40B4-BE49-F238E27FC236}">
                <a16:creationId xmlns:a16="http://schemas.microsoft.com/office/drawing/2014/main" id="{1D5925E4-B891-944B-91DC-A261A1D5FDE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753600" y="3450545"/>
            <a:ext cx="2438400" cy="2438400"/>
          </a:xfrm>
          <a:prstGeom prst="rect">
            <a:avLst/>
          </a:prstGeom>
          <a:solidFill>
            <a:schemeClr val="accent1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Picture Placeholder 16">
            <a:extLst>
              <a:ext uri="{FF2B5EF4-FFF2-40B4-BE49-F238E27FC236}">
                <a16:creationId xmlns:a16="http://schemas.microsoft.com/office/drawing/2014/main" id="{0963E11F-32F1-6544-8FF4-C1EF6F642B9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753600" y="1018730"/>
            <a:ext cx="2438400" cy="2438400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4" name="Picture Placeholder 16">
            <a:extLst>
              <a:ext uri="{FF2B5EF4-FFF2-40B4-BE49-F238E27FC236}">
                <a16:creationId xmlns:a16="http://schemas.microsoft.com/office/drawing/2014/main" id="{FF92A6B8-47C8-B244-9D3E-90F39EE6939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15200" y="3450545"/>
            <a:ext cx="2438400" cy="2438400"/>
          </a:xfrm>
          <a:prstGeom prst="rect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2" name="Text Placeholder 47">
            <a:extLst>
              <a:ext uri="{FF2B5EF4-FFF2-40B4-BE49-F238E27FC236}">
                <a16:creationId xmlns:a16="http://schemas.microsoft.com/office/drawing/2014/main" id="{FAC8937D-B337-F944-8F1C-14A4768CD59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15200" y="1018730"/>
            <a:ext cx="2438400" cy="2438400"/>
          </a:xfrm>
          <a:prstGeom prst="rect">
            <a:avLst/>
          </a:prstGeom>
          <a:solidFill>
            <a:schemeClr val="accent2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7">
            <a:extLst>
              <a:ext uri="{FF2B5EF4-FFF2-40B4-BE49-F238E27FC236}">
                <a16:creationId xmlns:a16="http://schemas.microsoft.com/office/drawing/2014/main" id="{887255BA-4BF0-E844-8BE7-3D125B568E2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6800" y="3450545"/>
            <a:ext cx="2438400" cy="2438400"/>
          </a:xfrm>
          <a:prstGeom prst="rect">
            <a:avLst/>
          </a:prstGeom>
          <a:solidFill>
            <a:schemeClr val="accent3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16">
            <a:extLst>
              <a:ext uri="{FF2B5EF4-FFF2-40B4-BE49-F238E27FC236}">
                <a16:creationId xmlns:a16="http://schemas.microsoft.com/office/drawing/2014/main" id="{98C0DB2D-35D1-F142-B809-1833736CA62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76800" y="1018730"/>
            <a:ext cx="2438400" cy="2438400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45" name="Picture Placeholder 16">
            <a:extLst>
              <a:ext uri="{FF2B5EF4-FFF2-40B4-BE49-F238E27FC236}">
                <a16:creationId xmlns:a16="http://schemas.microsoft.com/office/drawing/2014/main" id="{5BBCD3E3-1554-B049-8AAF-DF0C933C46F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438400" y="3450545"/>
            <a:ext cx="2438400" cy="2438400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sp>
        <p:nvSpPr>
          <p:cNvPr id="50" name="Text Placeholder 47">
            <a:extLst>
              <a:ext uri="{FF2B5EF4-FFF2-40B4-BE49-F238E27FC236}">
                <a16:creationId xmlns:a16="http://schemas.microsoft.com/office/drawing/2014/main" id="{7C62DAF7-D2F9-5D47-AB79-7712B92267C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38400" y="1018730"/>
            <a:ext cx="2438400" cy="2438400"/>
          </a:xfrm>
          <a:prstGeom prst="rect">
            <a:avLst/>
          </a:prstGeom>
          <a:solidFill>
            <a:schemeClr val="accent4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BB06489-33E6-1442-BC2F-397F1EC4EA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0" y="3450545"/>
            <a:ext cx="2438400" cy="2438400"/>
          </a:xfrm>
          <a:prstGeom prst="rect">
            <a:avLst/>
          </a:prstGeom>
          <a:solidFill>
            <a:schemeClr val="accent5"/>
          </a:solidFill>
        </p:spPr>
        <p:txBody>
          <a:bodyPr lIns="180000" tIns="180000" rIns="180000" bIns="180000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CE0FFA53-4B53-0345-BD1D-3380331FAD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18730"/>
            <a:ext cx="2438400" cy="2438400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388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2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68816193-F97B-4A43-B903-C799F573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DE47A69B-7B76-B441-995B-5AF4213423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478D9FEA-DB2B-6A45-97A4-F6B0D4E2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fld id="{AAEC78A6-30C3-054F-9883-26EE8D36F0E7}" type="datetime4">
              <a:rPr lang="en-GB" smtClean="0"/>
              <a:t>20 January 2025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6212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2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D90419B6-7C51-714B-B9AF-5A8331110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F403D8CA-B469-274B-A619-DD30F98BF6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2829581F-89A7-2F45-AEDF-13BBA609D0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00F7DE-C861-5B4A-8F6E-B41E688AA230}" type="datetime4">
              <a:rPr lang="en-GB" smtClean="0"/>
              <a:t>20 January 2025</a:t>
            </a:fld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D3390C2-6273-9244-A9F3-90837D6D6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05653" y="924978"/>
            <a:ext cx="6086347" cy="5933022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1029589"/>
            <a:ext cx="6096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E3763FFE-87B6-D04C-8D15-AC31B471D13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15178" y="4895151"/>
            <a:ext cx="6076822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7" y="2133603"/>
            <a:ext cx="519751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lang="en-GB" sz="2800" smtClean="0">
                <a:solidFill>
                  <a:schemeClr val="bg1"/>
                </a:solidFill>
                <a:effectLst/>
              </a:defRPr>
            </a:lvl1pPr>
            <a:lvl2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28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5197519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4881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CD7C8D-4EBF-E54E-8157-B82F50C78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2539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E0CE78B1-0A9D-D049-8709-9CE32BD9D2A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030288"/>
            <a:ext cx="12192000" cy="58277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347CCA2-0399-254E-ACFE-E5730EC8E4F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895850"/>
            <a:ext cx="12192000" cy="1962150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89377BC7-EA60-2841-8608-D79A7C3B7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77ECF5E4-B74A-FB48-B872-16F3292CF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71412D12-3864-394B-985D-3364B164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B8571D-DE98-8D41-B826-5BEDBC12F26E}" type="datetime4">
              <a:rPr lang="en-GB" smtClean="0"/>
              <a:t>20 January 2025</a:t>
            </a:fld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990D2C-E643-0846-B649-81EC000B6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Drag and drop an image onto this slide or click the picture icon to select an image. You can find our imagebank here:</a:t>
            </a:r>
          </a:p>
          <a:p>
            <a:pPr algn="l"/>
            <a:r>
              <a:rPr lang="en-US" sz="1600">
                <a:solidFill>
                  <a:schemeClr val="tx2"/>
                </a:solidFill>
                <a:hlinkClick r:id="rId3"/>
              </a:rPr>
              <a:t>www.nottingham.ac.uk/imagebank </a:t>
            </a:r>
            <a:endParaRPr lang="en-US" sz="1600">
              <a:solidFill>
                <a:schemeClr val="tx2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124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A65D2-2D2D-DB44-9415-42AF009172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125" y="44201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sz="28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Blank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8040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 Castle Icon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05AFCAE9-B754-8C4D-B7F9-C051D54669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630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Earth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7483873-86BD-454E-AF6E-E4D2764B65F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2B7EDC40-08B7-C54D-9A16-7B5D3FDD4F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774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7FB682B-CBE5-0E46-8A20-FBDCFD217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0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divider slide options.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6F81B442-D23E-CA47-8B99-3C2A297AC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3320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Campu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67C3C0-F69E-E643-A32B-61F2F310AA4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76719" y="1123805"/>
            <a:ext cx="4629834" cy="461039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3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End slide</a:t>
            </a:r>
            <a:br>
              <a:rPr lang="en-US"/>
            </a:br>
            <a:r>
              <a:rPr lang="en-US"/>
              <a:t>questions?</a:t>
            </a:r>
            <a:endParaRPr lang="en-GB"/>
          </a:p>
        </p:txBody>
      </p:sp>
      <p:pic>
        <p:nvPicPr>
          <p:cNvPr id="7" name="Picture 6" descr="University of Nottingham logo">
            <a:extLst>
              <a:ext uri="{FF2B5EF4-FFF2-40B4-BE49-F238E27FC236}">
                <a16:creationId xmlns:a16="http://schemas.microsoft.com/office/drawing/2014/main" id="{0DB07C01-E6FE-374C-80D0-F5676A0E07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774767" cy="102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538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s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43F670C-95B5-454E-9804-5609FD32D6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colour,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B9349197-B0E5-2842-BA99-EE1C4DC9F84B}" type="datetime4">
              <a:rPr lang="en-GB" smtClean="0"/>
              <a:t>20 January 2025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7536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Grid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103">
            <a:extLst>
              <a:ext uri="{FF2B5EF4-FFF2-40B4-BE49-F238E27FC236}">
                <a16:creationId xmlns:a16="http://schemas.microsoft.com/office/drawing/2014/main" id="{3665E85D-8861-794D-A0B5-7227A4A9B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All items on these slides are editable. You can change the colour, outline and size easily as you do with other PowerPoint shapes.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EAA601D-72F3-BE4F-9229-FCBD9986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0764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D7363097-8A1E-F548-98B9-D9C329A480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8229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D7149951-3981-CB4B-98B8-B21C82EE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486993" cy="365125"/>
          </a:xfrm>
          <a:prstGeom prst="rect">
            <a:avLst/>
          </a:prstGeom>
        </p:spPr>
        <p:txBody>
          <a:bodyPr/>
          <a:lstStyle/>
          <a:p>
            <a:fld id="{C7E54C45-8F16-7542-AA58-28DAF1536D23}" type="datetime4">
              <a:rPr lang="en-GB" smtClean="0"/>
              <a:t>20 January 2025</a:t>
            </a:fld>
            <a:endParaRPr lang="en-GB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C76EA1E-DDD4-3C48-962B-715F6034D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EFAD833-6EA6-CF4E-A26E-B6FDE789C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9D51130-6DBC-B947-B5BA-B65F7AAB5E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49BC211-0BDE-F247-BCA6-AFE6CBE48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52608658-76A6-4649-8FAC-7587274B2D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7CD998D-A504-2046-9915-EC22DA08B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BA829B4-C56F-B347-BFDB-414400402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DC6FE5D-AA56-FE47-B996-1170E8CED2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FE6118C8-C196-874E-AD11-AFD75EFC5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818FB46-1242-314A-AA24-56DEFFE7F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BDB9B69D-3C0B-2647-95F9-0A10DF633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2112298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F523F24-CB29-4C41-AA9D-97A31EB1E2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9C448243-5866-954D-BA91-678DECE88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686F0C8-D62F-8249-80D5-912801A3F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B52E35A-D5C2-3A4E-978C-E493D92D6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596DCCD-13ED-F640-8F62-02E7AA83E4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B588D2C8-948B-C34F-8DB9-C63AF94FC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9BBB31-E9CF-B349-B152-D698680DF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3D54F1B-2D5C-484A-8D1E-09241BBD8B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C7455F-8851-2E43-8B67-4A3649CEC8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BABBA1C-E822-E940-9148-A5487BDD8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908A034-F2FC-E641-9D92-8CFE594C1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3112962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C56D07C-2B40-1346-8517-D086B1FFF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FABD5C5-0264-2F49-8C19-F2C627B54D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EE2DCE88-820C-0347-87F1-2F2046614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D0D35FA6-7BEF-234E-9F42-2311FD2F4A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ABFF75B-7609-8448-B68E-E5C15C923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A96E601-59F3-0F46-A3D6-6C77B2A5D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7D65771C-6846-2743-997B-88678013B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BCC5F643-98D6-B84E-872E-A198ADAC5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2B93A778-C3EE-A84B-B356-B8459C22E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C0788B4-C3F0-9047-80BA-AB87DC1E3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44ADC236-12A6-F643-8463-1FD3692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4122253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EA95CDD-4ACA-6E45-9E03-DED57B7A1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7937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A076A291-1120-D841-A17C-4744BD311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9542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2D9F7EB-EB5B-5849-8960-87554EFE9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51147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DCE8B47E-F0B9-2F48-81E2-0CFF01F40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52752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A52769C-586D-0547-8B43-FDA5D125A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4356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14832484-9AF3-3040-B362-12AFCE82E5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55961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C9B343D7-5277-2544-8430-448DEC700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75664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82C02EB-B68E-9044-994A-65588C5F1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591712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2BE44DB-D273-AB46-89D2-7C2B30912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07760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13E20485-2E4B-9B4C-AE6B-3C1B1509B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3808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3284C2AF-F9F6-6943-AF27-AD08B011A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39856" y="5115784"/>
            <a:ext cx="838200" cy="8382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5390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139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137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138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0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1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</p:spTree>
    <p:extLst>
      <p:ext uri="{BB962C8B-B14F-4D97-AF65-F5344CB8AC3E}">
        <p14:creationId xmlns:p14="http://schemas.microsoft.com/office/powerpoint/2010/main" val="103593389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Image &amp; Text Gri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975360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69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7315200" y="3450544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0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487680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1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2438400" y="3450544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2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0" y="1018729"/>
            <a:ext cx="2438400" cy="24384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753600" y="3450544"/>
            <a:ext cx="2438400" cy="2438401"/>
          </a:xfrm>
          <a:prstGeom prst="rect">
            <a:avLst/>
          </a:prstGeom>
          <a:solidFill>
            <a:schemeClr val="accent1"/>
          </a:solidFill>
        </p:spPr>
        <p:txBody>
          <a:bodyPr lIns="179999" tIns="179999" rIns="179999" bIns="179999"/>
          <a:lstStyle>
            <a:lvl1pPr marL="0" indent="0">
              <a:buClrTx/>
              <a:buSzTx/>
              <a:buNone/>
              <a:defRPr sz="2000">
                <a:solidFill>
                  <a:srgbClr val="000000"/>
                </a:solidFill>
              </a:defRPr>
            </a:lvl1pPr>
            <a:lvl2pPr>
              <a:buClrTx/>
              <a:defRPr sz="2000">
                <a:solidFill>
                  <a:srgbClr val="000000"/>
                </a:solidFill>
              </a:defRPr>
            </a:lvl2pPr>
            <a:lvl3pPr>
              <a:buClrTx/>
              <a:defRPr sz="2000">
                <a:solidFill>
                  <a:srgbClr val="000000"/>
                </a:solidFill>
              </a:defRPr>
            </a:lvl3pPr>
            <a:lvl4pPr>
              <a:buClrTx/>
              <a:buFontTx/>
              <a:defRPr sz="2000">
                <a:solidFill>
                  <a:srgbClr val="000000"/>
                </a:solidFill>
              </a:defRPr>
            </a:lvl4pPr>
            <a:lvl5pPr>
              <a:buClrTx/>
              <a:buFontTx/>
              <a:defRPr sz="20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77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75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76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8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79" name="Text Placeholder 47"/>
          <p:cNvSpPr>
            <a:spLocks noGrp="1"/>
          </p:cNvSpPr>
          <p:nvPr>
            <p:ph type="body" sz="quarter" idx="26"/>
          </p:nvPr>
        </p:nvSpPr>
        <p:spPr>
          <a:xfrm>
            <a:off x="0" y="3450544"/>
            <a:ext cx="2438400" cy="2438401"/>
          </a:xfrm>
          <a:prstGeom prst="rect">
            <a:avLst/>
          </a:prstGeom>
          <a:solidFill>
            <a:schemeClr val="accent5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0" name="Text Placeholder 47"/>
          <p:cNvSpPr>
            <a:spLocks noGrp="1"/>
          </p:cNvSpPr>
          <p:nvPr>
            <p:ph type="body" sz="quarter" idx="27"/>
          </p:nvPr>
        </p:nvSpPr>
        <p:spPr>
          <a:xfrm>
            <a:off x="2438400" y="1018729"/>
            <a:ext cx="2438400" cy="2438401"/>
          </a:xfrm>
          <a:prstGeom prst="rect">
            <a:avLst/>
          </a:prstGeom>
          <a:solidFill>
            <a:schemeClr val="accent4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Text Placeholder 47"/>
          <p:cNvSpPr>
            <a:spLocks noGrp="1"/>
          </p:cNvSpPr>
          <p:nvPr>
            <p:ph type="body" sz="quarter" idx="28"/>
          </p:nvPr>
        </p:nvSpPr>
        <p:spPr>
          <a:xfrm>
            <a:off x="4876800" y="3450544"/>
            <a:ext cx="2438400" cy="2438401"/>
          </a:xfrm>
          <a:prstGeom prst="rect">
            <a:avLst/>
          </a:prstGeom>
          <a:solidFill>
            <a:schemeClr val="accent3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2" name="Text Placeholder 47"/>
          <p:cNvSpPr>
            <a:spLocks noGrp="1"/>
          </p:cNvSpPr>
          <p:nvPr>
            <p:ph type="body" sz="quarter" idx="29"/>
          </p:nvPr>
        </p:nvSpPr>
        <p:spPr>
          <a:xfrm>
            <a:off x="7315200" y="1018729"/>
            <a:ext cx="2438400" cy="2438401"/>
          </a:xfrm>
          <a:prstGeom prst="rect">
            <a:avLst/>
          </a:prstGeom>
          <a:solidFill>
            <a:schemeClr val="accent2"/>
          </a:solidFill>
        </p:spPr>
        <p:txBody>
          <a:bodyPr lIns="179999" tIns="179999" rIns="179999" bIns="179999"/>
          <a:lstStyle/>
          <a:p>
            <a:pPr marL="0" indent="0">
              <a:buClrTx/>
              <a:buSzTx/>
              <a:buNone/>
              <a:defRPr sz="20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83" name="Text Placeholder 6"/>
          <p:cNvSpPr>
            <a:spLocks noGrp="1"/>
          </p:cNvSpPr>
          <p:nvPr>
            <p:ph type="body" sz="quarter" idx="30" hasCustomPrompt="1"/>
          </p:nvPr>
        </p:nvSpPr>
        <p:spPr>
          <a:xfrm>
            <a:off x="208229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340602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Fact &amp; Figures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02113" y="3806825"/>
            <a:ext cx="3041887" cy="30511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21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53231" y="3806825"/>
            <a:ext cx="3041887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sp>
        <p:nvSpPr>
          <p:cNvPr id="222" name="Text Placeholder 3"/>
          <p:cNvSpPr>
            <a:spLocks noGrp="1"/>
          </p:cNvSpPr>
          <p:nvPr>
            <p:ph type="body" sz="half" idx="22" hasCustomPrompt="1"/>
          </p:nvPr>
        </p:nvSpPr>
        <p:spPr>
          <a:xfrm>
            <a:off x="6099116" y="1030287"/>
            <a:ext cx="6096001" cy="277653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grpSp>
        <p:nvGrpSpPr>
          <p:cNvPr id="225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23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24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6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27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31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29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0" name="Use this slide to showcase key facts and figures by editing the text in these boxes. Options with less boxes are also available in under the ’Layouts’ button."/>
            <p:cNvSpPr txBox="1"/>
            <p:nvPr/>
          </p:nvSpPr>
          <p:spPr>
            <a:xfrm>
              <a:off x="0" y="0"/>
              <a:ext cx="2399411" cy="218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Use this slide to showcase key facts and figures by editing the text in these boxes. Options with less boxes are also available in under the ’Layouts’ button.</a:t>
              </a:r>
            </a:p>
          </p:txBody>
        </p:sp>
      </p:grpSp>
      <p:sp>
        <p:nvSpPr>
          <p:cNvPr id="232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6316245" y="1325013"/>
            <a:ext cx="4107915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000000"/>
                </a:solidFill>
              </a:defRPr>
            </a:lvl1pPr>
          </a:lstStyle>
          <a:p>
            <a:r>
              <a:t>1 in 5</a:t>
            </a:r>
          </a:p>
        </p:txBody>
      </p:sp>
      <p:sp>
        <p:nvSpPr>
          <p:cNvPr id="233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6316245" y="2968284"/>
            <a:ext cx="5420829" cy="5078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3000">
                <a:solidFill>
                  <a:srgbClr val="011C67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34" name="Text Placeholder 14"/>
          <p:cNvSpPr>
            <a:spLocks noGrp="1"/>
          </p:cNvSpPr>
          <p:nvPr>
            <p:ph type="body" sz="quarter" idx="26" hasCustomPrompt="1"/>
          </p:nvPr>
        </p:nvSpPr>
        <p:spPr>
          <a:xfrm>
            <a:off x="6316245" y="3997876"/>
            <a:ext cx="2616740" cy="1311129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8624" b="1">
                <a:solidFill>
                  <a:srgbClr val="FFFFFF"/>
                </a:solidFill>
              </a:defRPr>
            </a:lvl1pPr>
          </a:lstStyle>
          <a:p>
            <a:r>
              <a:t>75%</a:t>
            </a:r>
          </a:p>
        </p:txBody>
      </p:sp>
      <p:sp>
        <p:nvSpPr>
          <p:cNvPr id="235" name="Text Placeholder 25"/>
          <p:cNvSpPr>
            <a:spLocks noGrp="1"/>
          </p:cNvSpPr>
          <p:nvPr>
            <p:ph type="body" sz="quarter" idx="27" hasCustomPrompt="1"/>
          </p:nvPr>
        </p:nvSpPr>
        <p:spPr>
          <a:xfrm>
            <a:off x="6316662" y="5308600"/>
            <a:ext cx="2616201" cy="86792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36" name="Text Placeholder 14"/>
          <p:cNvSpPr>
            <a:spLocks noGrp="1"/>
          </p:cNvSpPr>
          <p:nvPr>
            <p:ph type="body" sz="quarter" idx="28" hasCustomPrompt="1"/>
          </p:nvPr>
        </p:nvSpPr>
        <p:spPr>
          <a:xfrm>
            <a:off x="9312664" y="4521346"/>
            <a:ext cx="2616741" cy="1311129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8624" b="1">
                <a:solidFill>
                  <a:srgbClr val="FFFFFF"/>
                </a:solidFill>
              </a:defRPr>
            </a:lvl1pPr>
          </a:lstStyle>
          <a:p>
            <a:r>
              <a:t>£2m</a:t>
            </a:r>
          </a:p>
        </p:txBody>
      </p:sp>
      <p:sp>
        <p:nvSpPr>
          <p:cNvPr id="237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9313081" y="3999041"/>
            <a:ext cx="2616201" cy="4801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</a:t>
            </a:r>
          </a:p>
        </p:txBody>
      </p:sp>
      <p:sp>
        <p:nvSpPr>
          <p:cNvPr id="238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9313081" y="5799704"/>
            <a:ext cx="2616201" cy="4801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Dolor sit amet</a:t>
            </a:r>
          </a:p>
        </p:txBody>
      </p:sp>
      <p:sp>
        <p:nvSpPr>
          <p:cNvPr id="239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5231590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&amp; Image Slide Dark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Picture 16" descr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652" y="924978"/>
            <a:ext cx="6086348" cy="5933022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Picture Placeholder 18"/>
          <p:cNvSpPr>
            <a:spLocks noGrp="1"/>
          </p:cNvSpPr>
          <p:nvPr>
            <p:ph type="pic" idx="21"/>
          </p:nvPr>
        </p:nvSpPr>
        <p:spPr>
          <a:xfrm>
            <a:off x="6096000" y="1029588"/>
            <a:ext cx="6096000" cy="582771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3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115177" y="4895150"/>
            <a:ext cx="6076823" cy="1962151"/>
          </a:xfrm>
          <a:prstGeom prst="rect">
            <a:avLst/>
          </a:prstGeom>
          <a:gradFill>
            <a:gsLst>
              <a:gs pos="0">
                <a:schemeClr val="accent5">
                  <a:alpha val="0"/>
                </a:schemeClr>
              </a:gs>
              <a:gs pos="100000">
                <a:schemeClr val="accent5">
                  <a:alpha val="50000"/>
                </a:schemeClr>
              </a:gs>
            </a:gsLst>
            <a:lin ang="5400000"/>
          </a:gradFill>
        </p:spPr>
        <p:txBody>
          <a:bodyPr/>
          <a:lstStyle>
            <a:lvl1pPr marL="0" indent="0">
              <a:buClrTx/>
              <a:buSzTx/>
              <a:buNone/>
              <a:defRPr sz="1000">
                <a:solidFill>
                  <a:srgbClr val="000000"/>
                </a:solidFill>
              </a:defRPr>
            </a:lvl1pPr>
            <a:lvl2pPr>
              <a:buClrTx/>
              <a:defRPr sz="1000">
                <a:solidFill>
                  <a:srgbClr val="000000"/>
                </a:solidFill>
              </a:defRPr>
            </a:lvl2pPr>
            <a:lvl3pPr>
              <a:buClrTx/>
              <a:defRPr sz="1000">
                <a:solidFill>
                  <a:srgbClr val="000000"/>
                </a:solidFill>
              </a:defRPr>
            </a:lvl3pPr>
            <a:lvl4pPr>
              <a:buClrTx/>
              <a:buFontTx/>
              <a:defRPr sz="1000">
                <a:solidFill>
                  <a:srgbClr val="000000"/>
                </a:solidFill>
              </a:defRPr>
            </a:lvl4pPr>
            <a:lvl5pPr>
              <a:buClrTx/>
              <a:buFontTx/>
              <a:defRPr sz="10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314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312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313" name="Picture 9" descr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5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316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320" name="Rectangle 2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318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600">
                  <a:solidFill>
                    <a:srgbClr val="4A4A49"/>
                  </a:solidFill>
                </a:defRPr>
              </a:pPr>
              <a:endParaRPr/>
            </a:p>
          </p:txBody>
        </p:sp>
        <p:sp>
          <p:nvSpPr>
            <p:cNvPr id="319" name="Drag and drop an image onto this slide or click the picture icon to select an image. You can find our imagebank here:…"/>
            <p:cNvSpPr txBox="1"/>
            <p:nvPr/>
          </p:nvSpPr>
          <p:spPr>
            <a:xfrm>
              <a:off x="0" y="0"/>
              <a:ext cx="2399411" cy="218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/>
            <a:p>
              <a:pPr>
                <a:defRPr sz="1600">
                  <a:solidFill>
                    <a:srgbClr val="4A4A49"/>
                  </a:solidFill>
                </a:defRPr>
              </a:pPr>
              <a:r>
                <a:t>Drag and drop an image onto this slide or click the picture icon to select an image. You can find our imagebank here:</a:t>
              </a:r>
              <a:endParaRPr>
                <a:solidFill>
                  <a:srgbClr val="FFFFFF"/>
                </a:solidFill>
              </a:endParaRPr>
            </a:p>
            <a:p>
              <a:pPr>
                <a:defRPr sz="1600">
                  <a:solidFill>
                    <a:srgbClr val="4A4A49"/>
                  </a:solidFill>
                </a:defRPr>
              </a:pPr>
              <a:r>
                <a:rPr u="sng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4"/>
                </a:rPr>
                <a:t>www.nottingham.ac.uk/imagebank </a:t>
              </a:r>
            </a:p>
          </p:txBody>
        </p:sp>
      </p:grpSp>
      <p:sp>
        <p:nvSpPr>
          <p:cNvPr id="321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FFFFFF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19760320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Column Block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479376" y="2133602"/>
            <a:ext cx="5197521" cy="3746499"/>
          </a:xfrm>
          <a:prstGeom prst="rect">
            <a:avLst/>
          </a:prstGeom>
        </p:spPr>
        <p:txBody>
          <a:bodyPr/>
          <a:lstStyle/>
          <a:p>
            <a:r>
              <a:t>Body text – Arial 28pt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grpSp>
        <p:nvGrpSpPr>
          <p:cNvPr id="204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02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03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5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06" name="Text Placehold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07" name="Rectangle 5"/>
          <p:cNvSpPr/>
          <p:nvPr/>
        </p:nvSpPr>
        <p:spPr>
          <a:xfrm>
            <a:off x="6096000" y="1029588"/>
            <a:ext cx="6096000" cy="582841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6539555" y="1484533"/>
            <a:ext cx="5197520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12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10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11" name="Please see slides at the end of this template for chart and table style guides. Copy and paste these items onto this page for ease."/>
            <p:cNvSpPr txBox="1"/>
            <p:nvPr/>
          </p:nvSpPr>
          <p:spPr>
            <a:xfrm>
              <a:off x="0" y="0"/>
              <a:ext cx="2399411" cy="19535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Please see slides at the end of this template for chart and table style guides. Copy and paste these items onto this page for ease.</a:t>
              </a:r>
            </a:p>
          </p:txBody>
        </p:sp>
      </p:grpSp>
      <p:sp>
        <p:nvSpPr>
          <p:cNvPr id="213" name="Text Placeholder 6"/>
          <p:cNvSpPr>
            <a:spLocks noGrp="1"/>
          </p:cNvSpPr>
          <p:nvPr>
            <p:ph type="body" sz="quarter" idx="23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11974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Key Fact &amp; Figure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99116" y="3806825"/>
            <a:ext cx="6096001" cy="3051175"/>
          </a:xfrm>
          <a:prstGeom prst="rect">
            <a:avLst/>
          </a:prstGeom>
          <a:solidFill>
            <a:schemeClr val="accent3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  <a:lvl2pPr marL="709448" indent="-252248">
              <a:buClrTx/>
              <a:defRPr sz="3200">
                <a:solidFill>
                  <a:srgbClr val="000000"/>
                </a:solidFill>
              </a:defRPr>
            </a:lvl2pPr>
            <a:lvl3pPr marL="1195753" indent="-281353">
              <a:buClrTx/>
              <a:defRPr sz="3200">
                <a:solidFill>
                  <a:srgbClr val="000000"/>
                </a:solidFill>
              </a:defRPr>
            </a:lvl3pPr>
            <a:lvl4pPr>
              <a:buClrTx/>
              <a:buFontTx/>
              <a:defRPr sz="3200">
                <a:solidFill>
                  <a:srgbClr val="000000"/>
                </a:solidFill>
              </a:defRPr>
            </a:lvl4pPr>
            <a:lvl5pPr>
              <a:buClrTx/>
              <a:buFontTx/>
              <a:defRPr sz="3200">
                <a:solidFill>
                  <a:srgbClr val="000000"/>
                </a:solidFill>
              </a:defRPr>
            </a:lvl5pPr>
          </a:lstStyle>
          <a:p>
            <a:r>
              <a:t>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7" name="Text Placeholder 3"/>
          <p:cNvSpPr>
            <a:spLocks noGrp="1"/>
          </p:cNvSpPr>
          <p:nvPr>
            <p:ph type="body" sz="half" idx="21" hasCustomPrompt="1"/>
          </p:nvPr>
        </p:nvSpPr>
        <p:spPr>
          <a:xfrm>
            <a:off x="6099116" y="1030287"/>
            <a:ext cx="6096001" cy="2776538"/>
          </a:xfrm>
          <a:prstGeom prst="rect">
            <a:avLst/>
          </a:prstGeom>
          <a:solidFill>
            <a:schemeClr val="accent1"/>
          </a:solidFill>
        </p:spPr>
        <p:txBody>
          <a:bodyPr/>
          <a:lstStyle>
            <a:lvl1pPr marL="0" indent="0">
              <a:buClrTx/>
              <a:buSzTx/>
              <a:buNone/>
              <a:defRPr sz="320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  <p:grpSp>
        <p:nvGrpSpPr>
          <p:cNvPr id="250" name="Group 7"/>
          <p:cNvGrpSpPr/>
          <p:nvPr/>
        </p:nvGrpSpPr>
        <p:grpSpPr>
          <a:xfrm>
            <a:off x="-1" y="-1"/>
            <a:ext cx="12192001" cy="1029591"/>
            <a:chOff x="0" y="0"/>
            <a:chExt cx="12192000" cy="1029590"/>
          </a:xfrm>
        </p:grpSpPr>
        <p:sp>
          <p:nvSpPr>
            <p:cNvPr id="248" name="Rectangle 8"/>
            <p:cNvSpPr/>
            <p:nvPr/>
          </p:nvSpPr>
          <p:spPr>
            <a:xfrm rot="10800000">
              <a:off x="0" y="-1"/>
              <a:ext cx="12192000" cy="1029590"/>
            </a:xfrm>
            <a:prstGeom prst="rect">
              <a:avLst/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Georgia"/>
                  <a:ea typeface="Georgia"/>
                  <a:cs typeface="Georgia"/>
                  <a:sym typeface="Georgia"/>
                </a:defRPr>
              </a:pPr>
              <a:endParaRPr/>
            </a:p>
          </p:txBody>
        </p:sp>
        <p:pic>
          <p:nvPicPr>
            <p:cNvPr id="249" name="Picture 9" descr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1032633" cy="10295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1" name="Title and visual content – add slide title her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and visual content – add slide title here</a:t>
            </a:r>
          </a:p>
        </p:txBody>
      </p:sp>
      <p:sp>
        <p:nvSpPr>
          <p:cNvPr id="252" name="Text Placeholder 18"/>
          <p:cNvSpPr>
            <a:spLocks noGrp="1"/>
          </p:cNvSpPr>
          <p:nvPr>
            <p:ph type="body" sz="quarter" idx="22" hasCustomPrompt="1"/>
          </p:nvPr>
        </p:nvSpPr>
        <p:spPr>
          <a:xfrm>
            <a:off x="479375" y="1484533"/>
            <a:ext cx="5197521" cy="62776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chemeClr val="accent3"/>
                </a:solidFill>
              </a:defRPr>
            </a:lvl1pPr>
          </a:lstStyle>
          <a:p>
            <a:r>
              <a:t>Subtitle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grpSp>
        <p:nvGrpSpPr>
          <p:cNvPr id="256" name="Rectangle 10"/>
          <p:cNvGrpSpPr/>
          <p:nvPr/>
        </p:nvGrpSpPr>
        <p:grpSpPr>
          <a:xfrm>
            <a:off x="12635555" y="-5461"/>
            <a:ext cx="2399412" cy="2399411"/>
            <a:chOff x="0" y="0"/>
            <a:chExt cx="2399410" cy="2399410"/>
          </a:xfrm>
        </p:grpSpPr>
        <p:sp>
          <p:nvSpPr>
            <p:cNvPr id="254" name="Square"/>
            <p:cNvSpPr/>
            <p:nvPr/>
          </p:nvSpPr>
          <p:spPr>
            <a:xfrm>
              <a:off x="0" y="0"/>
              <a:ext cx="2399411" cy="2399411"/>
            </a:xfrm>
            <a:prstGeom prst="rect">
              <a:avLst/>
            </a:prstGeom>
            <a:solidFill>
              <a:srgbClr val="D3D3D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Use this slide to showcase key facts and figures by editing the text in these boxes. Options with more boxes are also available in under the ’Layouts’ button."/>
            <p:cNvSpPr txBox="1"/>
            <p:nvPr/>
          </p:nvSpPr>
          <p:spPr>
            <a:xfrm>
              <a:off x="0" y="0"/>
              <a:ext cx="2399411" cy="21821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79999" tIns="179999" rIns="179999" bIns="179999" numCol="1" anchor="t">
              <a:spAutoFit/>
            </a:bodyPr>
            <a:lstStyle>
              <a:lvl1pPr>
                <a:defRPr sz="1600">
                  <a:solidFill>
                    <a:srgbClr val="4A4A49"/>
                  </a:solidFill>
                </a:defRPr>
              </a:lvl1pPr>
            </a:lstStyle>
            <a:p>
              <a:r>
                <a:t>Use this slide to showcase key facts and figures by editing the text in these boxes. Options with more boxes are also available in under the ’Layouts’ button.</a:t>
              </a:r>
            </a:p>
          </p:txBody>
        </p:sp>
      </p:grpSp>
      <p:sp>
        <p:nvSpPr>
          <p:cNvPr id="257" name="Text Placeholder 14"/>
          <p:cNvSpPr>
            <a:spLocks noGrp="1"/>
          </p:cNvSpPr>
          <p:nvPr>
            <p:ph type="body" sz="quarter" idx="23" hasCustomPrompt="1"/>
          </p:nvPr>
        </p:nvSpPr>
        <p:spPr>
          <a:xfrm>
            <a:off x="6316245" y="1325013"/>
            <a:ext cx="4107915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000000"/>
                </a:solidFill>
              </a:defRPr>
            </a:lvl1pPr>
          </a:lstStyle>
          <a:p>
            <a:r>
              <a:t>1 in 5</a:t>
            </a:r>
          </a:p>
        </p:txBody>
      </p:sp>
      <p:sp>
        <p:nvSpPr>
          <p:cNvPr id="258" name="Text Placeholder 14"/>
          <p:cNvSpPr>
            <a:spLocks noGrp="1"/>
          </p:cNvSpPr>
          <p:nvPr>
            <p:ph type="body" sz="quarter" idx="24" hasCustomPrompt="1"/>
          </p:nvPr>
        </p:nvSpPr>
        <p:spPr>
          <a:xfrm>
            <a:off x="6316245" y="2968284"/>
            <a:ext cx="5420829" cy="507832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3000">
                <a:solidFill>
                  <a:srgbClr val="011C67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59" name="Text Placeholder 14"/>
          <p:cNvSpPr>
            <a:spLocks noGrp="1"/>
          </p:cNvSpPr>
          <p:nvPr>
            <p:ph type="body" sz="quarter" idx="25" hasCustomPrompt="1"/>
          </p:nvPr>
        </p:nvSpPr>
        <p:spPr>
          <a:xfrm>
            <a:off x="6316245" y="4337925"/>
            <a:ext cx="3210527" cy="1685078"/>
          </a:xfrm>
          <a:prstGeom prst="rect">
            <a:avLst/>
          </a:prstGeom>
        </p:spPr>
        <p:txBody>
          <a:bodyPr/>
          <a:lstStyle>
            <a:lvl1pPr marL="0" indent="0" defTabSz="896111">
              <a:spcBef>
                <a:spcPts val="900"/>
              </a:spcBef>
              <a:buClrTx/>
              <a:buSzTx/>
              <a:buNone/>
              <a:defRPr sz="11270" b="1">
                <a:solidFill>
                  <a:srgbClr val="FFFFFF"/>
                </a:solidFill>
              </a:defRPr>
            </a:lvl1pPr>
          </a:lstStyle>
          <a:p>
            <a:r>
              <a:t>£2m</a:t>
            </a:r>
          </a:p>
        </p:txBody>
      </p:sp>
      <p:sp>
        <p:nvSpPr>
          <p:cNvPr id="260" name="Text Placeholder 25"/>
          <p:cNvSpPr>
            <a:spLocks noGrp="1"/>
          </p:cNvSpPr>
          <p:nvPr>
            <p:ph type="body" sz="quarter" idx="26" hasCustomPrompt="1"/>
          </p:nvPr>
        </p:nvSpPr>
        <p:spPr>
          <a:xfrm>
            <a:off x="9526771" y="4633350"/>
            <a:ext cx="2242660" cy="1255729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b="1">
                <a:solidFill>
                  <a:srgbClr val="FFFFFF"/>
                </a:solidFill>
              </a:defRPr>
            </a:lvl1pPr>
          </a:lstStyle>
          <a:p>
            <a:r>
              <a:t>Lorem ipsum dolor sit amet</a:t>
            </a:r>
          </a:p>
        </p:txBody>
      </p:sp>
      <p:sp>
        <p:nvSpPr>
          <p:cNvPr id="261" name="Text Placeholder 6"/>
          <p:cNvSpPr>
            <a:spLocks noGrp="1"/>
          </p:cNvSpPr>
          <p:nvPr>
            <p:ph type="body" sz="quarter" idx="27" hasCustomPrompt="1"/>
          </p:nvPr>
        </p:nvSpPr>
        <p:spPr>
          <a:xfrm>
            <a:off x="2219450" y="6356350"/>
            <a:ext cx="10801" cy="365125"/>
          </a:xfrm>
          <a:prstGeom prst="rect">
            <a:avLst/>
          </a:prstGeom>
          <a:solidFill>
            <a:srgbClr val="92928E"/>
          </a:solidFill>
        </p:spPr>
        <p:txBody>
          <a:bodyPr/>
          <a:lstStyle>
            <a:lvl1pPr marL="0" indent="0" defTabSz="365760">
              <a:spcBef>
                <a:spcPts val="400"/>
              </a:spcBef>
              <a:buClrTx/>
              <a:buSzTx/>
              <a:buNone/>
              <a:defRPr sz="1280">
                <a:solidFill>
                  <a:srgbClr val="000000"/>
                </a:solidFill>
              </a:defRPr>
            </a:lvl1pPr>
          </a:lstStyle>
          <a:p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178746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9D85A3C1-D82A-B562-D697-12A7A834D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14586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450" y="2258844"/>
            <a:ext cx="9598564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/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450" y="4244162"/>
            <a:ext cx="95985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196E396-D43A-21AF-902E-40BD0AF6B4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5" name="Picture Placeholder 2" descr="Partner logo.&#10;">
            <a:extLst>
              <a:ext uri="{FF2B5EF4-FFF2-40B4-BE49-F238E27FC236}">
                <a16:creationId xmlns:a16="http://schemas.microsoft.com/office/drawing/2014/main" id="{A686251C-E48A-AA4A-6E4A-BC5C83A05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855040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8DE1B96-986D-4446-800F-54A0D95D2F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FA4EB9E-FE0B-FF48-B57B-3DBA656E7C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A418598A-E89A-584D-B315-0C3A8BB5D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33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15DABD73-1F59-7DE4-286D-42E72C4D3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6853EA-4853-ACD6-CC82-7D33A6FB25B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450" y="2258844"/>
            <a:ext cx="9598564" cy="1620837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of your presentation goes here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30556-8831-6682-C9D7-CE486771B9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450" y="4244162"/>
            <a:ext cx="9598564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1077D18-4A41-F2FC-BDBD-1952BE2667C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4" name="Picture Placeholder 2" descr="Partner logo.">
            <a:extLst>
              <a:ext uri="{FF2B5EF4-FFF2-40B4-BE49-F238E27FC236}">
                <a16:creationId xmlns:a16="http://schemas.microsoft.com/office/drawing/2014/main" id="{CBC67323-FEAE-C279-D467-27C99A9CED1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164434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23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VR headset and holding their hands up to represent research at the university">
            <a:extLst>
              <a:ext uri="{FF2B5EF4-FFF2-40B4-BE49-F238E27FC236}">
                <a16:creationId xmlns:a16="http://schemas.microsoft.com/office/drawing/2014/main" id="{88BA64FE-DCFE-E987-F49F-BD6E89D41E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93D777-56E9-B4C4-902D-3069A7237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>
                  <a:alpha val="98824"/>
                </a:srgbClr>
              </a:gs>
              <a:gs pos="93000">
                <a:srgbClr val="1026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46D8DE2-D7AF-CBE9-C1E8-EFF240B064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F683EFB-0B47-EE2D-87FD-BFB068E2BC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233DC0-9F51-CF33-DAEF-5730C67424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3" name="Picture Placeholder 2" descr="Partner logo.">
            <a:extLst>
              <a:ext uri="{FF2B5EF4-FFF2-40B4-BE49-F238E27FC236}">
                <a16:creationId xmlns:a16="http://schemas.microsoft.com/office/drawing/2014/main" id="{AB9F89D2-B938-55F7-2390-59CE40180F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7009628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amp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oup of students walking outside at the Jubilee campus">
            <a:extLst>
              <a:ext uri="{FF2B5EF4-FFF2-40B4-BE49-F238E27FC236}">
                <a16:creationId xmlns:a16="http://schemas.microsoft.com/office/drawing/2014/main" id="{F3A6E300-C087-BDE0-B7B6-C71E0D2AF2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F266575-181D-0C2D-D064-10CE7F267D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7DCA2C24-5EEB-AB5B-F13B-1437BFDCD4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28B6B83-73D3-39B9-342E-9B160749B29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2952EF-E6DB-4C48-B20B-247CE28572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54BEC63-1276-D73F-6E8D-64F2FF3847A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5" name="Picture Placeholder 2" descr="Partner logo.&#10;">
            <a:extLst>
              <a:ext uri="{FF2B5EF4-FFF2-40B4-BE49-F238E27FC236}">
                <a16:creationId xmlns:a16="http://schemas.microsoft.com/office/drawing/2014/main" id="{87051EF0-A3DE-6CC6-7FB7-69634DED9EC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906614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teach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ecturer writing on a white board">
            <a:extLst>
              <a:ext uri="{FF2B5EF4-FFF2-40B4-BE49-F238E27FC236}">
                <a16:creationId xmlns:a16="http://schemas.microsoft.com/office/drawing/2014/main" id="{9D7E975D-7EAA-8A13-F793-C7ECAFA89B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83678E8-BAEC-EEB9-4524-7F5094060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chemeClr val="bg1">
                  <a:alpha val="36000"/>
                </a:schemeClr>
              </a:gs>
              <a:gs pos="0">
                <a:schemeClr val="bg1">
                  <a:alpha val="3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 descr="University of Nottingham logo">
            <a:extLst>
              <a:ext uri="{FF2B5EF4-FFF2-40B4-BE49-F238E27FC236}">
                <a16:creationId xmlns:a16="http://schemas.microsoft.com/office/drawing/2014/main" id="{3078B252-73A9-8E34-6C5E-BAD062758BCE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AE6A334-8BAA-FF81-501D-901663A8A27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99027B22-A8ED-5D91-EFD1-E3AC533D7CB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B6A4C14-B5C9-AA71-CA7D-1FE42F599BE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F8056D7-DE00-AEA8-6D9E-F000D561AD1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3A581F9-D81B-A0D3-54C1-4A8DFB173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0" name="Picture Placeholder 2" descr="Partner logo.&#10;">
            <a:extLst>
              <a:ext uri="{FF2B5EF4-FFF2-40B4-BE49-F238E27FC236}">
                <a16:creationId xmlns:a16="http://schemas.microsoft.com/office/drawing/2014/main" id="{C4FF0AC7-FEE7-726F-206C-31391A2086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57645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 picture of the Trent Building on a bright day">
            <a:extLst>
              <a:ext uri="{FF2B5EF4-FFF2-40B4-BE49-F238E27FC236}">
                <a16:creationId xmlns:a16="http://schemas.microsoft.com/office/drawing/2014/main" id="{6BD05CDF-6F3D-E5F3-AAAF-26A13E5C4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7EB532D-E8E1-8966-DC50-74E1AF744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chemeClr val="bg1">
                  <a:alpha val="36000"/>
                </a:schemeClr>
              </a:gs>
              <a:gs pos="0">
                <a:schemeClr val="bg1">
                  <a:alpha val="3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 descr="University of Nottingham logo">
            <a:extLst>
              <a:ext uri="{FF2B5EF4-FFF2-40B4-BE49-F238E27FC236}">
                <a16:creationId xmlns:a16="http://schemas.microsoft.com/office/drawing/2014/main" id="{2B2D1A39-0397-9271-C41D-BD0DDBC49432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5132A84A-F57F-6FA7-519F-93E0C35B7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BC1D7A32-2962-8D38-3872-0223C4B7CB6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4D72A9E-1EF8-9E50-2D9F-E2FBD578FFB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0B8EA4E0-4AC7-76E6-62C9-CEEC9D8C2C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&#10;">
            <a:extLst>
              <a:ext uri="{FF2B5EF4-FFF2-40B4-BE49-F238E27FC236}">
                <a16:creationId xmlns:a16="http://schemas.microsoft.com/office/drawing/2014/main" id="{C5153F9A-EC43-77E6-376C-598AC060AD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16032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Ch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of the China campus at sunset">
            <a:extLst>
              <a:ext uri="{FF2B5EF4-FFF2-40B4-BE49-F238E27FC236}">
                <a16:creationId xmlns:a16="http://schemas.microsoft.com/office/drawing/2014/main" id="{3362EB9C-5AAD-43BA-3FD9-74FC97B7F0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64A855BE-1E23-08C7-2D4C-463A35683911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262AEAE6-DD60-DF47-23EC-66DCA2A258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C0D04B19-D275-4903-FB7C-59F4342B7BB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4706116-848E-CFD6-3CFC-91CCB1945E2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6619C8FE-768C-3612-1440-9A6561A8B3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7" name="Picture Placeholder 2" descr="Partner logo.">
            <a:extLst>
              <a:ext uri="{FF2B5EF4-FFF2-40B4-BE49-F238E27FC236}">
                <a16:creationId xmlns:a16="http://schemas.microsoft.com/office/drawing/2014/main" id="{D36CBA7F-C2A7-43D6-A0CA-C9D42B551B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1081562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Malays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 descr="View of the Malaysia campus through the trees with a body of water in front of the building&#10;">
            <a:extLst>
              <a:ext uri="{FF2B5EF4-FFF2-40B4-BE49-F238E27FC236}">
                <a16:creationId xmlns:a16="http://schemas.microsoft.com/office/drawing/2014/main" id="{8A8D9DF8-CB1D-EAF2-E07B-89D7D22340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D6A51CC-9C5E-8F0A-07A8-7AFF5C6C3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University of Nottingham logo">
            <a:extLst>
              <a:ext uri="{FF2B5EF4-FFF2-40B4-BE49-F238E27FC236}">
                <a16:creationId xmlns:a16="http://schemas.microsoft.com/office/drawing/2014/main" id="{E88CCC24-EB1E-6A4A-85E4-27558E4718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09FB2E1-0CA5-164F-BB88-A99DCC7931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CC4A3B0-71B3-4C2B-7CB1-FF680E1BD5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953B9A27-851E-55AB-119E-61C5C475DA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6" name="Picture Placeholder 2" descr="Partner logo.">
            <a:extLst>
              <a:ext uri="{FF2B5EF4-FFF2-40B4-BE49-F238E27FC236}">
                <a16:creationId xmlns:a16="http://schemas.microsoft.com/office/drawing/2014/main" id="{32116587-F663-143F-75BC-3014C842DB4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6869675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tton_Boningt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view of the Sutton Bonington campus on a bright day">
            <a:extLst>
              <a:ext uri="{FF2B5EF4-FFF2-40B4-BE49-F238E27FC236}">
                <a16:creationId xmlns:a16="http://schemas.microsoft.com/office/drawing/2014/main" id="{7B4A215F-5265-E937-A182-3ADB3161F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789"/>
            <a:ext cx="12192000" cy="686478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60E3A8-D46A-44E5-62CB-ED130CE69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789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702345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Jubil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Jubilee campus with the buildings reflecting in the water.">
            <a:extLst>
              <a:ext uri="{FF2B5EF4-FFF2-40B4-BE49-F238E27FC236}">
                <a16:creationId xmlns:a16="http://schemas.microsoft.com/office/drawing/2014/main" id="{77FD8D84-1679-38C7-0289-DCCDBBF427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E28E206-4F63-08F4-8670-D6D0CE43D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University of Nottingham logo">
            <a:extLst>
              <a:ext uri="{FF2B5EF4-FFF2-40B4-BE49-F238E27FC236}">
                <a16:creationId xmlns:a16="http://schemas.microsoft.com/office/drawing/2014/main" id="{085511E6-A05D-133B-58DE-91F1088AC7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594700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sky with the GSK Building, Jubilee Campus. This represents sustainability.">
            <a:extLst>
              <a:ext uri="{FF2B5EF4-FFF2-40B4-BE49-F238E27FC236}">
                <a16:creationId xmlns:a16="http://schemas.microsoft.com/office/drawing/2014/main" id="{8E0A4445-18E5-C130-2732-8D1767178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4" name="Group 3" descr="University of Nottingham logo">
            <a:extLst>
              <a:ext uri="{FF2B5EF4-FFF2-40B4-BE49-F238E27FC236}">
                <a16:creationId xmlns:a16="http://schemas.microsoft.com/office/drawing/2014/main" id="{B3F55132-FFB5-5664-C457-AAEEBC1C9461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6" name="Picture 5" descr="University of Nottingham logo">
              <a:extLst>
                <a:ext uri="{FF2B5EF4-FFF2-40B4-BE49-F238E27FC236}">
                  <a16:creationId xmlns:a16="http://schemas.microsoft.com/office/drawing/2014/main" id="{B6936C8D-5139-3496-BA36-DA3B9A8D40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E56D2AD0-5B66-68D3-EC24-8D74D025FE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E933EC02-81D9-2D0A-2981-160986CA1B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450" y="1526601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7F47A76-C945-91CB-5549-433224A0BA8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450" y="3474734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8B52A8B-C3B3-C40B-83CE-26F42289F7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372" y="4594902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144CEBF8-B4F3-8B7D-FC0E-DEE8182A203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595704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Option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28BB5A8-2728-CF4C-9063-6BE6445BAAF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41120" y="4160520"/>
            <a:ext cx="9509760" cy="93610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– Arial 28pt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A61C9F9-E7A2-6342-870C-D685719F3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1120" y="2492895"/>
            <a:ext cx="9509760" cy="187220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Divider slide title – Arial Bold 36pt</a:t>
            </a:r>
            <a:endParaRPr lang="en-GB"/>
          </a:p>
        </p:txBody>
      </p:sp>
      <p:pic>
        <p:nvPicPr>
          <p:cNvPr id="5" name="Picture 4" descr="University of Nottingham logo">
            <a:extLst>
              <a:ext uri="{FF2B5EF4-FFF2-40B4-BE49-F238E27FC236}">
                <a16:creationId xmlns:a16="http://schemas.microsoft.com/office/drawing/2014/main" id="{054B13D2-2048-3D42-80F2-F73F240352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32632" cy="10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357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lose up image of a solder iron and circuit board representing research and the university">
            <a:extLst>
              <a:ext uri="{FF2B5EF4-FFF2-40B4-BE49-F238E27FC236}">
                <a16:creationId xmlns:a16="http://schemas.microsoft.com/office/drawing/2014/main" id="{B2FCE108-38BB-55A0-EDF7-8C89407783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A88DF4C-B16B-F94B-4B24-CA9F60B9B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University of Nottingham logo">
            <a:extLst>
              <a:ext uri="{FF2B5EF4-FFF2-40B4-BE49-F238E27FC236}">
                <a16:creationId xmlns:a16="http://schemas.microsoft.com/office/drawing/2014/main" id="{B6936C8D-5139-3496-BA36-DA3B9A8D40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954F94-8460-0421-7AB1-DA51CF9FF5B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D9DFDB-5A7C-D207-F19E-20F14279B08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20E116F-B78E-E6CF-85BA-9F027A61F5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9" name="Picture Placeholder 2" descr="Partner logo.">
            <a:extLst>
              <a:ext uri="{FF2B5EF4-FFF2-40B4-BE49-F238E27FC236}">
                <a16:creationId xmlns:a16="http://schemas.microsoft.com/office/drawing/2014/main" id="{8B1269C2-F17F-E221-0E5A-FBA04F2F119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832731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research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image of a Petri dish representing research at the university.">
            <a:extLst>
              <a:ext uri="{FF2B5EF4-FFF2-40B4-BE49-F238E27FC236}">
                <a16:creationId xmlns:a16="http://schemas.microsoft.com/office/drawing/2014/main" id="{960DD3FF-75B1-18A9-9303-69E04FC310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56850A0-B8B9-FF66-3068-158E81F69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68000">
                <a:schemeClr val="bg1">
                  <a:alpha val="77000"/>
                </a:schemeClr>
              </a:gs>
              <a:gs pos="0">
                <a:schemeClr val="bg1">
                  <a:alpha val="90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 descr="University of Nottingham logo">
            <a:extLst>
              <a:ext uri="{FF2B5EF4-FFF2-40B4-BE49-F238E27FC236}">
                <a16:creationId xmlns:a16="http://schemas.microsoft.com/office/drawing/2014/main" id="{FE1D6E92-5290-1C2E-0615-02172335E21D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3751951F-6AEC-26B3-51D3-81A4705EA8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51C3934D-A361-752E-306D-CABE6FAC90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E713FE3-C318-030C-E350-B79800091D7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4A1B2BA-B0FF-65C8-752C-032EA5940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E868E9B4-6EE2-4451-F95E-40AABDC86B3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166443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knowledge_ex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students with a lecturer in a classroom">
            <a:extLst>
              <a:ext uri="{FF2B5EF4-FFF2-40B4-BE49-F238E27FC236}">
                <a16:creationId xmlns:a16="http://schemas.microsoft.com/office/drawing/2014/main" id="{ACBFB2E8-6E89-BBAA-618E-AEFB63004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9D4243-D09B-4010-00ED-52DEA9510D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chemeClr val="bg1">
                  <a:alpha val="60000"/>
                </a:schemeClr>
              </a:gs>
              <a:gs pos="0">
                <a:schemeClr val="bg1">
                  <a:alpha val="76000"/>
                </a:schemeClr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 descr="University of Nottingham logo">
            <a:extLst>
              <a:ext uri="{FF2B5EF4-FFF2-40B4-BE49-F238E27FC236}">
                <a16:creationId xmlns:a16="http://schemas.microsoft.com/office/drawing/2014/main" id="{99F41044-EE70-E9F2-8436-AFD161FB20CE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11460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udent indoor looking at printed posters to represent the arts faculty at the university">
            <a:extLst>
              <a:ext uri="{FF2B5EF4-FFF2-40B4-BE49-F238E27FC236}">
                <a16:creationId xmlns:a16="http://schemas.microsoft.com/office/drawing/2014/main" id="{9C68E323-7A9A-640F-9BA6-836C099A90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BABB96-EBB8-3E88-4702-73479B334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rgbClr val="000000">
                  <a:alpha val="50000"/>
                </a:srgbClr>
              </a:gs>
              <a:gs pos="0">
                <a:srgbClr val="000000"/>
              </a:gs>
              <a:gs pos="93000">
                <a:srgbClr val="11273B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University of Nottingham logo">
            <a:extLst>
              <a:ext uri="{FF2B5EF4-FFF2-40B4-BE49-F238E27FC236}">
                <a16:creationId xmlns:a16="http://schemas.microsoft.com/office/drawing/2014/main" id="{14686114-02E6-D92C-A5FC-B12555FEF7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1945496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social_sci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udent sitting in a library reading a book to represent social sciences faculty">
            <a:extLst>
              <a:ext uri="{FF2B5EF4-FFF2-40B4-BE49-F238E27FC236}">
                <a16:creationId xmlns:a16="http://schemas.microsoft.com/office/drawing/2014/main" id="{B565E0CA-EE73-59A5-7B15-8184F1AF3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32" y="0"/>
            <a:ext cx="1219703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8267CD-D760-80CB-6ECD-FEC9C28919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62000">
                <a:schemeClr val="bg1">
                  <a:alpha val="60000"/>
                </a:schemeClr>
              </a:gs>
              <a:gs pos="0">
                <a:schemeClr val="bg1"/>
              </a:gs>
              <a:gs pos="93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 descr="The University of Nottingham logo.">
            <a:extLst>
              <a:ext uri="{FF2B5EF4-FFF2-40B4-BE49-F238E27FC236}">
                <a16:creationId xmlns:a16="http://schemas.microsoft.com/office/drawing/2014/main" id="{F5B6BDB7-93E8-A9D5-A974-108B82ACE397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3020012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faculty_engine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 wearing goggles while operating machinery to represent the engineering faculty">
            <a:extLst>
              <a:ext uri="{FF2B5EF4-FFF2-40B4-BE49-F238E27FC236}">
                <a16:creationId xmlns:a16="http://schemas.microsoft.com/office/drawing/2014/main" id="{937042E3-1F94-D876-D855-C0086C1E1D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C677D0-4A7D-B2D4-5884-B7CA0698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986252" cy="6858000"/>
          </a:xfrm>
          <a:prstGeom prst="rect">
            <a:avLst/>
          </a:prstGeom>
          <a:gradFill>
            <a:gsLst>
              <a:gs pos="52000">
                <a:schemeClr val="bg1">
                  <a:alpha val="60000"/>
                </a:schemeClr>
              </a:gs>
              <a:gs pos="0">
                <a:schemeClr val="bg1"/>
              </a:gs>
              <a:gs pos="77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 descr="University of Nottingham logo">
            <a:extLst>
              <a:ext uri="{FF2B5EF4-FFF2-40B4-BE49-F238E27FC236}">
                <a16:creationId xmlns:a16="http://schemas.microsoft.com/office/drawing/2014/main" id="{183F7270-4379-F8B2-5D8E-518A76505B08}"/>
              </a:ext>
            </a:extLst>
          </p:cNvPr>
          <p:cNvGrpSpPr/>
          <p:nvPr userDrawn="1"/>
        </p:nvGrpSpPr>
        <p:grpSpPr>
          <a:xfrm>
            <a:off x="0" y="0"/>
            <a:ext cx="2414586" cy="900112"/>
            <a:chOff x="0" y="0"/>
            <a:chExt cx="2414586" cy="900112"/>
          </a:xfrm>
        </p:grpSpPr>
        <p:pic>
          <p:nvPicPr>
            <p:cNvPr id="4" name="Picture 3" descr="University of Nottingham logo">
              <a:extLst>
                <a:ext uri="{FF2B5EF4-FFF2-40B4-BE49-F238E27FC236}">
                  <a16:creationId xmlns:a16="http://schemas.microsoft.com/office/drawing/2014/main" id="{5E91A821-D390-B9E9-1E6B-240DC4A254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414586" cy="900112"/>
            </a:xfrm>
            <a:prstGeom prst="rect">
              <a:avLst/>
            </a:prstGeom>
          </p:spPr>
        </p:pic>
        <p:pic>
          <p:nvPicPr>
            <p:cNvPr id="2" name="Picture 1" descr="University of Nottingham logo&#10;">
              <a:extLst>
                <a:ext uri="{FF2B5EF4-FFF2-40B4-BE49-F238E27FC236}">
                  <a16:creationId xmlns:a16="http://schemas.microsoft.com/office/drawing/2014/main" id="{DD42F20C-5448-89E8-1BAC-6774371348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00000" cy="900000"/>
            </a:xfrm>
            <a:prstGeom prst="rect">
              <a:avLst/>
            </a:prstGeom>
          </p:spPr>
        </p:pic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E739940D-65C5-FB7F-9FCE-1C2E3D92DC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989" y="1817028"/>
            <a:ext cx="4679880" cy="1902398"/>
          </a:xfrm>
          <a:prstGeom prst="rect">
            <a:avLst/>
          </a:prstGeom>
        </p:spPr>
        <p:txBody>
          <a:bodyPr wrap="square" anchor="ctr">
            <a:spAutoFit/>
          </a:bodyPr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/>
              <a:t>The title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6A391B4-D1A3-07B0-2040-B1E4DD0E15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989" y="3947752"/>
            <a:ext cx="4679880" cy="88639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EE723E9-5220-358B-4CE9-424926AAE43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450" y="5207617"/>
            <a:ext cx="4679958" cy="36069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8" name="Picture Placeholder 2" descr="Partner logo.">
            <a:extLst>
              <a:ext uri="{FF2B5EF4-FFF2-40B4-BE49-F238E27FC236}">
                <a16:creationId xmlns:a16="http://schemas.microsoft.com/office/drawing/2014/main" id="{DAD97A24-4AE6-1670-120F-0B2EA995213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951739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</p:spTree>
    <p:extLst>
      <p:ext uri="{BB962C8B-B14F-4D97-AF65-F5344CB8AC3E}">
        <p14:creationId xmlns:p14="http://schemas.microsoft.com/office/powerpoint/2010/main" val="2105279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528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28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B93E08E4-1BF9-8CA3-4C65-FF7B43AB2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989" y="5229240"/>
            <a:ext cx="4225925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0" name="Picture Placeholder 2" descr="Partner logo.">
            <a:extLst>
              <a:ext uri="{FF2B5EF4-FFF2-40B4-BE49-F238E27FC236}">
                <a16:creationId xmlns:a16="http://schemas.microsoft.com/office/drawing/2014/main" id="{320CE6D5-BD3C-E1D9-4759-3B4EA6BE4B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57363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83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D2D73A5-D9F3-41EE-E7DB-D68266D900C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528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54708EE-9DCC-D954-B2AB-46FED4C0EA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28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033AEE-5A46-6AD6-1141-0D13DA32B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989" y="5229240"/>
            <a:ext cx="4225925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236E9D49-337F-82A4-1332-A4CD0B82E4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57363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02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4F4275-3E4F-D80E-F9C8-47C67E6181C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528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1D309B2-0B3C-7544-CF55-A9DA0836EA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28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53F9965-8A47-94FA-C04E-A27D2EA8D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989" y="5229240"/>
            <a:ext cx="4225925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17790C14-E84E-D22B-241E-70A189E4A88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57363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56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ity of Nottingham logo">
            <a:extLst>
              <a:ext uri="{FF2B5EF4-FFF2-40B4-BE49-F238E27FC236}">
                <a16:creationId xmlns:a16="http://schemas.microsoft.com/office/drawing/2014/main" id="{F1EA9D3F-EDF8-DEC2-BF2D-AE3CF2580B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6553" cy="90011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98903FF-2ED4-C86B-64A8-AC2ED1D199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528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Title of presentation </a:t>
            </a:r>
            <a:br>
              <a:rPr lang="en-GB"/>
            </a:br>
            <a:r>
              <a:rPr lang="en-GB"/>
              <a:t>or section goes here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65196FB-C293-6637-2C20-F6F5A3B3F2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528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EF38FB-2DE7-E0FC-2BEF-2C1C30101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5989" y="5229240"/>
            <a:ext cx="4225925" cy="36069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Name of presenter</a:t>
            </a:r>
            <a:endParaRPr lang="en-US"/>
          </a:p>
        </p:txBody>
      </p:sp>
      <p:sp>
        <p:nvSpPr>
          <p:cNvPr id="11" name="Picture Placeholder 2" descr="Partner logo.">
            <a:extLst>
              <a:ext uri="{FF2B5EF4-FFF2-40B4-BE49-F238E27FC236}">
                <a16:creationId xmlns:a16="http://schemas.microsoft.com/office/drawing/2014/main" id="{D29B8919-ECAB-740A-54B2-F6ADBF999ED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57363" y="5499101"/>
            <a:ext cx="1800000" cy="900112"/>
          </a:xfrm>
          <a:solidFill>
            <a:schemeClr val="bg1"/>
          </a:solidFill>
        </p:spPr>
        <p:txBody>
          <a:bodyPr lIns="180000" rIns="180000"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US"/>
              <a:t>Insert a partner logo here or remove this box if not needed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805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ubtitle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E19A7CD-F138-0F44-8EE9-3A0D44746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691741" y="4585363"/>
            <a:ext cx="2272637" cy="22726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To change the information in the footer throughout the presentation go to ‘Insert’ &gt; ‘Header and Footers’ and add in your Name an Department.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AEDAE64E-B17E-C94F-B25E-49BD42E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849A843-67F9-4A42-88AB-E569AB1B469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EC0D016C-1275-924C-98DB-B9930CE6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B1E2C30-32D1-C047-B25A-9F37D699E1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2702257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style guides. Copy and paste these items onto this page for ease.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3035A1-1804-EC4A-9FF8-AEE00A4BFC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Use the ‘New Slide’ </a:t>
            </a:r>
            <a:br>
              <a:rPr lang="en-US" sz="1600">
                <a:solidFill>
                  <a:schemeClr val="tx2"/>
                </a:solidFill>
              </a:rPr>
            </a:br>
            <a:r>
              <a:rPr lang="en-US" sz="1600">
                <a:solidFill>
                  <a:schemeClr val="tx2"/>
                </a:solidFill>
              </a:rPr>
              <a:t>or ‘Layout’ buttons for different slide content options.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2133603"/>
            <a:ext cx="11257699" cy="37464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6BE069C4-4455-B24A-B998-756F4026E8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376" y="1484533"/>
            <a:ext cx="11257698" cy="6277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800" b="1">
                <a:solidFill>
                  <a:schemeClr val="accent3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Subtitle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16861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iversity of Nottingham castle icon">
            <a:extLst>
              <a:ext uri="{FF2B5EF4-FFF2-40B4-BE49-F238E27FC236}">
                <a16:creationId xmlns:a16="http://schemas.microsoft.com/office/drawing/2014/main" id="{ABE46430-C869-FB5B-1543-5658FF4DB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D22ABA4-3700-BF47-C5C3-AD2A7C00FB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89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491764B8-A98D-B024-D18E-427B6AC849E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89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88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0F4B7E7B-C184-0FD6-967A-1495A016A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167CB6-25ED-5142-E060-0D1155D689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89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ED93F1-6799-698D-3691-2B55FC98EC6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89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69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4674787E-5F7F-8AEF-E91C-2886513254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312E4A-B2A7-E044-D5F9-97AD9A7D554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89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034DB-22D0-BF2A-EC1A-44865177D67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89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27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niversity of Nottingham castle icon">
            <a:extLst>
              <a:ext uri="{FF2B5EF4-FFF2-40B4-BE49-F238E27FC236}">
                <a16:creationId xmlns:a16="http://schemas.microsoft.com/office/drawing/2014/main" id="{EE74AC68-18AF-B6C5-ADFC-35E4DB4B9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1B7C56-46BC-877A-A8BB-101B90BFD2B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7089" y="1808163"/>
            <a:ext cx="9269952" cy="1796732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Section title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2F8BB8-6D58-2478-03AA-191002128E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7089" y="3969375"/>
            <a:ext cx="9269952" cy="72009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Your subheading goes here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F5C707-8C61-7BF9-EF26-9346A39155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766550" y="0"/>
            <a:ext cx="425450" cy="68580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70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3D73FB3-9B19-99C1-3D3B-5F99A94D0E99}"/>
              </a:ext>
            </a:extLst>
          </p:cNvPr>
          <p:cNvSpPr/>
          <p:nvPr userDrawn="1"/>
        </p:nvSpPr>
        <p:spPr>
          <a:xfrm>
            <a:off x="-1315704" y="900000"/>
            <a:ext cx="1284984" cy="719250"/>
          </a:xfrm>
          <a:prstGeom prst="rect">
            <a:avLst/>
          </a:prstGeom>
          <a:solidFill>
            <a:srgbClr val="92D4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2FC18C2-35C0-6A2D-7CC1-B9CB79EDB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0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1" y="1358900"/>
            <a:ext cx="11341100" cy="48609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01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FBF756-7938-DF8A-6396-399256C9906D}"/>
              </a:ext>
            </a:extLst>
          </p:cNvPr>
          <p:cNvSpPr/>
          <p:nvPr userDrawn="1"/>
        </p:nvSpPr>
        <p:spPr>
          <a:xfrm>
            <a:off x="-1315704" y="9000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E7C0ADF4-0D4B-B1BD-FF64-E8E537692D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0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F1BA355-872A-DEBD-83F0-DEB26F40738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3472" y="1358900"/>
            <a:ext cx="11333076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450" y="2158669"/>
            <a:ext cx="11341100" cy="377796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9FCC3B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9B2B3E-7582-7286-13C3-D6FB10512B05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7E7DBA9-86CE-B2F4-C934-CC6EEA02C1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2708904"/>
            <a:ext cx="521951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458788"/>
            <a:ext cx="5211794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5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181FBF-FF29-7EEB-B956-87316803BB80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4CF4F-FADD-27CF-D87D-D9D07A4A13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7C9B7B-EA93-3AB0-06E0-7F98E483636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3473" y="2707856"/>
            <a:ext cx="521167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DEDEE7F-F97B-7B97-02BF-AF74423C78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3519012"/>
            <a:ext cx="5211677" cy="2700813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458788"/>
            <a:ext cx="5211794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CB23B47-37ED-75C0-0F34-9D3C03F793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7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4E01E-D3F9-8614-6E3C-62268CBD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3589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iversity of Nottingham castle icon">
            <a:extLst>
              <a:ext uri="{FF2B5EF4-FFF2-40B4-BE49-F238E27FC236}">
                <a16:creationId xmlns:a16="http://schemas.microsoft.com/office/drawing/2014/main" id="{D7395279-FD9F-F3B7-B55E-F407BE7B3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5386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1817688"/>
            <a:ext cx="5219518" cy="4402138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358900"/>
            <a:ext cx="6096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1812413"/>
            <a:ext cx="5211794" cy="440741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23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74E01E-D3F9-8614-6E3C-62268CBD2C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2192000" cy="135890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University of Nottingham castle icon">
            <a:extLst>
              <a:ext uri="{FF2B5EF4-FFF2-40B4-BE49-F238E27FC236}">
                <a16:creationId xmlns:a16="http://schemas.microsoft.com/office/drawing/2014/main" id="{D7395279-FD9F-F3B7-B55E-F407BE7B3E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00113" cy="900112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5386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16A886-E557-330B-11EE-42F5D3EE412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33473" y="1812413"/>
            <a:ext cx="521167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079674-2601-E1DB-B666-2D0B774D04F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33473" y="2623569"/>
            <a:ext cx="5211677" cy="359625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358900"/>
            <a:ext cx="6096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1812413"/>
            <a:ext cx="5211794" cy="440741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95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bg>
      <p:bgPr>
        <a:solidFill>
          <a:schemeClr val="accent5">
            <a:alpha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8BD330B-22A3-344E-A01F-AEEF71CCB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2635555" y="-5461"/>
            <a:ext cx="2399411" cy="239941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US" sz="1600">
                <a:solidFill>
                  <a:schemeClr val="tx2"/>
                </a:solidFill>
              </a:rPr>
              <a:t>Please see slides at the end of this template for chart and table examples as well as different elements. Copy and paste these items onto this page.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8967" y="6356350"/>
            <a:ext cx="2908107" cy="365125"/>
          </a:xfrm>
        </p:spPr>
        <p:txBody>
          <a:bodyPr/>
          <a:lstStyle/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0AA0A411-DB94-FC40-85F3-F17777FB4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44804" y="6356350"/>
            <a:ext cx="3469252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6F3C1752-919C-2C4A-85B7-2982AD8BE6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19451" y="6356350"/>
            <a:ext cx="10800" cy="3651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0" name="Date Placeholder 2">
            <a:extLst>
              <a:ext uri="{FF2B5EF4-FFF2-40B4-BE49-F238E27FC236}">
                <a16:creationId xmlns:a16="http://schemas.microsoft.com/office/drawing/2014/main" id="{B2A1E1DF-F3DC-FF43-B4BE-16D7BEF30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5" y="6356350"/>
            <a:ext cx="1613716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9376" y="1484533"/>
            <a:ext cx="11257699" cy="439556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 lang="en-GB" sz="2800" smtClean="0">
                <a:solidFill>
                  <a:schemeClr val="tx1"/>
                </a:solidFill>
                <a:effectLst/>
              </a:defRPr>
            </a:lvl1pPr>
            <a:lvl2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8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Body text – Arial 28pt</a:t>
            </a:r>
          </a:p>
          <a:p>
            <a:pPr lvl="1"/>
            <a:r>
              <a:rPr lang="en-US"/>
              <a:t>Second text – Arial 28pt</a:t>
            </a:r>
          </a:p>
          <a:p>
            <a:pPr lvl="2"/>
            <a:r>
              <a:rPr lang="en-US"/>
              <a:t>Third text – Arial 28pt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412F56-251C-5647-8495-6F6496AC8332}"/>
              </a:ext>
            </a:extLst>
          </p:cNvPr>
          <p:cNvGrpSpPr/>
          <p:nvPr userDrawn="1"/>
        </p:nvGrpSpPr>
        <p:grpSpPr>
          <a:xfrm>
            <a:off x="0" y="0"/>
            <a:ext cx="12192000" cy="1029589"/>
            <a:chOff x="0" y="0"/>
            <a:chExt cx="12192000" cy="102958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93FD40-5F1A-2843-9779-FC2314E1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 flipH="1" flipV="1">
              <a:off x="0" y="0"/>
              <a:ext cx="12192000" cy="1029589"/>
            </a:xfrm>
            <a:prstGeom prst="rect">
              <a:avLst/>
            </a:prstGeom>
            <a:solidFill>
              <a:schemeClr val="accent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pic>
          <p:nvPicPr>
            <p:cNvPr id="10" name="Picture 9" descr="University of Nottingham logo">
              <a:extLst>
                <a:ext uri="{FF2B5EF4-FFF2-40B4-BE49-F238E27FC236}">
                  <a16:creationId xmlns:a16="http://schemas.microsoft.com/office/drawing/2014/main" id="{A71B1CB0-0A90-F947-8226-B66F76D89D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32632" cy="1029589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58240" y="-5461"/>
            <a:ext cx="10578834" cy="1035050"/>
          </a:xfrm>
          <a:prstGeom prst="rect">
            <a:avLst/>
          </a:prstGeom>
        </p:spPr>
        <p:txBody>
          <a:bodyPr anchor="ctr"/>
          <a:lstStyle>
            <a:lvl1pPr algn="l">
              <a:defRPr baseline="0"/>
            </a:lvl1pPr>
          </a:lstStyle>
          <a:p>
            <a:r>
              <a:rPr lang="en-US"/>
              <a:t>Title and visual content – add slide title 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5432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3C1180-494D-3A45-3D53-7113F7295561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DDB14-B4F8-AF81-C172-8590ED48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7192876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2F637-A3FE-B82F-49CB-F653C711B9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2" y="2708904"/>
            <a:ext cx="7192877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6463" y="458788"/>
            <a:ext cx="3240087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758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65">
          <p15:clr>
            <a:srgbClr val="9FCC3B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N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3C1180-494D-3A45-3D53-7113F7295561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CDDB14-B4F8-AF81-C172-8590ED48C9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7192876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2F637-A3FE-B82F-49CB-F653C711B9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2" y="2708904"/>
            <a:ext cx="7192877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rgbClr val="11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6463" y="458788"/>
            <a:ext cx="3240087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rgbClr val="FAF6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75EE26C-6F7A-8BE8-0244-7469236EB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91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65">
          <p15:clr>
            <a:srgbClr val="9FCC3B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BBED16-29E0-32E0-53EF-E6BDB0D777AB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7D4E18-50DC-7E45-B2D8-00BB10340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7192876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6A981-CD9B-8BA7-562F-FBFBA87225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3473" y="2708904"/>
            <a:ext cx="719287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5CA27-D589-3763-3734-33D5177284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3520060"/>
            <a:ext cx="7192877" cy="269976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6463" y="458788"/>
            <a:ext cx="3240087" cy="5761037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B96E7-E547-78AA-C543-83A207229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1408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third_subtitle_N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BBED16-29E0-32E0-53EF-E6BDB0D777AB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chemeClr val="accent4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EE7D4E18-50DC-7E45-B2D8-00BB10340B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7192876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E56A981-CD9B-8BA7-562F-FBFBA872256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33473" y="2708904"/>
            <a:ext cx="7192877" cy="45036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2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Subheading goes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D55CA27-D589-3763-3734-33D5177284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3520060"/>
            <a:ext cx="7192877" cy="2699765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075613" y="0"/>
            <a:ext cx="4116387" cy="6858000"/>
          </a:xfrm>
          <a:prstGeom prst="rect">
            <a:avLst/>
          </a:prstGeom>
          <a:solidFill>
            <a:srgbClr val="1127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6463" y="440315"/>
            <a:ext cx="3240087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rgbClr val="FAF6EF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246B96E7-E547-78AA-C543-83A207229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703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804">
          <p15:clr>
            <a:srgbClr val="FBAE40"/>
          </p15:clr>
        </p15:guide>
        <p15:guide id="2" pos="5087">
          <p15:clr>
            <a:srgbClr val="FBAE40"/>
          </p15:clr>
        </p15:guide>
        <p15:guide id="3" pos="5371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5AA1B0-C99D-5E34-36D6-FAE430BD23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5386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55204-F707-A2D7-9431-4397130C1DC7}"/>
              </a:ext>
            </a:extLst>
          </p:cNvPr>
          <p:cNvSpPr txBox="1"/>
          <p:nvPr userDrawn="1"/>
        </p:nvSpPr>
        <p:spPr>
          <a:xfrm>
            <a:off x="343005" y="1593063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451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B91C6-3DB9-F614-38EC-2285A437201C}"/>
              </a:ext>
            </a:extLst>
          </p:cNvPr>
          <p:cNvSpPr txBox="1"/>
          <p:nvPr userDrawn="1"/>
        </p:nvSpPr>
        <p:spPr>
          <a:xfrm>
            <a:off x="4294951" y="1593063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02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78B68-4973-59C0-D306-617FE8FC88C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85772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C90D3A-884C-1A78-8C9D-522CF00F72B3}"/>
              </a:ext>
            </a:extLst>
          </p:cNvPr>
          <p:cNvSpPr txBox="1"/>
          <p:nvPr userDrawn="1"/>
        </p:nvSpPr>
        <p:spPr>
          <a:xfrm>
            <a:off x="8246897" y="1572882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88ED98-95EA-FDDD-D6DB-6552BA7D87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46300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9984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_column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A62D1B7-1580-A1C2-197B-0F085CE1F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5386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B1A70D-F4F8-FBC6-92C6-09996629C5F8}"/>
              </a:ext>
            </a:extLst>
          </p:cNvPr>
          <p:cNvSpPr txBox="1"/>
          <p:nvPr userDrawn="1"/>
        </p:nvSpPr>
        <p:spPr>
          <a:xfrm>
            <a:off x="343005" y="1593063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5451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38888D-3FC8-5D56-A009-4CF75EA4CDC4}"/>
              </a:ext>
            </a:extLst>
          </p:cNvPr>
          <p:cNvSpPr txBox="1"/>
          <p:nvPr userDrawn="1"/>
        </p:nvSpPr>
        <p:spPr>
          <a:xfrm>
            <a:off x="4294951" y="1593063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05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178B68-4973-59C0-D306-617FE8FC88C2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85772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DB0D2A-C2E3-F25D-53F4-CF13865C9109}"/>
              </a:ext>
            </a:extLst>
          </p:cNvPr>
          <p:cNvSpPr txBox="1"/>
          <p:nvPr userDrawn="1"/>
        </p:nvSpPr>
        <p:spPr>
          <a:xfrm>
            <a:off x="8246897" y="1572882"/>
            <a:ext cx="144831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8000" b="1">
                <a:solidFill>
                  <a:srgbClr val="009BC1"/>
                </a:solidFill>
              </a:rPr>
              <a:t>06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88ED98-95EA-FDDD-D6DB-6552BA7D87B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346300" y="3159585"/>
            <a:ext cx="3345691" cy="27902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Your text goes here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933EE2B-307D-7AE4-C35B-9A718BF028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555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dar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B74EC4-F077-7ACF-63E6-7A6072899E75}"/>
              </a:ext>
            </a:extLst>
          </p:cNvPr>
          <p:cNvSpPr/>
          <p:nvPr userDrawn="1"/>
        </p:nvSpPr>
        <p:spPr>
          <a:xfrm>
            <a:off x="-1315704" y="2258900"/>
            <a:ext cx="1284984" cy="719250"/>
          </a:xfrm>
          <a:prstGeom prst="rect">
            <a:avLst/>
          </a:prstGeom>
          <a:solidFill>
            <a:srgbClr val="D1E1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>
                <a:solidFill>
                  <a:srgbClr val="334A00"/>
                </a:solidFill>
              </a:rPr>
              <a:t>Move your text box to this guide if your title goes over two lines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144ED2-A07C-2BEB-4CC6-8EE32AF09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18B36-7136-2B46-5099-B25A0C21EFC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2708904"/>
            <a:ext cx="5219518" cy="3510921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458788"/>
            <a:ext cx="5211794" cy="5761037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513B074-6D4D-5E65-E763-4CBE80D664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95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  <p15:guide id="4" orient="horz" pos="1876">
          <p15:clr>
            <a:srgbClr val="9FCC3B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alf_header_revers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8FCFD66-2782-25FD-4B6B-8E3FBA800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358900"/>
            <a:ext cx="6096000" cy="5499100"/>
          </a:xfrm>
          <a:prstGeom prst="rect">
            <a:avLst/>
          </a:prstGeom>
          <a:solidFill>
            <a:srgbClr val="CFD4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1BDDD1-ABB8-5513-0EBE-12EB29040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5563" y="5386"/>
            <a:ext cx="1044098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ECA4DB-7437-56B6-3837-AC3C5EEB09F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473" y="1817688"/>
            <a:ext cx="5219518" cy="4402138"/>
          </a:xfrm>
          <a:prstGeom prst="rect">
            <a:avLst/>
          </a:prstGeom>
        </p:spPr>
        <p:txBody>
          <a:bodyPr bIns="0"/>
          <a:lstStyle/>
          <a:p>
            <a:pPr lvl="0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1358900"/>
            <a:ext cx="6096000" cy="54991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EB655E7-91E1-1C07-7B06-2DA668B7F52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56" y="1812413"/>
            <a:ext cx="5211794" cy="4407411"/>
          </a:xfrm>
          <a:prstGeom prst="rect">
            <a:avLst/>
          </a:prstGeom>
        </p:spPr>
        <p:txBody>
          <a:bodyPr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1B6B00A-DA58-B7AA-2824-078C084AEA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293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id_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5E44EC-D851-12E4-A4FC-326A1D3AEF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pic>
        <p:nvPicPr>
          <p:cNvPr id="27" name="Picture 26" descr="Image of the Trent Building through the trees">
            <a:extLst>
              <a:ext uri="{FF2B5EF4-FFF2-40B4-BE49-F238E27FC236}">
                <a16:creationId xmlns:a16="http://schemas.microsoft.com/office/drawing/2014/main" id="{9E54FF2A-2B74-5BA4-CF40-EC745ED38F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9000"/>
            <a:ext cx="3035299" cy="3429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DCCA7DA-43AB-3A07-EF33-FACF17E6C0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429000"/>
            <a:ext cx="30353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035592" y="3429000"/>
            <a:ext cx="3060408" cy="3429000"/>
          </a:xfrm>
          <a:prstGeom prst="rect">
            <a:avLst/>
          </a:prstGeom>
          <a:solidFill>
            <a:srgbClr val="66C3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44000" rIns="180000" rtlCol="0" anchor="ctr"/>
          <a:lstStyle/>
          <a:p>
            <a:pPr algn="ctr"/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D4FDFF-01CC-7D91-5FE8-76C56AA43E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35300" y="3429000"/>
            <a:ext cx="3060700" cy="3429000"/>
          </a:xfrm>
          <a:prstGeom prst="rect">
            <a:avLst/>
          </a:prstGeom>
        </p:spPr>
        <p:txBody>
          <a:bodyPr lIns="360000" tIns="360000" rIns="360000" bIns="900000"/>
          <a:lstStyle>
            <a:lvl1pPr marL="0" indent="0">
              <a:buNone/>
              <a:defRPr sz="2800" b="1"/>
            </a:lvl1pPr>
            <a:lvl2pPr marL="0" indent="0">
              <a:buNone/>
              <a:defRPr sz="2400"/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91FD6D-ACBB-795F-A648-16926841CC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3060408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endParaRPr lang="en-US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CF8E0CD1-94EB-05D7-D056-7768B00D42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950" y="0"/>
            <a:ext cx="3046458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800" b="1"/>
            </a:lvl1pPr>
            <a:lvl2pPr marL="0" indent="0">
              <a:buNone/>
              <a:defRPr sz="2400"/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0767FC-B0EE-2180-5D56-1FD4F2E49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6408" y="0"/>
            <a:ext cx="3035592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7D5F2ED6-EDF6-AE45-DB32-B0BFFD4C08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70358" y="0"/>
            <a:ext cx="3021642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3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pic>
        <p:nvPicPr>
          <p:cNvPr id="5" name="Picture 4" descr="Two students looking at a computer together.">
            <a:extLst>
              <a:ext uri="{FF2B5EF4-FFF2-40B4-BE49-F238E27FC236}">
                <a16:creationId xmlns:a16="http://schemas.microsoft.com/office/drawing/2014/main" id="{E088E9FE-9D2F-707D-553D-DD7D8D0BF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5071" y="3429001"/>
            <a:ext cx="6116930" cy="3429000"/>
          </a:xfrm>
          <a:prstGeom prst="rect">
            <a:avLst/>
          </a:prstGeom>
        </p:spPr>
      </p:pic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15B60017-6E9F-37A8-BC85-B1B623D25C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950" y="3429000"/>
            <a:ext cx="608205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447ADA44-5ECF-D81F-2E99-B0A321C8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35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grid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BFA4EF-A742-5BA9-C34E-7BBDD53BD3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3" y="1358900"/>
            <a:ext cx="521167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8AE549-3D8C-F8C5-5564-74DC0B0E7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429000"/>
            <a:ext cx="6095998" cy="3429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13120BCC-8BEC-DF67-24F5-634A4A8C8B4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473" y="3429000"/>
            <a:ext cx="5662527" cy="3429000"/>
          </a:xfrm>
          <a:prstGeom prst="rect">
            <a:avLst/>
          </a:prstGeom>
        </p:spPr>
        <p:txBody>
          <a:bodyPr lIns="0" tIns="360000" rIns="360000" bIns="900000"/>
          <a:lstStyle>
            <a:lvl1pPr marL="0" indent="0">
              <a:buNone/>
              <a:defRPr sz="2800" b="1">
                <a:solidFill>
                  <a:schemeClr val="tx1"/>
                </a:solidFill>
              </a:defRPr>
            </a:lvl1pPr>
            <a:lvl2pPr marL="0" indent="0">
              <a:buNone/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Text box 1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0674E-8EA7-AED4-D11A-4B5776ED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102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0" rtlCol="0" anchor="ctr"/>
          <a:lstStyle/>
          <a:p>
            <a:pPr algn="ctr"/>
            <a:endParaRPr lang="en-US"/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CDB2B333-8E79-CCA2-11F6-ACE5708FCD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09950" y="0"/>
            <a:ext cx="5656600" cy="3429000"/>
          </a:xfrm>
          <a:prstGeom prst="rect">
            <a:avLst/>
          </a:prstGeom>
        </p:spPr>
        <p:txBody>
          <a:bodyPr lIns="360000" tIns="432000" rIns="360000" bIns="360000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0" indent="0">
              <a:buNone/>
              <a:defRPr sz="2400"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Text box 2</a:t>
            </a:r>
          </a:p>
          <a:p>
            <a:pPr lvl="1"/>
            <a:r>
              <a:rPr lang="en-GB"/>
              <a:t>Text goes here</a:t>
            </a:r>
            <a:endParaRPr lang="en-US"/>
          </a:p>
        </p:txBody>
      </p:sp>
      <p:pic>
        <p:nvPicPr>
          <p:cNvPr id="7" name="Picture 6" descr="A group of students sitting at a table discussing their notes">
            <a:extLst>
              <a:ext uri="{FF2B5EF4-FFF2-40B4-BE49-F238E27FC236}">
                <a16:creationId xmlns:a16="http://schemas.microsoft.com/office/drawing/2014/main" id="{277CEDCB-2DF9-43E7-3E2C-8D6555253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9950" y="3429000"/>
            <a:ext cx="6082050" cy="3429000"/>
          </a:xfrm>
          <a:prstGeom prst="rect">
            <a:avLst/>
          </a:prstGeom>
        </p:spPr>
      </p:pic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212BCA2A-7A54-C6A7-06AA-26279F9F311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9950" y="3429000"/>
            <a:ext cx="608205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92DEC5A4-D2F7-DF4A-E9B6-9EEEB81A0D46}"/>
              </a:ext>
            </a:extLst>
          </p:cNvPr>
          <p:cNvSpPr txBox="1">
            <a:spLocks/>
          </p:cNvSpPr>
          <p:nvPr userDrawn="1"/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20EACED-CA5D-B048-836B-BF30EF0E914A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575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56">
          <p15:clr>
            <a:srgbClr val="FBAE40"/>
          </p15:clr>
        </p15:guide>
        <p15:guide id="2" pos="3840">
          <p15:clr>
            <a:srgbClr val="FBAE40"/>
          </p15:clr>
        </p15:guide>
        <p15:guide id="3" pos="412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52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29" Type="http://schemas.openxmlformats.org/officeDocument/2006/relationships/slideLayout" Target="../slideLayouts/slideLayout55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58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31" Type="http://schemas.openxmlformats.org/officeDocument/2006/relationships/slideLayout" Target="../slideLayouts/slideLayout57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53.xml"/><Relationship Id="rId30" Type="http://schemas.openxmlformats.org/officeDocument/2006/relationships/slideLayout" Target="../slideLayouts/slideLayout56.xml"/><Relationship Id="rId8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9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79.xml"/><Relationship Id="rId34" Type="http://schemas.openxmlformats.org/officeDocument/2006/relationships/slideLayout" Target="../slideLayouts/slideLayout92.xml"/><Relationship Id="rId42" Type="http://schemas.openxmlformats.org/officeDocument/2006/relationships/slideLayout" Target="../slideLayouts/slideLayout100.xml"/><Relationship Id="rId47" Type="http://schemas.openxmlformats.org/officeDocument/2006/relationships/slideLayout" Target="../slideLayouts/slideLayout105.xml"/><Relationship Id="rId50" Type="http://schemas.openxmlformats.org/officeDocument/2006/relationships/slideLayout" Target="../slideLayouts/slideLayout108.xml"/><Relationship Id="rId55" Type="http://schemas.openxmlformats.org/officeDocument/2006/relationships/image" Target="../media/image20.png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37" Type="http://schemas.openxmlformats.org/officeDocument/2006/relationships/slideLayout" Target="../slideLayouts/slideLayout95.xml"/><Relationship Id="rId40" Type="http://schemas.openxmlformats.org/officeDocument/2006/relationships/slideLayout" Target="../slideLayouts/slideLayout98.xml"/><Relationship Id="rId45" Type="http://schemas.openxmlformats.org/officeDocument/2006/relationships/slideLayout" Target="../slideLayouts/slideLayout103.xml"/><Relationship Id="rId53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4" Type="http://schemas.openxmlformats.org/officeDocument/2006/relationships/slideLayout" Target="../slideLayouts/slideLayout102.xml"/><Relationship Id="rId52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35" Type="http://schemas.openxmlformats.org/officeDocument/2006/relationships/slideLayout" Target="../slideLayouts/slideLayout93.xml"/><Relationship Id="rId43" Type="http://schemas.openxmlformats.org/officeDocument/2006/relationships/slideLayout" Target="../slideLayouts/slideLayout101.xml"/><Relationship Id="rId48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66.xml"/><Relationship Id="rId51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slideLayout" Target="../slideLayouts/slideLayout91.xml"/><Relationship Id="rId38" Type="http://schemas.openxmlformats.org/officeDocument/2006/relationships/slideLayout" Target="../slideLayouts/slideLayout96.xml"/><Relationship Id="rId4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78.xml"/><Relationship Id="rId41" Type="http://schemas.openxmlformats.org/officeDocument/2006/relationships/slideLayout" Target="../slideLayouts/slideLayout99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36" Type="http://schemas.openxmlformats.org/officeDocument/2006/relationships/slideLayout" Target="../slideLayouts/slideLayout94.xml"/><Relationship Id="rId4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0619-D170-48E7-B25D-293F3BFD294D}" type="datetime4">
              <a:rPr lang="en-GB" smtClean="0"/>
              <a:t>20 January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Name, Department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462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9377" y="6356350"/>
            <a:ext cx="2886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591BB-5470-0A4A-9088-CD2E0456F493}" type="datetime4">
              <a:rPr lang="en-GB" smtClean="0"/>
              <a:t>20 January 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4019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 world beyond ordinary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8967" y="6356350"/>
            <a:ext cx="2908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F530E-1875-46E6-901C-76683197A1B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  <p:sldLayoutId id="2147483727" r:id="rId30"/>
    <p:sldLayoutId id="2147483728" r:id="rId31"/>
    <p:sldLayoutId id="2147483729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§"/>
        <a:defRPr sz="32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9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versity of Nottingham castle icon">
            <a:extLst>
              <a:ext uri="{FF2B5EF4-FFF2-40B4-BE49-F238E27FC236}">
                <a16:creationId xmlns:a16="http://schemas.microsoft.com/office/drawing/2014/main" id="{A0DB6D3F-5204-F4BF-012D-207A745E3A1B}"/>
              </a:ext>
            </a:extLst>
          </p:cNvPr>
          <p:cNvPicPr>
            <a:picLocks noChangeAspect="1"/>
          </p:cNvPicPr>
          <p:nvPr userDrawn="1"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00000" cy="900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C93A7D-3D18-13F0-94FC-7B0CB5559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3" y="0"/>
            <a:ext cx="10440987" cy="900000"/>
          </a:xfrm>
          <a:prstGeom prst="rect">
            <a:avLst/>
          </a:prstGeom>
        </p:spPr>
        <p:txBody>
          <a:bodyPr vert="horz" lIns="0" tIns="180000" rIns="0" bIns="180000" rtlCol="0" anchor="t" anchorCtr="0">
            <a:normAutofit/>
          </a:bodyPr>
          <a:lstStyle/>
          <a:p>
            <a:r>
              <a:rPr lang="en-GB"/>
              <a:t>Your title goes here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6EA77C-D93E-4080-9229-521D3E95C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450" y="1358900"/>
            <a:ext cx="11341099" cy="48609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721D480-74CD-04ED-591D-8AF32751D4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6660" y="6399212"/>
            <a:ext cx="719890" cy="19781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20EACED-CA5D-B048-836B-BF30EF0E91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01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</p:sldLayoutIdLst>
  <p:hf hdr="0" ftr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35">
          <p15:clr>
            <a:srgbClr val="5ACBF0"/>
          </p15:clr>
        </p15:guide>
        <p15:guide id="2" orient="horz" pos="289">
          <p15:clr>
            <a:srgbClr val="5ACBF0"/>
          </p15:clr>
        </p15:guide>
        <p15:guide id="3" pos="7412">
          <p15:clr>
            <a:srgbClr val="5ACBF0"/>
          </p15:clr>
        </p15:guide>
        <p15:guide id="4" orient="horz" pos="4031">
          <p15:clr>
            <a:srgbClr val="5ACBF0"/>
          </p15:clr>
        </p15:guide>
        <p15:guide id="5" pos="268">
          <p15:clr>
            <a:srgbClr val="5ACBF0"/>
          </p15:clr>
        </p15:guide>
        <p15:guide id="7" orient="horz" pos="856">
          <p15:clr>
            <a:srgbClr val="5ACBF0"/>
          </p15:clr>
        </p15:guide>
        <p15:guide id="9" pos="551">
          <p15:clr>
            <a:srgbClr val="5ACBF0"/>
          </p15:clr>
        </p15:guide>
        <p15:guide id="10" orient="horz" pos="572">
          <p15:clr>
            <a:srgbClr val="5ACBF0"/>
          </p15:clr>
        </p15:guide>
        <p15:guide id="11" orient="horz" pos="3918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56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84.xml"/><Relationship Id="rId1" Type="http://schemas.openxmlformats.org/officeDocument/2006/relationships/video" Target="https://www.youtube.com/embed/dY9K-2fYOIg?feature=oembe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199F6-236F-FFF9-1DAE-2B9A4B79A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450" y="1923021"/>
            <a:ext cx="6458236" cy="1840651"/>
          </a:xfrm>
        </p:spPr>
        <p:txBody>
          <a:bodyPr/>
          <a:lstStyle/>
          <a:p>
            <a:r>
              <a:rPr lang="en-US" sz="4400" dirty="0">
                <a:latin typeface="Georgia" panose="02040502050405020303" pitchFamily="18" charset="0"/>
              </a:rPr>
              <a:t>Your University of Nottingham Offer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81181F-97E7-7FA0-EC47-E4DA5B87CD6C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425450" y="4790234"/>
            <a:ext cx="4679880" cy="886397"/>
          </a:xfrm>
        </p:spPr>
        <p:txBody>
          <a:bodyPr vert="horz" lIns="0" tIns="0" rIns="0" bIns="0" rtlCol="0" anchor="t">
            <a:normAutofit lnSpcReduction="10000"/>
          </a:bodyPr>
          <a:lstStyle/>
          <a:p>
            <a:pPr marL="0" indent="0">
              <a:buNone/>
            </a:pPr>
            <a:r>
              <a:rPr lang="en-US"/>
              <a:t>Strategic </a:t>
            </a:r>
            <a:r>
              <a:rPr lang="en-US" dirty="0"/>
              <a:t>Pathways</a:t>
            </a:r>
            <a:r>
              <a:rPr lang="en-US"/>
              <a:t> Team,</a:t>
            </a:r>
          </a:p>
          <a:p>
            <a:pPr marL="0" indent="0">
              <a:buNone/>
            </a:pPr>
            <a:r>
              <a:rPr lang="en-US"/>
              <a:t>University of Nottingham</a:t>
            </a: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4005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AE46-592F-F8B6-804C-A320B843E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528" y="2130381"/>
            <a:ext cx="10462382" cy="17967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Georgia" panose="02040502050405020303" pitchFamily="18" charset="0"/>
              </a:rPr>
              <a:t>What does </a:t>
            </a:r>
            <a:r>
              <a:rPr lang="en-US" err="1">
                <a:latin typeface="Georgia" panose="02040502050405020303" pitchFamily="18" charset="0"/>
              </a:rPr>
              <a:t>NottinghamHub</a:t>
            </a:r>
            <a:r>
              <a:rPr lang="en-US">
                <a:latin typeface="Georgia" panose="02040502050405020303" pitchFamily="18" charset="0"/>
              </a:rPr>
              <a:t> look like?</a:t>
            </a:r>
          </a:p>
        </p:txBody>
      </p:sp>
    </p:spTree>
    <p:extLst>
      <p:ext uri="{BB962C8B-B14F-4D97-AF65-F5344CB8AC3E}">
        <p14:creationId xmlns:p14="http://schemas.microsoft.com/office/powerpoint/2010/main" val="3651959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F3371-6A7E-C69F-D822-9B66A947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618" y="0"/>
            <a:ext cx="10440987" cy="900000"/>
          </a:xfrm>
        </p:spPr>
        <p:txBody>
          <a:bodyPr>
            <a:noAutofit/>
          </a:bodyPr>
          <a:lstStyle/>
          <a:p>
            <a:r>
              <a:rPr lang="en-US" sz="3200">
                <a:latin typeface="Georgia" panose="02040502050405020303" pitchFamily="18" charset="0"/>
              </a:rPr>
              <a:t>Login page (campus.nottingham.ac.uk)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6521-A454-86F2-E503-BC5D663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214D0-D6BB-A35C-8911-27DDCCA2A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0000"/>
            <a:ext cx="12192000" cy="6234622"/>
          </a:xfrm>
          <a:prstGeom prst="rect">
            <a:avLst/>
          </a:prstGeom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09977087-9700-6074-7F2E-39283A9DFE5A}"/>
              </a:ext>
            </a:extLst>
          </p:cNvPr>
          <p:cNvSpPr/>
          <p:nvPr/>
        </p:nvSpPr>
        <p:spPr>
          <a:xfrm>
            <a:off x="7075918" y="3666933"/>
            <a:ext cx="991313" cy="33328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993674-FACE-6D19-FE91-8E9637DD8DB6}"/>
              </a:ext>
            </a:extLst>
          </p:cNvPr>
          <p:cNvSpPr txBox="1"/>
          <p:nvPr/>
        </p:nvSpPr>
        <p:spPr>
          <a:xfrm>
            <a:off x="8201934" y="3462302"/>
            <a:ext cx="3204671" cy="646331"/>
          </a:xfrm>
          <a:prstGeom prst="rect">
            <a:avLst/>
          </a:prstGeom>
          <a:solidFill>
            <a:schemeClr val="accent3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In the username box, please input your Nottingham ID</a:t>
            </a:r>
          </a:p>
        </p:txBody>
      </p:sp>
    </p:spTree>
    <p:extLst>
      <p:ext uri="{BB962C8B-B14F-4D97-AF65-F5344CB8AC3E}">
        <p14:creationId xmlns:p14="http://schemas.microsoft.com/office/powerpoint/2010/main" val="3040557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718CC-986D-0866-0795-75599B70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anose="02040502050405020303" pitchFamily="18" charset="0"/>
              </a:rPr>
              <a:t>Home screen and offer screen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39DC3-6A36-3BE8-1DD2-4A5614FA0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14D4EC1-0B09-EDFC-34D0-7232AD4591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39" y="3763424"/>
            <a:ext cx="5452343" cy="2917488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F1C230-6932-8FE1-8484-09272354A9E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454120" y="1767000"/>
            <a:ext cx="5211762" cy="227652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cs typeface="Arial"/>
              </a:rPr>
              <a:t>The first image is the home screen once you have logged in.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  <a:cs typeface="Arial"/>
              </a:rPr>
              <a:t>If you select the My Application button, you will be taken to your offer where you need to select accept (second image). </a:t>
            </a:r>
          </a:p>
        </p:txBody>
      </p:sp>
      <p:pic>
        <p:nvPicPr>
          <p:cNvPr id="3" name="Picture 2" descr="A blue rectangular boxes with white text&#10;&#10;Description automatically generated">
            <a:extLst>
              <a:ext uri="{FF2B5EF4-FFF2-40B4-BE49-F238E27FC236}">
                <a16:creationId xmlns:a16="http://schemas.microsoft.com/office/drawing/2014/main" id="{6DA3EB90-DFF5-F6B2-56BF-F414BE95D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" y="1511684"/>
            <a:ext cx="5113867" cy="2088383"/>
          </a:xfrm>
          <a:prstGeom prst="rect">
            <a:avLst/>
          </a:prstGeom>
        </p:spPr>
      </p:pic>
      <p:pic>
        <p:nvPicPr>
          <p:cNvPr id="4" name="Graphic 3" descr="Line arrow: Straight with solid fill">
            <a:extLst>
              <a:ext uri="{FF2B5EF4-FFF2-40B4-BE49-F238E27FC236}">
                <a16:creationId xmlns:a16="http://schemas.microsoft.com/office/drawing/2014/main" id="{EFB00589-4760-7F7A-22C2-B0D73EB70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9829" y="260200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3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718CC-986D-0866-0795-75599B70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anose="02040502050405020303" pitchFamily="18" charset="0"/>
              </a:rPr>
              <a:t>Accepting your offer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39DC3-6A36-3BE8-1DD2-4A5614FA0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F1C230-6932-8FE1-8484-09272354A9E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46056" y="1464997"/>
            <a:ext cx="5211762" cy="48074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+mj-lt"/>
                <a:cs typeface="Arial"/>
              </a:rPr>
              <a:t>Review your offer and press accept and you will have completed the process!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latin typeface="+mj-lt"/>
                <a:cs typeface="Arial"/>
              </a:rPr>
              <a:t>REMEMBER: Your Offer will be conditional to start off with. Conditional offers will become unconditional when the University receives your results.</a:t>
            </a:r>
            <a:r>
              <a:rPr lang="en-US" sz="2200">
                <a:solidFill>
                  <a:srgbClr val="FCFBF8"/>
                </a:solidFill>
                <a:cs typeface="Arial"/>
              </a:rPr>
              <a:t> 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CFBF8"/>
                </a:solidFill>
                <a:cs typeface="Arial"/>
              </a:rPr>
              <a:t>If you do not yet have an offer, your status will read “information escalated”.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CFBF8"/>
                </a:solidFill>
                <a:cs typeface="Arial"/>
              </a:rPr>
              <a:t>Please do not worry if you don’t yet have an offer, this may mean your course might require additional stages, e.g. an interview or a portfolio. 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F9E429B-B8CB-332B-0BC9-E6E4CFFAE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872" y="2673341"/>
            <a:ext cx="5452343" cy="2917488"/>
          </a:xfrm>
          <a:prstGeom prst="rect">
            <a:avLst/>
          </a:prstGeom>
        </p:spPr>
      </p:pic>
      <p:pic>
        <p:nvPicPr>
          <p:cNvPr id="8" name="Graphic 7" descr="Arrow Right with solid fill">
            <a:extLst>
              <a:ext uri="{FF2B5EF4-FFF2-40B4-BE49-F238E27FC236}">
                <a16:creationId xmlns:a16="http://schemas.microsoft.com/office/drawing/2014/main" id="{1786C2A1-003A-63CA-4570-AFCC9C1DF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44270" y="47759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AE46-592F-F8B6-804C-A320B843E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527" y="2130381"/>
            <a:ext cx="10890221" cy="17967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Georgia" panose="02040502050405020303" pitchFamily="18" charset="0"/>
              </a:rPr>
              <a:t>Important things to remember</a:t>
            </a:r>
          </a:p>
        </p:txBody>
      </p:sp>
    </p:spTree>
    <p:extLst>
      <p:ext uri="{BB962C8B-B14F-4D97-AF65-F5344CB8AC3E}">
        <p14:creationId xmlns:p14="http://schemas.microsoft.com/office/powerpoint/2010/main" val="2513489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D2E8AA5-33CC-DE94-A631-D7D52F770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306" y="4233"/>
            <a:ext cx="5211677" cy="900000"/>
          </a:xfrm>
        </p:spPr>
        <p:txBody>
          <a:bodyPr/>
          <a:lstStyle/>
          <a:p>
            <a:r>
              <a:rPr lang="en-US">
                <a:latin typeface="Georgia"/>
              </a:rPr>
              <a:t>Remember...</a:t>
            </a:r>
            <a:endParaRPr lang="en-US">
              <a:latin typeface="Georgia" panose="02040502050405020303" pitchFamily="18" charset="0"/>
            </a:endParaRPr>
          </a:p>
        </p:txBody>
      </p:sp>
      <p:pic>
        <p:nvPicPr>
          <p:cNvPr id="11" name="Content Placeholder 10" descr="A person and person walking in a building&#10;&#10;Description automatically generated">
            <a:extLst>
              <a:ext uri="{FF2B5EF4-FFF2-40B4-BE49-F238E27FC236}">
                <a16:creationId xmlns:a16="http://schemas.microsoft.com/office/drawing/2014/main" id="{DC58CBBE-FEDC-2E29-1DDA-FB4D8F94A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51845"/>
            <a:ext cx="6093782" cy="653215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5723FB4-93B1-0EA2-50B1-BF59A921A7D4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800" b="0">
                <a:latin typeface="Arial"/>
                <a:cs typeface="Arial"/>
              </a:rPr>
              <a:t>You do not need to make your own application.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800" b="0">
                <a:latin typeface="Arial"/>
                <a:cs typeface="Arial"/>
              </a:rPr>
              <a:t>You only need to accept your offer once.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800" b="0">
                <a:latin typeface="Arial"/>
                <a:cs typeface="Arial"/>
              </a:rPr>
              <a:t>Accepting your offer allows your application to move forward.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,Sans-Serif"/>
              <a:buChar char="•"/>
            </a:pPr>
            <a:r>
              <a:rPr lang="en-US" sz="1800" b="0">
                <a:latin typeface="Arial"/>
                <a:cs typeface="Arial"/>
              </a:rPr>
              <a:t>If you have deposits on your checklist, these will be removed.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5E97D52-081A-D2E0-83C8-E5914ABA744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35185" y="3876637"/>
            <a:ext cx="2630508" cy="108256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latin typeface="Arial"/>
                <a:cs typeface="Arial"/>
              </a:rPr>
              <a:t>You will have 6 weeks from when you receive your offer to accept it!</a:t>
            </a:r>
            <a:endParaRPr lang="en-US" sz="2000" b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8648DB7-E276-D6AD-4582-79047789D06B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9405385" y="3876637"/>
            <a:ext cx="2702525" cy="1082568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>
                <a:solidFill>
                  <a:srgbClr val="FCFBF8"/>
                </a:solidFill>
                <a:latin typeface="Arial"/>
                <a:cs typeface="Arial"/>
              </a:rPr>
              <a:t>Your offer will become unconditional when you achieve the grades required in your exams to progress.</a:t>
            </a:r>
            <a:endParaRPr lang="en-US" sz="2000" b="0">
              <a:solidFill>
                <a:srgbClr val="FCFBF8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>
                <a:solidFill>
                  <a:srgbClr val="FCFBF8"/>
                </a:solidFill>
                <a:latin typeface="Arial"/>
                <a:cs typeface="Arial"/>
              </a:rPr>
              <a:t>Results Day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C9B727-0575-4ABD-4A6C-9825135134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7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F3371-6A7E-C69F-D822-9B66A947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anose="02040502050405020303" pitchFamily="18" charset="0"/>
              </a:rPr>
              <a:t>Video guide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6521-A454-86F2-E503-BC5D663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" name="Online Media 3" title="Kaplan Training short version">
            <a:hlinkClick r:id="" action="ppaction://media"/>
            <a:extLst>
              <a:ext uri="{FF2B5EF4-FFF2-40B4-BE49-F238E27FC236}">
                <a16:creationId xmlns:a16="http://schemas.microsoft.com/office/drawing/2014/main" id="{9ECA6A8B-6AB6-CB51-1460-EBBD8691599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369" y="1027029"/>
            <a:ext cx="12185314" cy="581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212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8E9D282-2952-464F-AC8D-5A0C6FD15C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449" y="2691587"/>
            <a:ext cx="10966451" cy="1013638"/>
          </a:xfrm>
        </p:spPr>
        <p:txBody>
          <a:bodyPr>
            <a:normAutofit fontScale="92500" lnSpcReduction="10000"/>
          </a:bodyPr>
          <a:lstStyle/>
          <a:p>
            <a:r>
              <a:rPr lang="en-US" sz="4400" dirty="0"/>
              <a:t>Our email: sponsorship-assistant@nottingham.ac.uk</a:t>
            </a:r>
          </a:p>
        </p:txBody>
      </p:sp>
    </p:spTree>
    <p:extLst>
      <p:ext uri="{BB962C8B-B14F-4D97-AF65-F5344CB8AC3E}">
        <p14:creationId xmlns:p14="http://schemas.microsoft.com/office/powerpoint/2010/main" val="476107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B4718CC-986D-0866-0795-75599B70A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 panose="02040502050405020303" pitchFamily="18" charset="0"/>
              </a:rPr>
              <a:t>What is an offer?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1F39DC3-6A36-3BE8-1DD2-4A5614FA0F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214D4EC1-0B09-EDFC-34D0-7232AD459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91" y="2427724"/>
            <a:ext cx="5346752" cy="28580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FF1C230-6932-8FE1-8484-09272354A9E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54786" y="1651440"/>
            <a:ext cx="5211762" cy="439710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>
                <a:latin typeface="+mj-lt"/>
              </a:rPr>
              <a:t>An offer is what the University uses to give you a place on your chosen course.</a:t>
            </a:r>
            <a:endParaRPr lang="en-US">
              <a:latin typeface="+mj-lt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000">
                <a:latin typeface="+mj-lt"/>
                <a:cs typeface="Arial"/>
              </a:rPr>
              <a:t>Your offer must be accepted on the Nottingham Hub.</a:t>
            </a:r>
            <a:endParaRPr lang="en-US">
              <a:latin typeface="+mj-lt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en-US" sz="2000">
                <a:latin typeface="+mj-lt"/>
                <a:cs typeface="Arial"/>
              </a:rPr>
              <a:t>You have 6 weeks to accept your offer from when it is issued.</a:t>
            </a:r>
            <a:endParaRPr lang="en-US">
              <a:latin typeface="+mj-lt"/>
              <a:cs typeface="Arial"/>
            </a:endParaRPr>
          </a:p>
          <a:p>
            <a:pPr lvl="0">
              <a:spcAft>
                <a:spcPts val="1200"/>
              </a:spcAft>
            </a:pPr>
            <a:r>
              <a:rPr lang="en-US" sz="2000">
                <a:latin typeface="+mj-lt"/>
                <a:cs typeface="Arial"/>
              </a:rPr>
              <a:t>Some courses will not yet have an offer.</a:t>
            </a:r>
            <a:endParaRPr lang="en-US">
              <a:latin typeface="+mj-lt"/>
              <a:cs typeface="Arial"/>
            </a:endParaRPr>
          </a:p>
          <a:p>
            <a:pPr marL="0" lvl="0" indent="0">
              <a:spcAft>
                <a:spcPts val="1200"/>
              </a:spcAft>
              <a:buNone/>
            </a:pPr>
            <a:r>
              <a:rPr lang="en-US" sz="2400">
                <a:latin typeface="+mj-lt"/>
                <a:cs typeface="Arial"/>
              </a:rPr>
              <a:t>Offers can be conditional or unconditional. Conditional offers will become unconditional when the University receives your results.</a:t>
            </a:r>
            <a:endParaRPr lang="en-US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48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AE46-592F-F8B6-804C-A320B843E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>
                <a:latin typeface="Georgia"/>
              </a:rPr>
            </a:br>
            <a:br>
              <a:rPr lang="en-US">
                <a:latin typeface="Georgia"/>
              </a:rPr>
            </a:br>
            <a:r>
              <a:rPr lang="en-US">
                <a:latin typeface="Georgia"/>
              </a:rPr>
              <a:t>Receiving and accessing your offer...</a:t>
            </a:r>
            <a:br>
              <a:rPr lang="en-US">
                <a:latin typeface="Georgia"/>
              </a:rPr>
            </a:br>
            <a:br>
              <a:rPr lang="en-US">
                <a:latin typeface="Georgia"/>
              </a:rPr>
            </a:br>
            <a:r>
              <a:rPr lang="en-US" sz="4000">
                <a:latin typeface="Georgia"/>
              </a:rPr>
              <a:t>...and creating your password</a:t>
            </a:r>
            <a:endParaRPr lang="en-US" sz="400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91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F3371-6A7E-C69F-D822-9B66A947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3" y="-4667"/>
            <a:ext cx="10440987" cy="900000"/>
          </a:xfrm>
        </p:spPr>
        <p:txBody>
          <a:bodyPr>
            <a:noAutofit/>
          </a:bodyPr>
          <a:lstStyle/>
          <a:p>
            <a:r>
              <a:rPr lang="en-US">
                <a:latin typeface="Georgia"/>
              </a:rPr>
              <a:t>Your offer email from myapplication@nottingham.ac.uk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6521-A454-86F2-E503-BC5D663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BE11A2-BFE2-2B8B-B243-2E02DB0B9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928"/>
            <a:ext cx="12192000" cy="433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F3371-6A7E-C69F-D822-9B66A9479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563" y="1478"/>
            <a:ext cx="10440987" cy="900000"/>
          </a:xfrm>
        </p:spPr>
        <p:txBody>
          <a:bodyPr>
            <a:noAutofit/>
          </a:bodyPr>
          <a:lstStyle/>
          <a:p>
            <a:r>
              <a:rPr lang="en-US">
                <a:latin typeface="Georgia"/>
              </a:rPr>
              <a:t>Click the link next to the red arrow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6521-A454-86F2-E503-BC5D663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EACED-CA5D-B048-836B-BF30EF0E91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7D8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7D8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E2F1FD-F88E-83F5-BE9A-20B3930AC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1928"/>
            <a:ext cx="12192000" cy="433264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CA29DA2-8963-7F6C-9083-ADD59E987AC3}"/>
              </a:ext>
            </a:extLst>
          </p:cNvPr>
          <p:cNvCxnSpPr>
            <a:cxnSpLocks/>
          </p:cNvCxnSpPr>
          <p:nvPr/>
        </p:nvCxnSpPr>
        <p:spPr>
          <a:xfrm flipH="1">
            <a:off x="3346882" y="2032986"/>
            <a:ext cx="284086" cy="5326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5D708A-AC9F-1D7D-DD6A-9EF8F4A7D249}"/>
              </a:ext>
            </a:extLst>
          </p:cNvPr>
          <p:cNvCxnSpPr>
            <a:cxnSpLocks/>
          </p:cNvCxnSpPr>
          <p:nvPr/>
        </p:nvCxnSpPr>
        <p:spPr>
          <a:xfrm flipH="1" flipV="1">
            <a:off x="8176335" y="2840854"/>
            <a:ext cx="294443" cy="5075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98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1AE46-592F-F8B6-804C-A320B843EC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071" y="2530634"/>
            <a:ext cx="9269952" cy="1796732"/>
          </a:xfrm>
        </p:spPr>
        <p:txBody>
          <a:bodyPr>
            <a:normAutofit fontScale="90000"/>
          </a:bodyPr>
          <a:lstStyle/>
          <a:p>
            <a:r>
              <a:rPr lang="en-US">
                <a:latin typeface="Georgia" panose="02040502050405020303" pitchFamily="18" charset="0"/>
              </a:rPr>
              <a:t>Note: you must paste the link with no space at the end to be able to access the correct page</a:t>
            </a:r>
          </a:p>
        </p:txBody>
      </p:sp>
    </p:spTree>
    <p:extLst>
      <p:ext uri="{BB962C8B-B14F-4D97-AF65-F5344CB8AC3E}">
        <p14:creationId xmlns:p14="http://schemas.microsoft.com/office/powerpoint/2010/main" val="233388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6B460A1-BFE3-DB1E-B40D-02E5BD9E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562" y="-60384"/>
            <a:ext cx="10866437" cy="9000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Georgia" panose="02040502050405020303" pitchFamily="18" charset="0"/>
              </a:rPr>
              <a:t>The correct page for setting a password looks like this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A0D742-EF8F-F6F8-0061-9DCC54E1E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B7593C7-07E0-1A81-7233-B7D25262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3" y="1542308"/>
            <a:ext cx="10939660" cy="223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4DCB8C9-1B4D-28D3-34E2-9D08FC96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3" y="4089553"/>
            <a:ext cx="10940614" cy="21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336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492BE3-08EC-2B90-B9B3-978D16A1E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C6B3E5-005F-0571-3052-2FD6E38EC8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8B73E9C-C388-0EFD-23A1-38CD77EAD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02" y="1091685"/>
            <a:ext cx="10644996" cy="561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4D51D53-C829-BC4C-D0F5-26CEFCC87396}"/>
              </a:ext>
            </a:extLst>
          </p:cNvPr>
          <p:cNvSpPr txBox="1">
            <a:spLocks/>
          </p:cNvSpPr>
          <p:nvPr/>
        </p:nvSpPr>
        <p:spPr>
          <a:xfrm>
            <a:off x="1176562" y="-60384"/>
            <a:ext cx="10866437" cy="900000"/>
          </a:xfrm>
          <a:prstGeom prst="rect">
            <a:avLst/>
          </a:prstGeom>
        </p:spPr>
        <p:txBody>
          <a:bodyPr vert="horz" lIns="0" tIns="216000" rIns="0" bIns="144000" rtlCol="0" anchor="t" anchorCtr="0">
            <a:normAutofit fontScale="75000" lnSpcReduction="20000"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Georgia" panose="02040502050405020303" pitchFamily="18" charset="0"/>
              </a:rPr>
              <a:t>The correct page for setting a password looks like this</a:t>
            </a:r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7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DF3371-6A7E-C69F-D822-9B66A9479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How do I set my password?</a:t>
            </a:r>
            <a:endParaRPr lang="en-US">
              <a:latin typeface="Georgia" panose="02040502050405020303" pitchFamily="18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DBCF4D-C5F8-BD99-FFC7-A5F5CB828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cs typeface="Arial"/>
              </a:rPr>
              <a:t>Use the Nottingham ID number provided in your email from </a:t>
            </a:r>
            <a:r>
              <a:rPr lang="en-US" b="1">
                <a:latin typeface="Arial"/>
                <a:cs typeface="Calibri"/>
              </a:rPr>
              <a:t>myapplication@nottingham.ac.uk </a:t>
            </a:r>
            <a:r>
              <a:rPr lang="en-US">
                <a:latin typeface="Arial"/>
                <a:cs typeface="Calibri"/>
              </a:rPr>
              <a:t>(y</a:t>
            </a:r>
            <a:r>
              <a:rPr lang="en-US">
                <a:latin typeface="Arial"/>
                <a:cs typeface="Arial"/>
              </a:rPr>
              <a:t>our Nottingham ID always begins with a '20...').</a:t>
            </a:r>
            <a:endParaRPr lang="en-US" b="1">
              <a:latin typeface="Arial"/>
              <a:cs typeface="Calibri"/>
            </a:endParaRPr>
          </a:p>
          <a:p>
            <a:endParaRPr lang="en-US">
              <a:latin typeface="Arial"/>
              <a:cs typeface="Arial"/>
            </a:endParaRPr>
          </a:p>
          <a:p>
            <a:endParaRPr lang="en-US" b="1">
              <a:latin typeface="Arial"/>
              <a:cs typeface="Calibri"/>
            </a:endParaRPr>
          </a:p>
          <a:p>
            <a:endParaRPr lang="en-US" b="1">
              <a:latin typeface="Arial"/>
              <a:cs typeface="Calibri"/>
            </a:endParaRPr>
          </a:p>
          <a:p>
            <a:endParaRPr lang="en-US">
              <a:latin typeface="Arial"/>
              <a:cs typeface="Calibri"/>
            </a:endParaRPr>
          </a:p>
          <a:p>
            <a:r>
              <a:rPr lang="en-US">
                <a:latin typeface="Arial"/>
                <a:cs typeface="Calibri"/>
              </a:rPr>
              <a:t>Then create a password and set security questions you will remember!</a:t>
            </a:r>
          </a:p>
          <a:p>
            <a:r>
              <a:rPr lang="en-US">
                <a:cs typeface="Calibri"/>
              </a:rPr>
              <a:t>You will then be able to log on and access your offer. 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0F6521-A454-86F2-E503-BC5D663FF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20EACED-CA5D-B048-836B-BF30EF0E914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 descr="A number and date on a white background&#10;&#10;Description automatically generated">
            <a:extLst>
              <a:ext uri="{FF2B5EF4-FFF2-40B4-BE49-F238E27FC236}">
                <a16:creationId xmlns:a16="http://schemas.microsoft.com/office/drawing/2014/main" id="{457E69BD-CF33-90CF-3EEC-68B868F03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2893889"/>
            <a:ext cx="7971568" cy="126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993720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University of Nottingham">
      <a:dk1>
        <a:srgbClr val="000000"/>
      </a:dk1>
      <a:lt1>
        <a:srgbClr val="FFFFFF"/>
      </a:lt1>
      <a:dk2>
        <a:srgbClr val="4A4A49"/>
      </a:dk2>
      <a:lt2>
        <a:srgbClr val="92928E"/>
      </a:lt2>
      <a:accent1>
        <a:srgbClr val="009BBD"/>
      </a:accent1>
      <a:accent2>
        <a:srgbClr val="007DA8"/>
      </a:accent2>
      <a:accent3>
        <a:srgbClr val="005697"/>
      </a:accent3>
      <a:accent4>
        <a:srgbClr val="1B2A6B"/>
      </a:accent4>
      <a:accent5>
        <a:srgbClr val="191A4F"/>
      </a:accent5>
      <a:accent6>
        <a:srgbClr val="E52F6D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Custom 9-Hyperlinkblue-CivicPurple">
      <a:dk1>
        <a:srgbClr val="10263B"/>
      </a:dk1>
      <a:lt1>
        <a:srgbClr val="FCFBF8"/>
      </a:lt1>
      <a:dk2>
        <a:srgbClr val="405161"/>
      </a:dk2>
      <a:lt2>
        <a:srgbClr val="F3F3F5"/>
      </a:lt2>
      <a:accent1>
        <a:srgbClr val="707D89"/>
      </a:accent1>
      <a:accent2>
        <a:srgbClr val="9FA8B1"/>
      </a:accent2>
      <a:accent3>
        <a:srgbClr val="005F36"/>
      </a:accent3>
      <a:accent4>
        <a:srgbClr val="92D400"/>
      </a:accent4>
      <a:accent5>
        <a:srgbClr val="37B3B0"/>
      </a:accent5>
      <a:accent6>
        <a:srgbClr val="009BC1"/>
      </a:accent6>
      <a:hlink>
        <a:srgbClr val="0061FF"/>
      </a:hlink>
      <a:folHlink>
        <a:srgbClr val="9457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9E40E636949C45A9C7A1F03EEAA5DF" ma:contentTypeVersion="17" ma:contentTypeDescription="Create a new document." ma:contentTypeScope="" ma:versionID="ee71554880fb9ce257ed07cfdd86e52b">
  <xsd:schema xmlns:xsd="http://www.w3.org/2001/XMLSchema" xmlns:xs="http://www.w3.org/2001/XMLSchema" xmlns:p="http://schemas.microsoft.com/office/2006/metadata/properties" xmlns:ns2="6f54ab84-b876-4283-ace4-650054a974f7" xmlns:ns3="d5febf87-283e-49b2-9b9e-a5880a70d3d6" targetNamespace="http://schemas.microsoft.com/office/2006/metadata/properties" ma:root="true" ma:fieldsID="54b892a5ba11ca7afd9b1873008bb8ad" ns2:_="" ns3:_="">
    <xsd:import namespace="6f54ab84-b876-4283-ace4-650054a974f7"/>
    <xsd:import namespace="d5febf87-283e-49b2-9b9e-a5880a70d3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54ab84-b876-4283-ace4-650054a974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6624216-d583-4636-a04d-17921d6eaf6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ebf87-283e-49b2-9b9e-a5880a70d3d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4c47cb4-eb97-4739-9d29-5c3d5a16bf59}" ma:internalName="TaxCatchAll" ma:showField="CatchAllData" ma:web="d5febf87-283e-49b2-9b9e-a5880a70d3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5febf87-283e-49b2-9b9e-a5880a70d3d6">
      <UserInfo>
        <DisplayName>Kyle Taylor (staff)</DisplayName>
        <AccountId>120</AccountId>
        <AccountType/>
      </UserInfo>
      <UserInfo>
        <DisplayName>Andrea Ellans (staff)</DisplayName>
        <AccountId>747</AccountId>
        <AccountType/>
      </UserInfo>
    </SharedWithUsers>
    <lcf76f155ced4ddcb4097134ff3c332f xmlns="6f54ab84-b876-4283-ace4-650054a974f7">
      <Terms xmlns="http://schemas.microsoft.com/office/infopath/2007/PartnerControls"/>
    </lcf76f155ced4ddcb4097134ff3c332f>
    <TaxCatchAll xmlns="d5febf87-283e-49b2-9b9e-a5880a70d3d6" xsi:nil="true"/>
  </documentManagement>
</p:properties>
</file>

<file path=customXml/itemProps1.xml><?xml version="1.0" encoding="utf-8"?>
<ds:datastoreItem xmlns:ds="http://schemas.openxmlformats.org/officeDocument/2006/customXml" ds:itemID="{00C43DAD-D596-40F0-8BF7-3350A074A4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54ab84-b876-4283-ace4-650054a974f7"/>
    <ds:schemaRef ds:uri="d5febf87-283e-49b2-9b9e-a5880a70d3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C18C5DD-D33F-44CC-8DEC-844AA387C1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04954E-31F0-4B22-8D7B-459D8B2A6227}">
  <ds:schemaRefs>
    <ds:schemaRef ds:uri="http://schemas.microsoft.com/office/2006/metadata/properties"/>
    <ds:schemaRef ds:uri="http://schemas.microsoft.com/office/2006/documentManagement/types"/>
    <ds:schemaRef ds:uri="d5febf87-283e-49b2-9b9e-a5880a70d3d6"/>
    <ds:schemaRef ds:uri="6f54ab84-b876-4283-ace4-650054a974f7"/>
    <ds:schemaRef ds:uri="http://purl.org/dc/dcmitype/"/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NOTT_6103 (PowerPoint Guidelines) POT_Widescreen_002</Template>
  <TotalTime>36</TotalTime>
  <Words>573</Words>
  <Application>Microsoft Office PowerPoint</Application>
  <PresentationFormat>Widescreen</PresentationFormat>
  <Paragraphs>63</Paragraphs>
  <Slides>17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2_Office Theme</vt:lpstr>
      <vt:lpstr>3_Office Theme</vt:lpstr>
      <vt:lpstr>1_Office Theme</vt:lpstr>
      <vt:lpstr>Your University of Nottingham Offer</vt:lpstr>
      <vt:lpstr>What is an offer?</vt:lpstr>
      <vt:lpstr>  Receiving and accessing your offer...  ...and creating your password</vt:lpstr>
      <vt:lpstr>Your offer email from myapplication@nottingham.ac.uk</vt:lpstr>
      <vt:lpstr>Click the link next to the red arrow</vt:lpstr>
      <vt:lpstr>Note: you must paste the link with no space at the end to be able to access the correct page</vt:lpstr>
      <vt:lpstr>The correct page for setting a password looks like this</vt:lpstr>
      <vt:lpstr>PowerPoint Presentation</vt:lpstr>
      <vt:lpstr>How do I set my password?</vt:lpstr>
      <vt:lpstr>What does NottinghamHub look like?</vt:lpstr>
      <vt:lpstr>Login page (campus.nottingham.ac.uk)</vt:lpstr>
      <vt:lpstr>Home screen and offer screen</vt:lpstr>
      <vt:lpstr>Accepting your offer</vt:lpstr>
      <vt:lpstr>Important things to remember</vt:lpstr>
      <vt:lpstr>Remember...</vt:lpstr>
      <vt:lpstr>Video guide</vt:lpstr>
      <vt:lpstr>PowerPoint Presentation</vt:lpstr>
    </vt:vector>
  </TitlesOfParts>
  <Company>University of Nottingham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Preparing  for  Nottingham</dc:title>
  <dc:creator>Wing Hui</dc:creator>
  <cp:lastModifiedBy>Ben Garrett (staff)</cp:lastModifiedBy>
  <cp:revision>5</cp:revision>
  <dcterms:created xsi:type="dcterms:W3CDTF">2019-03-07T14:16:48Z</dcterms:created>
  <dcterms:modified xsi:type="dcterms:W3CDTF">2025-01-20T15:30:02Z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0x010100B79E40E636949C45A9C7A1F03EEAA5DF</vt:lpwstr>
  </property>
  <property fmtid="{D5CDD505-2E9C-101B-9397-08002B2CF9AE}" pid="3" name="Order">
    <vt:r8>1093300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MediaServiceImageTags">
    <vt:lpwstr/>
  </property>
  <property fmtid="{D5CDD505-2E9C-101B-9397-08002B2CF9AE}" pid="10" name="MSIP_Label_9762d7e7-4474-4a67-9ef6-3d4dc52b0ea7_Enabled">
    <vt:lpwstr>true</vt:lpwstr>
  </property>
  <property fmtid="{D5CDD505-2E9C-101B-9397-08002B2CF9AE}" pid="11" name="MSIP_Label_9762d7e7-4474-4a67-9ef6-3d4dc52b0ea7_SetDate">
    <vt:lpwstr>2025-01-20T15:29:31Z</vt:lpwstr>
  </property>
  <property fmtid="{D5CDD505-2E9C-101B-9397-08002B2CF9AE}" pid="12" name="MSIP_Label_9762d7e7-4474-4a67-9ef6-3d4dc52b0ea7_Method">
    <vt:lpwstr>Privileged</vt:lpwstr>
  </property>
  <property fmtid="{D5CDD505-2E9C-101B-9397-08002B2CF9AE}" pid="13" name="MSIP_Label_9762d7e7-4474-4a67-9ef6-3d4dc52b0ea7_Name">
    <vt:lpwstr>Internal</vt:lpwstr>
  </property>
  <property fmtid="{D5CDD505-2E9C-101B-9397-08002B2CF9AE}" pid="14" name="MSIP_Label_9762d7e7-4474-4a67-9ef6-3d4dc52b0ea7_SiteId">
    <vt:lpwstr>057daf85-b1d5-44cd-ab7b-0a4ce1b29eae</vt:lpwstr>
  </property>
  <property fmtid="{D5CDD505-2E9C-101B-9397-08002B2CF9AE}" pid="15" name="MSIP_Label_9762d7e7-4474-4a67-9ef6-3d4dc52b0ea7_ActionId">
    <vt:lpwstr>b2a00b26-6640-4da0-b0f9-432e9ccaeee8</vt:lpwstr>
  </property>
  <property fmtid="{D5CDD505-2E9C-101B-9397-08002B2CF9AE}" pid="16" name="MSIP_Label_9762d7e7-4474-4a67-9ef6-3d4dc52b0ea7_ContentBits">
    <vt:lpwstr>0</vt:lpwstr>
  </property>
  <property fmtid="{D5CDD505-2E9C-101B-9397-08002B2CF9AE}" pid="17" name="MSIP_Label_9762d7e7-4474-4a67-9ef6-3d4dc52b0ea7_Tag">
    <vt:lpwstr>10, 0, 1, 2</vt:lpwstr>
  </property>
</Properties>
</file>