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57" r:id="rId2"/>
    <p:sldId id="267" r:id="rId3"/>
    <p:sldId id="262" r:id="rId4"/>
    <p:sldId id="261" r:id="rId5"/>
    <p:sldId id="263" r:id="rId6"/>
    <p:sldId id="264" r:id="rId7"/>
    <p:sldId id="265" r:id="rId8"/>
    <p:sldId id="266" r:id="rId9"/>
    <p:sldId id="268" r:id="rId10"/>
    <p:sldId id="269" r:id="rId11"/>
    <p:sldId id="270" r:id="rId12"/>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B89F3-61B0-41EB-A31D-130E2C89ED49}" v="4" dt="2023-11-17T12:12:25.626"/>
    <p1510:client id="{96E1451E-6DF2-47C1-B9C1-06F014BAA809}" v="2" dt="2023-11-17T12:24:41.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67" d="100"/>
          <a:sy n="67" d="100"/>
        </p:scale>
        <p:origin x="604"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en Rashid" userId="S::dwen.rashid@aspectworld.com::462a72c5-7850-4c18-bd90-621094ee424a" providerId="AD" clId="Web-{96E1451E-6DF2-47C1-B9C1-06F014BAA809}"/>
    <pc:docChg chg="modSld">
      <pc:chgData name="Dwen Rashid" userId="S::dwen.rashid@aspectworld.com::462a72c5-7850-4c18-bd90-621094ee424a" providerId="AD" clId="Web-{96E1451E-6DF2-47C1-B9C1-06F014BAA809}" dt="2023-11-17T12:24:35.764" v="0" actId="20577"/>
      <pc:docMkLst>
        <pc:docMk/>
      </pc:docMkLst>
      <pc:sldChg chg="modSp">
        <pc:chgData name="Dwen Rashid" userId="S::dwen.rashid@aspectworld.com::462a72c5-7850-4c18-bd90-621094ee424a" providerId="AD" clId="Web-{96E1451E-6DF2-47C1-B9C1-06F014BAA809}" dt="2023-11-17T12:24:35.764" v="0" actId="20577"/>
        <pc:sldMkLst>
          <pc:docMk/>
          <pc:sldMk cId="1637796915" sldId="265"/>
        </pc:sldMkLst>
        <pc:spChg chg="mod">
          <ac:chgData name="Dwen Rashid" userId="S::dwen.rashid@aspectworld.com::462a72c5-7850-4c18-bd90-621094ee424a" providerId="AD" clId="Web-{96E1451E-6DF2-47C1-B9C1-06F014BAA809}" dt="2023-11-17T12:24:35.764" v="0" actId="20577"/>
          <ac:spMkLst>
            <pc:docMk/>
            <pc:sldMk cId="1637796915" sldId="265"/>
            <ac:spMk id="3" creationId="{CC451898-A512-9D0A-3C28-8AAA3C502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6F5C5BD-8AB6-4E5F-8616-0B1D32D0FBFD}" type="datetime1">
              <a:rPr lang="en-US" smtClean="0"/>
              <a:t>11/17/2023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3DD49AE-E876-4130-BF53-6229B9820536}" type="datetime1">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C0840E64-78EA-480E-9DFC-F5D183737F14}" type="datetime1">
              <a:rPr lang="en-US" smtClean="0"/>
              <a:t>11/17/2023</a:t>
            </a:fld>
            <a:endParaRPr lang="en-US" dirty="0"/>
          </a:p>
        </p:txBody>
      </p:sp>
      <p:sp>
        <p:nvSpPr>
          <p:cNvPr id="21" name="Footer Placeholder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lide Number Placehold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6B56802B-70FA-41EA-BEAA-8B64D5BF1424}" type="datetime1">
              <a:rPr lang="en-US" smtClean="0"/>
              <a:t>11/17/2023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rtlCol="0"/>
          <a:lstStyle/>
          <a:p>
            <a:pPr rtl="0"/>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F512D428-74E3-499E-9255-6C7C463A82F6}" type="datetime1">
              <a:rPr lang="en-US" smtClean="0"/>
              <a:t>11/17/2023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6AF379E8-AC6C-43B9-9222-BDF0AF9336F0}" type="datetime1">
              <a:rPr lang="en-US" smtClean="0"/>
              <a:t>11/17/2023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ED329652-6112-4F3D-B614-62B56A045E3D}" type="datetime1">
              <a:rPr lang="en-US" smtClean="0"/>
              <a:t>11/17/2023</a:t>
            </a:fld>
            <a:endParaRPr lang="en-US" dirty="0"/>
          </a:p>
        </p:txBody>
      </p:sp>
      <p:sp>
        <p:nvSpPr>
          <p:cNvPr id="5" name="Footer Placeholder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5" name="Date Placeholder 4"/>
          <p:cNvSpPr>
            <a:spLocks noGrp="1"/>
          </p:cNvSpPr>
          <p:nvPr>
            <p:ph type="dt" sz="half" idx="10"/>
          </p:nvPr>
        </p:nvSpPr>
        <p:spPr/>
        <p:txBody>
          <a:bodyPr rtlCol="0"/>
          <a:lstStyle/>
          <a:p>
            <a:pPr rtl="0"/>
            <a:fld id="{3064E64D-1B50-4EC0-83A1-DE58B45AB49E}" type="datetime1">
              <a:rPr lang="en-US" smtClean="0"/>
              <a:t>11/17/2023</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p:cNvSpPr>
            <a:spLocks noGrp="1"/>
          </p:cNvSpPr>
          <p:nvPr>
            <p:ph type="dt" sz="half" idx="10"/>
          </p:nvPr>
        </p:nvSpPr>
        <p:spPr/>
        <p:txBody>
          <a:bodyPr rtlCol="0"/>
          <a:lstStyle/>
          <a:p>
            <a:pPr rtl="0"/>
            <a:fld id="{8761A824-A4A3-4BDD-B7F1-293A0EC1EA54}" type="datetime1">
              <a:rPr lang="en-US" smtClean="0"/>
              <a:t>11/17/2023</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Date Placeholder 2"/>
          <p:cNvSpPr>
            <a:spLocks noGrp="1"/>
          </p:cNvSpPr>
          <p:nvPr>
            <p:ph type="dt" sz="half" idx="10"/>
          </p:nvPr>
        </p:nvSpPr>
        <p:spPr/>
        <p:txBody>
          <a:bodyPr rtlCol="0"/>
          <a:lstStyle/>
          <a:p>
            <a:pPr rtl="0"/>
            <a:fld id="{D81B1D06-1BCF-4BCB-9319-09267D16BB9F}" type="datetime1">
              <a:rPr lang="en-US" smtClean="0"/>
              <a:t>11/17/2023</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5361324-1C8A-40EA-A8C7-BACD05350B74}" type="datetime1">
              <a:rPr lang="en-US" smtClean="0"/>
              <a:t>11/17/2023</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5BA78C1D-B8C9-43D1-BED3-AB201E145563}" type="datetime1">
              <a:rPr lang="en-US" smtClean="0"/>
              <a:t>11/17/2023</a:t>
            </a:fld>
            <a:endParaRPr lang="en-US"/>
          </a:p>
        </p:txBody>
      </p:sp>
      <p:sp>
        <p:nvSpPr>
          <p:cNvPr id="9" name="Footer Placeholder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lide Number Placehold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BFA2D3EE-FBE6-4434-A13B-BD4C1C612D44}" type="datetime1">
              <a:rPr lang="en-US" smtClean="0"/>
              <a:t>11/17/2023</a:t>
            </a:fld>
            <a:endParaRPr lang="en-US" dirty="0"/>
          </a:p>
        </p:txBody>
      </p:sp>
      <p:sp>
        <p:nvSpPr>
          <p:cNvPr id="6" name="Footer Placeholder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lide Number Placehold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Quarter level</a:t>
            </a:r>
          </a:p>
          <a:p>
            <a:pPr lvl="4" rtl="0"/>
            <a:r>
              <a:rPr lang="en-gb"/>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4FF323AA-170C-4C76-B350-C21CF15222DA}" type="datetime1">
              <a:rPr lang="en-US" smtClean="0"/>
              <a:t>11/17/2023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GB"/>
          </a:p>
        </p:txBody>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GB"/>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en-gb" sz="4400" dirty="0">
                <a:solidFill>
                  <a:schemeClr val="tx1"/>
                </a:solidFill>
              </a:rPr>
              <a:t>Note taking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en-gb" dirty="0">
                <a:solidFill>
                  <a:schemeClr val="tx1"/>
                </a:solidFill>
              </a:rPr>
              <a:t>Digital Pathways College </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F250-5643-376D-CCFB-8DBD33AD09CC}"/>
              </a:ext>
            </a:extLst>
          </p:cNvPr>
          <p:cNvSpPr>
            <a:spLocks noGrp="1"/>
          </p:cNvSpPr>
          <p:nvPr>
            <p:ph type="title"/>
          </p:nvPr>
        </p:nvSpPr>
        <p:spPr>
          <a:xfrm>
            <a:off x="1066800" y="642594"/>
            <a:ext cx="10363200" cy="5510556"/>
          </a:xfrm>
        </p:spPr>
        <p:txBody>
          <a:bodyPr>
            <a:normAutofit/>
          </a:bodyPr>
          <a:lstStyle/>
          <a:p>
            <a:r>
              <a:rPr lang="en-GB" dirty="0">
                <a:solidFill>
                  <a:srgbClr val="FF0000"/>
                </a:solidFill>
                <a:highlight>
                  <a:srgbClr val="FFFF00"/>
                </a:highlight>
              </a:rPr>
              <a:t>What have been your lightbulb moment?</a:t>
            </a:r>
            <a:br>
              <a:rPr lang="en-GB" dirty="0">
                <a:solidFill>
                  <a:srgbClr val="FF0000"/>
                </a:solidFill>
                <a:highlight>
                  <a:srgbClr val="FFFF00"/>
                </a:highlight>
              </a:rPr>
            </a:br>
            <a:br>
              <a:rPr lang="en-GB" dirty="0"/>
            </a:br>
            <a:br>
              <a:rPr lang="en-GB" dirty="0"/>
            </a:br>
            <a:r>
              <a:rPr lang="en-GB" dirty="0">
                <a:solidFill>
                  <a:srgbClr val="FF0000"/>
                </a:solidFill>
                <a:highlight>
                  <a:srgbClr val="FFFF00"/>
                </a:highlight>
              </a:rPr>
              <a:t>What have you learnt the most?</a:t>
            </a:r>
          </a:p>
        </p:txBody>
      </p:sp>
      <p:sp>
        <p:nvSpPr>
          <p:cNvPr id="3" name="Date Placeholder 2">
            <a:extLst>
              <a:ext uri="{FF2B5EF4-FFF2-40B4-BE49-F238E27FC236}">
                <a16:creationId xmlns:a16="http://schemas.microsoft.com/office/drawing/2014/main" id="{A7D4A57C-9E3A-D6FF-0580-3E29D9B60675}"/>
              </a:ext>
            </a:extLst>
          </p:cNvPr>
          <p:cNvSpPr>
            <a:spLocks noGrp="1"/>
          </p:cNvSpPr>
          <p:nvPr>
            <p:ph type="dt" sz="half" idx="10"/>
          </p:nvPr>
        </p:nvSpPr>
        <p:spPr/>
        <p:txBody>
          <a:bodyPr/>
          <a:lstStyle/>
          <a:p>
            <a:pPr rtl="0"/>
            <a:fld id="{D81B1D06-1BCF-4BCB-9319-09267D16BB9F}" type="datetime1">
              <a:rPr lang="en-US" smtClean="0"/>
              <a:t>11/17/2023</a:t>
            </a:fld>
            <a:endParaRPr lang="en-US"/>
          </a:p>
        </p:txBody>
      </p:sp>
    </p:spTree>
    <p:extLst>
      <p:ext uri="{BB962C8B-B14F-4D97-AF65-F5344CB8AC3E}">
        <p14:creationId xmlns:p14="http://schemas.microsoft.com/office/powerpoint/2010/main" val="248479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C2FE-D632-D632-1E9C-CACC7D6BC9E0}"/>
              </a:ext>
            </a:extLst>
          </p:cNvPr>
          <p:cNvSpPr>
            <a:spLocks noGrp="1"/>
          </p:cNvSpPr>
          <p:nvPr>
            <p:ph type="ctrTitle"/>
          </p:nvPr>
        </p:nvSpPr>
        <p:spPr/>
        <p:txBody>
          <a:bodyPr/>
          <a:lstStyle/>
          <a:p>
            <a:r>
              <a:rPr lang="en-GB" dirty="0"/>
              <a:t>THANK YOU FOR JOINING TODAY.</a:t>
            </a:r>
          </a:p>
        </p:txBody>
      </p:sp>
      <p:sp>
        <p:nvSpPr>
          <p:cNvPr id="3" name="Subtitle 2">
            <a:extLst>
              <a:ext uri="{FF2B5EF4-FFF2-40B4-BE49-F238E27FC236}">
                <a16:creationId xmlns:a16="http://schemas.microsoft.com/office/drawing/2014/main" id="{7355D408-3014-F532-56E6-0A41377FEE9D}"/>
              </a:ext>
            </a:extLst>
          </p:cNvPr>
          <p:cNvSpPr>
            <a:spLocks noGrp="1"/>
          </p:cNvSpPr>
          <p:nvPr>
            <p:ph type="subTitle" idx="1"/>
          </p:nvPr>
        </p:nvSpPr>
        <p:spPr/>
        <p:txBody>
          <a:bodyPr/>
          <a:lstStyle/>
          <a:p>
            <a:endParaRPr lang="en-GB" dirty="0"/>
          </a:p>
        </p:txBody>
      </p:sp>
      <p:sp>
        <p:nvSpPr>
          <p:cNvPr id="4" name="Date Placeholder 3">
            <a:extLst>
              <a:ext uri="{FF2B5EF4-FFF2-40B4-BE49-F238E27FC236}">
                <a16:creationId xmlns:a16="http://schemas.microsoft.com/office/drawing/2014/main" id="{744A2265-28DF-88A8-07CD-ED9747E8C24F}"/>
              </a:ext>
            </a:extLst>
          </p:cNvPr>
          <p:cNvSpPr>
            <a:spLocks noGrp="1"/>
          </p:cNvSpPr>
          <p:nvPr>
            <p:ph type="dt" sz="half" idx="10"/>
          </p:nvPr>
        </p:nvSpPr>
        <p:spPr/>
        <p:txBody>
          <a:bodyPr/>
          <a:lstStyle/>
          <a:p>
            <a:pPr rtl="0"/>
            <a:fld id="{C0840E64-78EA-480E-9DFC-F5D183737F14}" type="datetime1">
              <a:rPr lang="en-US" smtClean="0"/>
              <a:t>11/17/2023</a:t>
            </a:fld>
            <a:endParaRPr lang="en-US" dirty="0"/>
          </a:p>
        </p:txBody>
      </p:sp>
    </p:spTree>
    <p:extLst>
      <p:ext uri="{BB962C8B-B14F-4D97-AF65-F5344CB8AC3E}">
        <p14:creationId xmlns:p14="http://schemas.microsoft.com/office/powerpoint/2010/main" val="86760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E84B-BB1E-3863-AA4B-4C55DDED3928}"/>
              </a:ext>
            </a:extLst>
          </p:cNvPr>
          <p:cNvSpPr>
            <a:spLocks noGrp="1"/>
          </p:cNvSpPr>
          <p:nvPr>
            <p:ph type="title"/>
          </p:nvPr>
        </p:nvSpPr>
        <p:spPr/>
        <p:txBody>
          <a:bodyPr/>
          <a:lstStyle/>
          <a:p>
            <a:r>
              <a:rPr lang="en-GB" dirty="0">
                <a:solidFill>
                  <a:srgbClr val="FF0000"/>
                </a:solidFill>
              </a:rPr>
              <a:t>Why should you take notes?</a:t>
            </a:r>
          </a:p>
        </p:txBody>
      </p:sp>
      <p:sp>
        <p:nvSpPr>
          <p:cNvPr id="3" name="Content Placeholder 2">
            <a:extLst>
              <a:ext uri="{FF2B5EF4-FFF2-40B4-BE49-F238E27FC236}">
                <a16:creationId xmlns:a16="http://schemas.microsoft.com/office/drawing/2014/main" id="{CC7A3EA2-CF09-9469-07B1-F86634E983AC}"/>
              </a:ext>
            </a:extLst>
          </p:cNvPr>
          <p:cNvSpPr>
            <a:spLocks noGrp="1"/>
          </p:cNvSpPr>
          <p:nvPr>
            <p:ph idx="1"/>
          </p:nvPr>
        </p:nvSpPr>
        <p:spPr/>
        <p:txBody>
          <a:bodyPr/>
          <a:lstStyle/>
          <a:p>
            <a:endParaRPr lang="en-GB" dirty="0"/>
          </a:p>
          <a:p>
            <a:endParaRPr lang="en-GB" dirty="0"/>
          </a:p>
          <a:p>
            <a:endParaRPr lang="en-GB" dirty="0"/>
          </a:p>
          <a:p>
            <a:pPr marL="0" indent="0" algn="ctr">
              <a:buNone/>
            </a:pPr>
            <a:r>
              <a:rPr lang="en-GB" sz="2400" dirty="0"/>
              <a:t>“</a:t>
            </a:r>
            <a:r>
              <a:rPr lang="en-GB" sz="2400" b="1" dirty="0"/>
              <a:t>The faintest pencil is better than the strongest memory</a:t>
            </a:r>
            <a:r>
              <a:rPr lang="en-GB" sz="2400" dirty="0"/>
              <a:t>.” </a:t>
            </a:r>
          </a:p>
          <a:p>
            <a:pPr marL="0" indent="0" algn="ctr">
              <a:buNone/>
            </a:pPr>
            <a:r>
              <a:rPr lang="en-GB" sz="2400" dirty="0"/>
              <a:t>Greg McKeown.</a:t>
            </a:r>
          </a:p>
        </p:txBody>
      </p:sp>
      <p:sp>
        <p:nvSpPr>
          <p:cNvPr id="4" name="Date Placeholder 3">
            <a:extLst>
              <a:ext uri="{FF2B5EF4-FFF2-40B4-BE49-F238E27FC236}">
                <a16:creationId xmlns:a16="http://schemas.microsoft.com/office/drawing/2014/main" id="{704D9D49-F283-8E7A-C07A-7A6F8F8E91C8}"/>
              </a:ext>
            </a:extLst>
          </p:cNvPr>
          <p:cNvSpPr>
            <a:spLocks noGrp="1"/>
          </p:cNvSpPr>
          <p:nvPr>
            <p:ph type="dt" sz="half" idx="10"/>
          </p:nvPr>
        </p:nvSpPr>
        <p:spPr/>
        <p:txBody>
          <a:bodyPr/>
          <a:lstStyle/>
          <a:p>
            <a:pPr rtl="0"/>
            <a:fld id="{6AF379E8-AC6C-43B9-9222-BDF0AF9336F0}" type="datetime1">
              <a:rPr lang="en-US" smtClean="0"/>
              <a:t>11/17/2023</a:t>
            </a:fld>
            <a:endParaRPr lang="en-US"/>
          </a:p>
        </p:txBody>
      </p:sp>
    </p:spTree>
    <p:extLst>
      <p:ext uri="{BB962C8B-B14F-4D97-AF65-F5344CB8AC3E}">
        <p14:creationId xmlns:p14="http://schemas.microsoft.com/office/powerpoint/2010/main" val="25944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09B2-40C4-8599-43A2-AA5F0A7B22C2}"/>
              </a:ext>
            </a:extLst>
          </p:cNvPr>
          <p:cNvSpPr>
            <a:spLocks noGrp="1"/>
          </p:cNvSpPr>
          <p:nvPr>
            <p:ph type="title"/>
          </p:nvPr>
        </p:nvSpPr>
        <p:spPr/>
        <p:txBody>
          <a:bodyPr/>
          <a:lstStyle/>
          <a:p>
            <a:r>
              <a:rPr lang="en-gb" dirty="0">
                <a:solidFill>
                  <a:srgbClr val="FF0000"/>
                </a:solidFill>
              </a:rPr>
              <a:t>Why Note Taking is Important?</a:t>
            </a:r>
            <a:endParaRPr lang="en-GB" dirty="0">
              <a:solidFill>
                <a:srgbClr val="FF0000"/>
              </a:solidFill>
            </a:endParaRPr>
          </a:p>
        </p:txBody>
      </p:sp>
      <p:sp>
        <p:nvSpPr>
          <p:cNvPr id="3" name="Content Placeholder 2">
            <a:extLst>
              <a:ext uri="{FF2B5EF4-FFF2-40B4-BE49-F238E27FC236}">
                <a16:creationId xmlns:a16="http://schemas.microsoft.com/office/drawing/2014/main" id="{06111964-0BB2-1096-1B72-CC12EB11B124}"/>
              </a:ext>
            </a:extLst>
          </p:cNvPr>
          <p:cNvSpPr>
            <a:spLocks noGrp="1"/>
          </p:cNvSpPr>
          <p:nvPr>
            <p:ph idx="1"/>
          </p:nvPr>
        </p:nvSpPr>
        <p:spPr/>
        <p:txBody>
          <a:bodyPr>
            <a:normAutofit fontScale="92500" lnSpcReduction="10000"/>
          </a:bodyPr>
          <a:lstStyle/>
          <a:p>
            <a:r>
              <a:rPr lang="en-GB" sz="2600" dirty="0">
                <a:effectLst/>
                <a:latin typeface="Arial" panose="020B0604020202020204" pitchFamily="34" charset="0"/>
                <a:ea typeface="Calibri" panose="020F0502020204030204" pitchFamily="34" charset="0"/>
                <a:cs typeface="Times New Roman" panose="02020603050405020304" pitchFamily="18" charset="0"/>
              </a:rPr>
              <a:t>Note-taking can act as a useful </a:t>
            </a:r>
            <a:r>
              <a:rPr lang="en-GB" sz="2600" b="1" dirty="0">
                <a:effectLst/>
                <a:latin typeface="Arial" panose="020B0604020202020204" pitchFamily="34" charset="0"/>
                <a:ea typeface="Calibri" panose="020F0502020204030204" pitchFamily="34" charset="0"/>
                <a:cs typeface="Times New Roman" panose="02020603050405020304" pitchFamily="18" charset="0"/>
              </a:rPr>
              <a:t>source of reference</a:t>
            </a:r>
            <a:r>
              <a:rPr lang="en-GB" sz="2600" dirty="0">
                <a:effectLst/>
                <a:latin typeface="Arial" panose="020B0604020202020204" pitchFamily="34" charset="0"/>
                <a:ea typeface="Calibri" panose="020F0502020204030204" pitchFamily="34" charset="0"/>
                <a:cs typeface="Times New Roman" panose="02020603050405020304" pitchFamily="18" charset="0"/>
              </a:rPr>
              <a:t> following a session. Taking notes can </a:t>
            </a:r>
            <a:r>
              <a:rPr lang="en-GB" sz="2600" b="1" dirty="0">
                <a:effectLst/>
                <a:latin typeface="Arial" panose="020B0604020202020204" pitchFamily="34" charset="0"/>
                <a:ea typeface="Calibri" panose="020F0502020204030204" pitchFamily="34" charset="0"/>
                <a:cs typeface="Times New Roman" panose="02020603050405020304" pitchFamily="18" charset="0"/>
              </a:rPr>
              <a:t>remind you of the key points</a:t>
            </a:r>
            <a:r>
              <a:rPr lang="en-GB" sz="2600" dirty="0">
                <a:effectLst/>
                <a:latin typeface="Arial" panose="020B0604020202020204" pitchFamily="34" charset="0"/>
                <a:ea typeface="Calibri" panose="020F0502020204030204" pitchFamily="34" charset="0"/>
                <a:cs typeface="Times New Roman" panose="02020603050405020304" pitchFamily="18" charset="0"/>
              </a:rPr>
              <a:t> that were covered during a session with your peers and your Tutor.</a:t>
            </a:r>
          </a:p>
          <a:p>
            <a:endParaRPr lang="en-GB" sz="2600" dirty="0">
              <a:latin typeface="Arial" panose="020B0604020202020204" pitchFamily="34" charset="0"/>
              <a:ea typeface="Calibri" panose="020F0502020204030204" pitchFamily="34" charset="0"/>
              <a:cs typeface="Times New Roman" panose="02020603050405020304" pitchFamily="18" charset="0"/>
            </a:endParaRPr>
          </a:p>
          <a:p>
            <a:r>
              <a:rPr lang="en-GB" sz="2600" dirty="0">
                <a:effectLst/>
                <a:latin typeface="Arial" panose="020B0604020202020204" pitchFamily="34" charset="0"/>
                <a:ea typeface="Calibri" panose="020F0502020204030204" pitchFamily="34" charset="0"/>
                <a:cs typeface="Times New Roman" panose="02020603050405020304" pitchFamily="18" charset="0"/>
              </a:rPr>
              <a:t> Notes can also be referred to later in the future. Because the notes have been taken by you, they make learning more meaningful. Finally, your notes can increase your knowledge and understanding about a topic. There are different ways to take notes but </a:t>
            </a:r>
            <a:r>
              <a:rPr lang="en-GB" sz="2600" b="1" dirty="0">
                <a:effectLst/>
                <a:latin typeface="Arial" panose="020B0604020202020204" pitchFamily="34" charset="0"/>
                <a:ea typeface="Calibri" panose="020F0502020204030204" pitchFamily="34" charset="0"/>
                <a:cs typeface="Times New Roman" panose="02020603050405020304" pitchFamily="18" charset="0"/>
              </a:rPr>
              <a:t>remember that if the approach you are using is working for you- do not change it.</a:t>
            </a:r>
            <a:endParaRPr lang="en-GB" sz="2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BCEB0710-A3B6-FAF4-7416-BA55600D5A7F}"/>
              </a:ext>
            </a:extLst>
          </p:cNvPr>
          <p:cNvSpPr>
            <a:spLocks noGrp="1"/>
          </p:cNvSpPr>
          <p:nvPr>
            <p:ph type="dt" sz="half" idx="10"/>
          </p:nvPr>
        </p:nvSpPr>
        <p:spPr/>
        <p:txBody>
          <a:bodyPr/>
          <a:lstStyle/>
          <a:p>
            <a:pPr rtl="0"/>
            <a:fld id="{6AF379E8-AC6C-43B9-9222-BDF0AF9336F0}" type="datetime1">
              <a:rPr lang="en-US" smtClean="0"/>
              <a:t>11/17/2023</a:t>
            </a:fld>
            <a:endParaRPr lang="en-US"/>
          </a:p>
        </p:txBody>
      </p:sp>
    </p:spTree>
    <p:extLst>
      <p:ext uri="{BB962C8B-B14F-4D97-AF65-F5344CB8AC3E}">
        <p14:creationId xmlns:p14="http://schemas.microsoft.com/office/powerpoint/2010/main" val="30581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notepad with paper clips and flowers&#10;&#10;Description automatically generated">
            <a:extLst>
              <a:ext uri="{FF2B5EF4-FFF2-40B4-BE49-F238E27FC236}">
                <a16:creationId xmlns:a16="http://schemas.microsoft.com/office/drawing/2014/main" id="{BFEFCEFC-F255-9502-6294-C0479A6A0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886" y="237744"/>
            <a:ext cx="4101586" cy="5797296"/>
          </a:xfrm>
          <a:prstGeom prst="rect">
            <a:avLst/>
          </a:prstGeom>
          <a:noFill/>
          <a:ln>
            <a:noFill/>
          </a:ln>
        </p:spPr>
      </p:pic>
      <p:sp>
        <p:nvSpPr>
          <p:cNvPr id="10" name="Date Placeholder 2">
            <a:extLst>
              <a:ext uri="{FF2B5EF4-FFF2-40B4-BE49-F238E27FC236}">
                <a16:creationId xmlns:a16="http://schemas.microsoft.com/office/drawing/2014/main" id="{1C3F5FE2-223C-32DB-1BD6-A548EF3FB494}"/>
              </a:ext>
            </a:extLst>
          </p:cNvPr>
          <p:cNvSpPr>
            <a:spLocks noGrp="1"/>
          </p:cNvSpPr>
          <p:nvPr>
            <p:ph type="dt" sz="half" idx="10"/>
          </p:nvPr>
        </p:nvSpPr>
        <p:spPr>
          <a:xfrm>
            <a:off x="5662337" y="6035040"/>
            <a:ext cx="2071963" cy="365760"/>
          </a:xfrm>
        </p:spPr>
        <p:txBody>
          <a:bodyPr/>
          <a:lstStyle/>
          <a:p>
            <a:pPr rtl="0">
              <a:spcAft>
                <a:spcPts val="600"/>
              </a:spcAft>
            </a:pPr>
            <a:fld id="{BFA2D3EE-FBE6-4434-A13B-BD4C1C612D44}" type="datetime1">
              <a:rPr lang="en-US" smtClean="0"/>
              <a:pPr rtl="0">
                <a:spcAft>
                  <a:spcPts val="600"/>
                </a:spcAft>
              </a:pPr>
              <a:t>11/17/2023</a:t>
            </a:fld>
            <a:endParaRPr lang="en-US"/>
          </a:p>
        </p:txBody>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8477250" y="603504"/>
            <a:ext cx="3144774" cy="1645920"/>
          </a:xfrm>
        </p:spPr>
        <p:txBody>
          <a:bodyPr rtlCol="0" anchor="b">
            <a:normAutofit/>
          </a:bodyPr>
          <a:lstStyle/>
          <a:p>
            <a:pPr>
              <a:lnSpc>
                <a:spcPct val="90000"/>
              </a:lnSpc>
              <a:spcAft>
                <a:spcPts val="800"/>
              </a:spcAft>
            </a:pPr>
            <a:r>
              <a:rPr lang="en-GB" sz="2700" dirty="0">
                <a:solidFill>
                  <a:srgbClr val="FF0000"/>
                </a:solidFill>
                <a:effectLst/>
              </a:rPr>
              <a:t>When you are taking notes, consider the following:</a:t>
            </a:r>
          </a:p>
        </p:txBody>
      </p:sp>
      <p:sp>
        <p:nvSpPr>
          <p:cNvPr id="4" name="Content Placeholder 3">
            <a:extLst>
              <a:ext uri="{FF2B5EF4-FFF2-40B4-BE49-F238E27FC236}">
                <a16:creationId xmlns:a16="http://schemas.microsoft.com/office/drawing/2014/main" id="{0D6EFDFF-3E17-7D01-60F5-25E0DF1A863C}"/>
              </a:ext>
            </a:extLst>
          </p:cNvPr>
          <p:cNvSpPr>
            <a:spLocks noGrp="1"/>
          </p:cNvSpPr>
          <p:nvPr>
            <p:ph type="body" sz="half" idx="2"/>
          </p:nvPr>
        </p:nvSpPr>
        <p:spPr>
          <a:xfrm>
            <a:off x="8477250" y="2386584"/>
            <a:ext cx="3144774" cy="3511296"/>
          </a:xfrm>
        </p:spPr>
        <p:txBody>
          <a:bodyPr>
            <a:normAutofit fontScale="92500"/>
          </a:bodyPr>
          <a:lstStyle/>
          <a:p>
            <a:pPr marL="342900" lvl="0" indent="-342900">
              <a:lnSpc>
                <a:spcPct val="100000"/>
              </a:lnSpc>
              <a:spcAft>
                <a:spcPts val="800"/>
              </a:spcAft>
              <a:buFont typeface="Wingdings 3" panose="05040102010807070707" pitchFamily="18" charset="2"/>
              <a:buChar char=""/>
              <a:tabLst>
                <a:tab pos="457200" algn="l"/>
              </a:tabLst>
            </a:pPr>
            <a:r>
              <a:rPr lang="en-GB" sz="1900" dirty="0">
                <a:effectLst/>
                <a:latin typeface="Arial" panose="020B0604020202020204" pitchFamily="34" charset="0"/>
                <a:cs typeface="Arial" panose="020B0604020202020204" pitchFamily="34" charset="0"/>
              </a:rPr>
              <a:t>What do you want to get out of the notes?</a:t>
            </a:r>
          </a:p>
          <a:p>
            <a:pPr marL="342900" lvl="0" indent="-342900">
              <a:lnSpc>
                <a:spcPct val="100000"/>
              </a:lnSpc>
              <a:spcAft>
                <a:spcPts val="800"/>
              </a:spcAft>
              <a:buFont typeface="Wingdings 3" panose="05040102010807070707" pitchFamily="18" charset="2"/>
              <a:buChar char=""/>
              <a:tabLst>
                <a:tab pos="457200" algn="l"/>
              </a:tabLst>
            </a:pPr>
            <a:r>
              <a:rPr lang="en-GB" sz="1900" dirty="0">
                <a:effectLst/>
                <a:latin typeface="Arial" panose="020B0604020202020204" pitchFamily="34" charset="0"/>
                <a:cs typeface="Arial" panose="020B0604020202020204" pitchFamily="34" charset="0"/>
              </a:rPr>
              <a:t>How will they help you with your coursework?</a:t>
            </a:r>
          </a:p>
          <a:p>
            <a:pPr marL="342900" lvl="0" indent="-342900">
              <a:lnSpc>
                <a:spcPct val="100000"/>
              </a:lnSpc>
              <a:spcAft>
                <a:spcPts val="800"/>
              </a:spcAft>
              <a:buFont typeface="Wingdings 3" panose="05040102010807070707" pitchFamily="18" charset="2"/>
              <a:buChar char=""/>
              <a:tabLst>
                <a:tab pos="457200" algn="l"/>
              </a:tabLst>
            </a:pPr>
            <a:r>
              <a:rPr lang="en-GB" sz="1900" dirty="0">
                <a:effectLst/>
                <a:latin typeface="Arial" panose="020B0604020202020204" pitchFamily="34" charset="0"/>
                <a:cs typeface="Arial" panose="020B0604020202020204" pitchFamily="34" charset="0"/>
              </a:rPr>
              <a:t>Do they make sense?</a:t>
            </a:r>
          </a:p>
          <a:p>
            <a:pPr marL="342900" lvl="0" indent="-342900">
              <a:lnSpc>
                <a:spcPct val="100000"/>
              </a:lnSpc>
              <a:spcAft>
                <a:spcPts val="800"/>
              </a:spcAft>
              <a:buFont typeface="Wingdings 3" panose="05040102010807070707" pitchFamily="18" charset="2"/>
              <a:buChar char=""/>
              <a:tabLst>
                <a:tab pos="457200" algn="l"/>
              </a:tabLst>
            </a:pPr>
            <a:r>
              <a:rPr lang="en-GB" sz="1900" dirty="0">
                <a:effectLst/>
                <a:latin typeface="Arial" panose="020B0604020202020204" pitchFamily="34" charset="0"/>
                <a:cs typeface="Arial" panose="020B0604020202020204" pitchFamily="34" charset="0"/>
              </a:rPr>
              <a:t>Have you highlighted the key themes/points?</a:t>
            </a:r>
          </a:p>
          <a:p>
            <a:pPr marL="342900" lvl="0" indent="-342900">
              <a:lnSpc>
                <a:spcPct val="100000"/>
              </a:lnSpc>
              <a:spcAft>
                <a:spcPts val="800"/>
              </a:spcAft>
              <a:buFont typeface="Wingdings 3" panose="05040102010807070707" pitchFamily="18" charset="2"/>
              <a:buChar char=""/>
              <a:tabLst>
                <a:tab pos="457200" algn="l"/>
              </a:tabLst>
            </a:pPr>
            <a:r>
              <a:rPr lang="en-GB" sz="1900" dirty="0">
                <a:effectLst/>
                <a:latin typeface="Arial" panose="020B0604020202020204" pitchFamily="34" charset="0"/>
                <a:cs typeface="Arial" panose="020B0604020202020204" pitchFamily="34" charset="0"/>
              </a:rPr>
              <a:t>Are there points that you do not understand fully?</a:t>
            </a:r>
          </a:p>
          <a:p>
            <a:pPr>
              <a:lnSpc>
                <a:spcPct val="100000"/>
              </a:lnSpc>
            </a:pPr>
            <a:endParaRPr lang="en-GB" sz="1700" dirty="0"/>
          </a:p>
        </p:txBody>
      </p:sp>
    </p:spTree>
    <p:extLst>
      <p:ext uri="{BB962C8B-B14F-4D97-AF65-F5344CB8AC3E}">
        <p14:creationId xmlns:p14="http://schemas.microsoft.com/office/powerpoint/2010/main" val="18324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69DB-61CE-AFA6-E94F-E0764157F8CE}"/>
              </a:ext>
            </a:extLst>
          </p:cNvPr>
          <p:cNvSpPr>
            <a:spLocks noGrp="1"/>
          </p:cNvSpPr>
          <p:nvPr>
            <p:ph type="title"/>
          </p:nvPr>
        </p:nvSpPr>
        <p:spPr/>
        <p:txBody>
          <a:bodyPr/>
          <a:lstStyle/>
          <a:p>
            <a:r>
              <a:rPr lang="en-GB" dirty="0">
                <a:solidFill>
                  <a:srgbClr val="FF0000"/>
                </a:solidFill>
                <a:effectLst/>
                <a:ea typeface="Calibri" panose="020F0502020204030204" pitchFamily="34" charset="0"/>
                <a:cs typeface="Times New Roman" panose="02020603050405020304" pitchFamily="18" charset="0"/>
              </a:rPr>
              <a:t>Note taking hints and tips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2EC08D78-F28C-9099-09AE-F20508B9DC99}"/>
              </a:ext>
            </a:extLst>
          </p:cNvPr>
          <p:cNvSpPr>
            <a:spLocks noGrp="1"/>
          </p:cNvSpPr>
          <p:nvPr>
            <p:ph idx="1"/>
          </p:nvPr>
        </p:nvSpPr>
        <p:spPr>
          <a:xfrm>
            <a:off x="876300" y="1728330"/>
            <a:ext cx="10058400" cy="3849624"/>
          </a:xfrm>
        </p:spPr>
        <p:txBody>
          <a:bodyPr>
            <a:normAutofit lnSpcReduction="10000"/>
          </a:bodyPr>
          <a:lstStyle/>
          <a:p>
            <a:pPr marL="342900" lvl="0" indent="-342900" algn="just">
              <a:lnSpc>
                <a:spcPct val="107000"/>
              </a:lnSpc>
              <a:spcAft>
                <a:spcPts val="800"/>
              </a:spcAft>
              <a:buFont typeface="Wingdings 3" panose="05040102010807070707" pitchFamily="18" charset="2"/>
              <a:buChar char=""/>
              <a:tabLst>
                <a:tab pos="457200" algn="l"/>
              </a:tabLst>
            </a:pPr>
            <a:r>
              <a:rPr lang="en-GB" sz="2800" dirty="0">
                <a:effectLst/>
                <a:latin typeface="Arial" panose="020B0604020202020204" pitchFamily="34" charset="0"/>
                <a:ea typeface="Calibri" panose="020F0502020204030204" pitchFamily="34" charset="0"/>
                <a:cs typeface="Times New Roman" panose="02020603050405020304" pitchFamily="18" charset="0"/>
              </a:rPr>
              <a:t>Use an A4 pad but shorthand pads have their benefits.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GB" sz="2800" dirty="0">
                <a:effectLst/>
                <a:latin typeface="Arial" panose="020B0604020202020204" pitchFamily="34" charset="0"/>
                <a:ea typeface="Calibri" panose="020F0502020204030204" pitchFamily="34" charset="0"/>
                <a:cs typeface="Times New Roman" panose="02020603050405020304" pitchFamily="18" charset="0"/>
              </a:rPr>
              <a:t>Allow for space and comments in the margins.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GB" sz="2800" dirty="0">
                <a:effectLst/>
                <a:latin typeface="Arial" panose="020B0604020202020204" pitchFamily="34" charset="0"/>
                <a:ea typeface="Calibri" panose="020F0502020204030204" pitchFamily="34" charset="0"/>
                <a:cs typeface="Times New Roman" panose="02020603050405020304" pitchFamily="18" charset="0"/>
              </a:rPr>
              <a:t>Write on every other line in your pad.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GB" sz="2800" dirty="0">
                <a:effectLst/>
                <a:latin typeface="Arial" panose="020B0604020202020204" pitchFamily="34" charset="0"/>
                <a:ea typeface="Calibri" panose="020F0502020204030204" pitchFamily="34" charset="0"/>
                <a:cs typeface="Times New Roman" panose="02020603050405020304" pitchFamily="18" charset="0"/>
              </a:rPr>
              <a:t>Try not to write everything down.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GB" sz="2800" dirty="0">
                <a:effectLst/>
                <a:latin typeface="Arial" panose="020B0604020202020204" pitchFamily="34" charset="0"/>
                <a:ea typeface="Calibri" panose="020F0502020204030204" pitchFamily="34" charset="0"/>
                <a:cs typeface="Times New Roman" panose="02020603050405020304" pitchFamily="18" charset="0"/>
              </a:rPr>
              <a:t>Use abbreviations, 1stly, 2ndly.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3" panose="05040102010807070707" pitchFamily="18" charset="2"/>
              <a:buChar char=""/>
              <a:tabLst>
                <a:tab pos="457200" algn="l"/>
              </a:tabLst>
            </a:pPr>
            <a:r>
              <a:rPr lang="en-GB" sz="2800" dirty="0">
                <a:effectLst/>
                <a:latin typeface="Arial" panose="020B0604020202020204" pitchFamily="34" charset="0"/>
                <a:ea typeface="Calibri" panose="020F0502020204030204" pitchFamily="34" charset="0"/>
                <a:cs typeface="Times New Roman" panose="02020603050405020304" pitchFamily="18" charset="0"/>
              </a:rPr>
              <a:t>Mark any points that you disagree with or need clarifying.</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F7E12691-DEBF-F48B-C3FE-A4B5B245F79F}"/>
              </a:ext>
            </a:extLst>
          </p:cNvPr>
          <p:cNvSpPr>
            <a:spLocks noGrp="1"/>
          </p:cNvSpPr>
          <p:nvPr>
            <p:ph type="dt" sz="half" idx="10"/>
          </p:nvPr>
        </p:nvSpPr>
        <p:spPr/>
        <p:txBody>
          <a:bodyPr/>
          <a:lstStyle/>
          <a:p>
            <a:pPr rtl="0"/>
            <a:fld id="{6AF379E8-AC6C-43B9-9222-BDF0AF9336F0}" type="datetime1">
              <a:rPr lang="en-US" smtClean="0"/>
              <a:t>11/17/2023</a:t>
            </a:fld>
            <a:endParaRPr lang="en-US"/>
          </a:p>
        </p:txBody>
      </p:sp>
    </p:spTree>
    <p:extLst>
      <p:ext uri="{BB962C8B-B14F-4D97-AF65-F5344CB8AC3E}">
        <p14:creationId xmlns:p14="http://schemas.microsoft.com/office/powerpoint/2010/main" val="167482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1CBD-1E85-8E32-8691-BF36537CD42B}"/>
              </a:ext>
            </a:extLst>
          </p:cNvPr>
          <p:cNvSpPr>
            <a:spLocks noGrp="1"/>
          </p:cNvSpPr>
          <p:nvPr>
            <p:ph type="title"/>
          </p:nvPr>
        </p:nvSpPr>
        <p:spPr>
          <a:xfrm>
            <a:off x="1247775" y="322554"/>
            <a:ext cx="10058400" cy="1371600"/>
          </a:xfrm>
        </p:spPr>
        <p:txBody>
          <a:bodyPr>
            <a:normAutofit/>
          </a:bodyPr>
          <a:lstStyle/>
          <a:p>
            <a:pPr algn="ctr">
              <a:lnSpc>
                <a:spcPct val="107000"/>
              </a:lnSpc>
              <a:spcAft>
                <a:spcPts val="800"/>
              </a:spcAft>
            </a:pPr>
            <a:r>
              <a:rPr lang="en-GB" dirty="0">
                <a:solidFill>
                  <a:srgbClr val="FF0000"/>
                </a:solidFill>
                <a:effectLst/>
                <a:ea typeface="Calibri" panose="020F0502020204030204" pitchFamily="34" charset="0"/>
                <a:cs typeface="Times New Roman" panose="02020603050405020304" pitchFamily="18" charset="0"/>
              </a:rPr>
              <a:t>The Cornwell system of taking notes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6" name="Content Placeholder 5">
            <a:extLst>
              <a:ext uri="{FF2B5EF4-FFF2-40B4-BE49-F238E27FC236}">
                <a16:creationId xmlns:a16="http://schemas.microsoft.com/office/drawing/2014/main" id="{24435329-0FB8-1D08-E39A-9D1CA6B25EDC}"/>
              </a:ext>
            </a:extLst>
          </p:cNvPr>
          <p:cNvPicPr>
            <a:picLocks noGrp="1" noChangeAspect="1"/>
          </p:cNvPicPr>
          <p:nvPr>
            <p:ph idx="1"/>
          </p:nvPr>
        </p:nvPicPr>
        <p:blipFill>
          <a:blip r:embed="rId2"/>
          <a:stretch>
            <a:fillRect/>
          </a:stretch>
        </p:blipFill>
        <p:spPr>
          <a:xfrm>
            <a:off x="3759841" y="1469409"/>
            <a:ext cx="4943475" cy="4565631"/>
          </a:xfrm>
        </p:spPr>
      </p:pic>
      <p:sp>
        <p:nvSpPr>
          <p:cNvPr id="4" name="Date Placeholder 3">
            <a:extLst>
              <a:ext uri="{FF2B5EF4-FFF2-40B4-BE49-F238E27FC236}">
                <a16:creationId xmlns:a16="http://schemas.microsoft.com/office/drawing/2014/main" id="{02894BAC-5795-C34D-63F0-5F05A577B0DC}"/>
              </a:ext>
            </a:extLst>
          </p:cNvPr>
          <p:cNvSpPr>
            <a:spLocks noGrp="1"/>
          </p:cNvSpPr>
          <p:nvPr>
            <p:ph type="dt" sz="half" idx="10"/>
          </p:nvPr>
        </p:nvSpPr>
        <p:spPr/>
        <p:txBody>
          <a:bodyPr/>
          <a:lstStyle/>
          <a:p>
            <a:pPr rtl="0"/>
            <a:fld id="{6AF379E8-AC6C-43B9-9222-BDF0AF9336F0}" type="datetime1">
              <a:rPr lang="en-US" smtClean="0"/>
              <a:t>11/17/2023</a:t>
            </a:fld>
            <a:endParaRPr lang="en-US"/>
          </a:p>
        </p:txBody>
      </p:sp>
    </p:spTree>
    <p:extLst>
      <p:ext uri="{BB962C8B-B14F-4D97-AF65-F5344CB8AC3E}">
        <p14:creationId xmlns:p14="http://schemas.microsoft.com/office/powerpoint/2010/main" val="61423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CB37-349F-4C6D-A4F8-E152820168D5}"/>
              </a:ext>
            </a:extLst>
          </p:cNvPr>
          <p:cNvSpPr>
            <a:spLocks noGrp="1"/>
          </p:cNvSpPr>
          <p:nvPr>
            <p:ph type="title"/>
          </p:nvPr>
        </p:nvSpPr>
        <p:spPr>
          <a:xfrm>
            <a:off x="1066800" y="197947"/>
            <a:ext cx="10058400" cy="1371600"/>
          </a:xfrm>
        </p:spPr>
        <p:txBody>
          <a:bodyPr anchor="ctr">
            <a:normAutofit/>
          </a:bodyPr>
          <a:lstStyle/>
          <a:p>
            <a:pPr algn="ctr"/>
            <a:r>
              <a:rPr lang="en-GB" sz="4800" dirty="0">
                <a:solidFill>
                  <a:srgbClr val="FF0000"/>
                </a:solidFill>
                <a:effectLst/>
              </a:rPr>
              <a:t>Mind maps</a:t>
            </a:r>
            <a:endParaRPr lang="en-GB" sz="4800" dirty="0">
              <a:solidFill>
                <a:srgbClr val="FF0000"/>
              </a:solidFill>
            </a:endParaRPr>
          </a:p>
        </p:txBody>
      </p:sp>
      <p:sp>
        <p:nvSpPr>
          <p:cNvPr id="3" name="Content Placeholder 2">
            <a:extLst>
              <a:ext uri="{FF2B5EF4-FFF2-40B4-BE49-F238E27FC236}">
                <a16:creationId xmlns:a16="http://schemas.microsoft.com/office/drawing/2014/main" id="{CC451898-A512-9D0A-3C28-8AAA3C502AF8}"/>
              </a:ext>
            </a:extLst>
          </p:cNvPr>
          <p:cNvSpPr>
            <a:spLocks noGrp="1"/>
          </p:cNvSpPr>
          <p:nvPr>
            <p:ph sz="half" idx="1"/>
          </p:nvPr>
        </p:nvSpPr>
        <p:spPr>
          <a:xfrm>
            <a:off x="647700" y="1297138"/>
            <a:ext cx="5476244" cy="4819649"/>
          </a:xfrm>
        </p:spPr>
        <p:txBody>
          <a:bodyPr vert="horz" lIns="91440" tIns="45720" rIns="91440" bIns="45720" rtlCol="0" anchor="t">
            <a:normAutofit fontScale="77500" lnSpcReduction="20000"/>
          </a:bodyPr>
          <a:lstStyle/>
          <a:p>
            <a:pPr>
              <a:lnSpc>
                <a:spcPct val="100000"/>
              </a:lnSpc>
              <a:spcAft>
                <a:spcPts val="800"/>
              </a:spcAft>
            </a:pPr>
            <a:r>
              <a:rPr lang="en-GB" sz="2600" b="1" dirty="0">
                <a:effectLst/>
                <a:latin typeface="Arial" panose="020B0604020202020204" pitchFamily="34" charset="0"/>
                <a:cs typeface="Arial" panose="020B0604020202020204" pitchFamily="34" charset="0"/>
              </a:rPr>
              <a:t>Mind maps </a:t>
            </a:r>
            <a:r>
              <a:rPr lang="en-GB" sz="2600" dirty="0">
                <a:effectLst/>
                <a:latin typeface="Arial" panose="020B0604020202020204" pitchFamily="34" charset="0"/>
                <a:cs typeface="Arial" panose="020B0604020202020204" pitchFamily="34" charset="0"/>
              </a:rPr>
              <a:t>are a form of note taking that involves taking less notes and using more visual diagrams to help you remember information for longer periods of time. The latter is referred to as deep learning. </a:t>
            </a:r>
            <a:endParaRPr lang="en-GB" sz="2600" dirty="0">
              <a:latin typeface="Arial" panose="020B0604020202020204" pitchFamily="34" charset="0"/>
              <a:cs typeface="Arial" panose="020B0604020202020204" pitchFamily="34" charset="0"/>
            </a:endParaRPr>
          </a:p>
          <a:p>
            <a:pPr>
              <a:lnSpc>
                <a:spcPct val="100000"/>
              </a:lnSpc>
              <a:spcAft>
                <a:spcPts val="800"/>
              </a:spcAft>
            </a:pPr>
            <a:endParaRPr lang="en-GB" sz="2600" dirty="0">
              <a:effectLst/>
              <a:latin typeface="Arial" panose="020B0604020202020204" pitchFamily="34" charset="0"/>
              <a:cs typeface="Arial" panose="020B0604020202020204" pitchFamily="34" charset="0"/>
            </a:endParaRPr>
          </a:p>
          <a:p>
            <a:pPr>
              <a:lnSpc>
                <a:spcPct val="100000"/>
              </a:lnSpc>
              <a:spcAft>
                <a:spcPts val="800"/>
              </a:spcAft>
            </a:pPr>
            <a:r>
              <a:rPr lang="en-GB" sz="2600" dirty="0">
                <a:effectLst/>
                <a:latin typeface="Arial" panose="020B0604020202020204" pitchFamily="34" charset="0"/>
                <a:cs typeface="Arial" panose="020B0604020202020204" pitchFamily="34" charset="0"/>
              </a:rPr>
              <a:t>The subject will be the centre of the diagram which serves as a reminder about the topic. </a:t>
            </a:r>
          </a:p>
          <a:p>
            <a:pPr>
              <a:lnSpc>
                <a:spcPct val="100000"/>
              </a:lnSpc>
              <a:spcAft>
                <a:spcPts val="800"/>
              </a:spcAft>
            </a:pPr>
            <a:endParaRPr lang="en-GB" sz="2600" dirty="0">
              <a:latin typeface="Arial" panose="020B0604020202020204" pitchFamily="34" charset="0"/>
              <a:cs typeface="Arial" panose="020B0604020202020204" pitchFamily="34" charset="0"/>
            </a:endParaRPr>
          </a:p>
          <a:p>
            <a:pPr>
              <a:lnSpc>
                <a:spcPct val="100000"/>
              </a:lnSpc>
              <a:spcAft>
                <a:spcPts val="800"/>
              </a:spcAft>
            </a:pPr>
            <a:r>
              <a:rPr lang="en-GB" sz="2600" dirty="0">
                <a:effectLst/>
                <a:latin typeface="Arial"/>
                <a:cs typeface="Arial"/>
              </a:rPr>
              <a:t>Key words or short phrases are connected to the centre using adjoining lines or arrows. Figure 1 is an example which enables a learner to identify some of the stakeholders of an organisation .</a:t>
            </a:r>
          </a:p>
          <a:p>
            <a:pPr>
              <a:lnSpc>
                <a:spcPct val="100000"/>
              </a:lnSpc>
              <a:spcAft>
                <a:spcPts val="800"/>
              </a:spcAft>
            </a:pPr>
            <a:endParaRPr lang="en-GB" sz="1700" dirty="0">
              <a:effectLst/>
            </a:endParaRPr>
          </a:p>
          <a:p>
            <a:pPr>
              <a:lnSpc>
                <a:spcPct val="100000"/>
              </a:lnSpc>
            </a:pPr>
            <a:endParaRPr lang="en-GB" sz="1700" dirty="0"/>
          </a:p>
        </p:txBody>
      </p:sp>
      <p:pic>
        <p:nvPicPr>
          <p:cNvPr id="6" name="Picture 5" descr="A diagram of a company&#10;&#10;Description automatically generated">
            <a:extLst>
              <a:ext uri="{FF2B5EF4-FFF2-40B4-BE49-F238E27FC236}">
                <a16:creationId xmlns:a16="http://schemas.microsoft.com/office/drawing/2014/main" id="{72F78C79-07EB-BF05-E797-0031E50CB9DD}"/>
              </a:ext>
            </a:extLst>
          </p:cNvPr>
          <p:cNvPicPr>
            <a:picLocks noChangeAspect="1"/>
          </p:cNvPicPr>
          <p:nvPr/>
        </p:nvPicPr>
        <p:blipFill>
          <a:blip r:embed="rId2"/>
          <a:stretch>
            <a:fillRect/>
          </a:stretch>
        </p:blipFill>
        <p:spPr>
          <a:xfrm>
            <a:off x="6267450" y="1297138"/>
            <a:ext cx="5336817" cy="4576320"/>
          </a:xfrm>
          <a:prstGeom prst="rect">
            <a:avLst/>
          </a:prstGeom>
          <a:noFill/>
        </p:spPr>
      </p:pic>
      <p:sp>
        <p:nvSpPr>
          <p:cNvPr id="4" name="Date Placeholder 3">
            <a:extLst>
              <a:ext uri="{FF2B5EF4-FFF2-40B4-BE49-F238E27FC236}">
                <a16:creationId xmlns:a16="http://schemas.microsoft.com/office/drawing/2014/main" id="{206A4DC9-7562-BD82-6CA6-4857AF842814}"/>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6AF379E8-AC6C-43B9-9222-BDF0AF9336F0}" type="datetime1">
              <a:rPr lang="en-US" smtClean="0"/>
              <a:pPr rtl="0">
                <a:spcAft>
                  <a:spcPts val="600"/>
                </a:spcAft>
              </a:pPr>
              <a:t>11/17/2023</a:t>
            </a:fld>
            <a:endParaRPr lang="en-US"/>
          </a:p>
        </p:txBody>
      </p:sp>
      <p:sp>
        <p:nvSpPr>
          <p:cNvPr id="7" name="TextBox 6">
            <a:extLst>
              <a:ext uri="{FF2B5EF4-FFF2-40B4-BE49-F238E27FC236}">
                <a16:creationId xmlns:a16="http://schemas.microsoft.com/office/drawing/2014/main" id="{0BDFC603-089D-2200-B868-98E1293B1D8B}"/>
              </a:ext>
            </a:extLst>
          </p:cNvPr>
          <p:cNvSpPr txBox="1"/>
          <p:nvPr/>
        </p:nvSpPr>
        <p:spPr>
          <a:xfrm>
            <a:off x="6603011" y="5873457"/>
            <a:ext cx="4416594" cy="646331"/>
          </a:xfrm>
          <a:prstGeom prst="rect">
            <a:avLst/>
          </a:prstGeom>
          <a:noFill/>
        </p:spPr>
        <p:txBody>
          <a:bodyPr wrap="none" rtlCol="0">
            <a:spAutoFit/>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Figure 1- Stakeholders of an organisation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3779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4BE4-080E-3064-459D-701AC5826094}"/>
              </a:ext>
            </a:extLst>
          </p:cNvPr>
          <p:cNvSpPr>
            <a:spLocks noGrp="1"/>
          </p:cNvSpPr>
          <p:nvPr>
            <p:ph type="title"/>
          </p:nvPr>
        </p:nvSpPr>
        <p:spPr/>
        <p:txBody>
          <a:bodyPr/>
          <a:lstStyle/>
          <a:p>
            <a:r>
              <a:rPr lang="en-GB" dirty="0">
                <a:solidFill>
                  <a:srgbClr val="FF0000"/>
                </a:solidFill>
              </a:rPr>
              <a:t>Remember however……….</a:t>
            </a:r>
            <a:br>
              <a:rPr lang="en-GB" dirty="0"/>
            </a:br>
            <a:endParaRPr lang="en-GB" dirty="0"/>
          </a:p>
        </p:txBody>
      </p:sp>
      <p:sp>
        <p:nvSpPr>
          <p:cNvPr id="9" name="Content Placeholder 8">
            <a:extLst>
              <a:ext uri="{FF2B5EF4-FFF2-40B4-BE49-F238E27FC236}">
                <a16:creationId xmlns:a16="http://schemas.microsoft.com/office/drawing/2014/main" id="{E013807A-B85B-D207-4F74-8C0ADA984210}"/>
              </a:ext>
            </a:extLst>
          </p:cNvPr>
          <p:cNvSpPr>
            <a:spLocks noGrp="1"/>
          </p:cNvSpPr>
          <p:nvPr>
            <p:ph idx="1"/>
          </p:nvPr>
        </p:nvSpPr>
        <p:spPr>
          <a:xfrm>
            <a:off x="723900" y="1285875"/>
            <a:ext cx="10401300" cy="4666869"/>
          </a:xfrm>
        </p:spPr>
        <p:txBody>
          <a:bodyPr>
            <a:normAutofit fontScale="77500" lnSpcReduction="20000"/>
          </a:bodyPr>
          <a:lstStyle/>
          <a:p>
            <a:pPr marL="0" lvl="0" indent="0">
              <a:lnSpc>
                <a:spcPct val="107000"/>
              </a:lnSpc>
              <a:spcAft>
                <a:spcPts val="800"/>
              </a:spcAft>
              <a:buNone/>
              <a:tabLst>
                <a:tab pos="457200" algn="l"/>
              </a:tabLs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en-GB" sz="4000" dirty="0">
                <a:effectLst/>
                <a:latin typeface="Arial" panose="020B0604020202020204" pitchFamily="34" charset="0"/>
                <a:ea typeface="Calibri" panose="020F0502020204030204" pitchFamily="34" charset="0"/>
                <a:cs typeface="Arial" panose="020B0604020202020204" pitchFamily="34" charset="0"/>
              </a:rPr>
              <a:t>Avoid writing word for word- impossible to do!</a:t>
            </a:r>
          </a:p>
          <a:p>
            <a:pPr marL="342900" lvl="0" indent="-342900">
              <a:lnSpc>
                <a:spcPct val="107000"/>
              </a:lnSpc>
              <a:spcAft>
                <a:spcPts val="800"/>
              </a:spcAft>
              <a:buFont typeface="Wingdings 3" panose="05040102010807070707" pitchFamily="18" charset="2"/>
              <a:buChar char=""/>
              <a:tabLst>
                <a:tab pos="457200" algn="l"/>
              </a:tabLst>
            </a:pPr>
            <a:r>
              <a:rPr lang="en-GB" sz="4000" dirty="0">
                <a:effectLst/>
                <a:latin typeface="Arial" panose="020B0604020202020204" pitchFamily="34" charset="0"/>
                <a:ea typeface="Calibri" panose="020F0502020204030204" pitchFamily="34" charset="0"/>
                <a:cs typeface="Arial" panose="020B0604020202020204" pitchFamily="34" charset="0"/>
              </a:rPr>
              <a:t>Leave space to add extra points.</a:t>
            </a:r>
          </a:p>
          <a:p>
            <a:pPr marL="342900" lvl="0" indent="-342900">
              <a:lnSpc>
                <a:spcPct val="107000"/>
              </a:lnSpc>
              <a:spcAft>
                <a:spcPts val="800"/>
              </a:spcAft>
              <a:buFont typeface="Wingdings 3" panose="05040102010807070707" pitchFamily="18" charset="2"/>
              <a:buChar char=""/>
              <a:tabLst>
                <a:tab pos="457200" algn="l"/>
              </a:tabLst>
            </a:pPr>
            <a:r>
              <a:rPr lang="en-GB" sz="4000" dirty="0">
                <a:effectLst/>
                <a:latin typeface="Arial" panose="020B0604020202020204" pitchFamily="34" charset="0"/>
                <a:ea typeface="Calibri" panose="020F0502020204030204" pitchFamily="34" charset="0"/>
                <a:cs typeface="Arial" panose="020B0604020202020204" pitchFamily="34" charset="0"/>
              </a:rPr>
              <a:t>Use abbreviations, symbols etc.</a:t>
            </a:r>
          </a:p>
          <a:p>
            <a:pPr marL="342900" lvl="0" indent="-342900">
              <a:lnSpc>
                <a:spcPct val="107000"/>
              </a:lnSpc>
              <a:spcAft>
                <a:spcPts val="800"/>
              </a:spcAft>
              <a:buFont typeface="Wingdings 3" panose="05040102010807070707" pitchFamily="18" charset="2"/>
              <a:buChar char=""/>
              <a:tabLst>
                <a:tab pos="457200" algn="l"/>
              </a:tabLst>
            </a:pPr>
            <a:r>
              <a:rPr lang="en-GB" sz="4000" dirty="0">
                <a:effectLst/>
                <a:latin typeface="Arial" panose="020B0604020202020204" pitchFamily="34" charset="0"/>
                <a:ea typeface="Calibri" panose="020F0502020204030204" pitchFamily="34" charset="0"/>
                <a:cs typeface="Arial" panose="020B0604020202020204" pitchFamily="34" charset="0"/>
              </a:rPr>
              <a:t>Include headings/sub-headings.</a:t>
            </a:r>
          </a:p>
          <a:p>
            <a:pPr marL="342900" lvl="0" indent="-342900">
              <a:lnSpc>
                <a:spcPct val="107000"/>
              </a:lnSpc>
              <a:spcAft>
                <a:spcPts val="800"/>
              </a:spcAft>
              <a:buFont typeface="Wingdings 3" panose="05040102010807070707" pitchFamily="18" charset="2"/>
              <a:buChar char=""/>
              <a:tabLst>
                <a:tab pos="457200" algn="l"/>
              </a:tabLst>
            </a:pPr>
            <a:r>
              <a:rPr lang="en-GB" sz="4000" dirty="0">
                <a:effectLst/>
                <a:latin typeface="Arial" panose="020B0604020202020204" pitchFamily="34" charset="0"/>
                <a:ea typeface="Calibri" panose="020F0502020204030204" pitchFamily="34" charset="0"/>
                <a:cs typeface="Arial" panose="020B0604020202020204" pitchFamily="34" charset="0"/>
              </a:rPr>
              <a:t>Use highlighters for key points.</a:t>
            </a:r>
          </a:p>
          <a:p>
            <a:pPr marL="342900" lvl="0" indent="-342900">
              <a:lnSpc>
                <a:spcPct val="107000"/>
              </a:lnSpc>
              <a:spcAft>
                <a:spcPts val="800"/>
              </a:spcAft>
              <a:buFont typeface="Wingdings 3" panose="05040102010807070707" pitchFamily="18" charset="2"/>
              <a:buChar char=""/>
              <a:tabLst>
                <a:tab pos="457200" algn="l"/>
              </a:tabLst>
            </a:pPr>
            <a:r>
              <a:rPr lang="en-GB" sz="4000" dirty="0">
                <a:effectLst/>
                <a:latin typeface="Arial" panose="020B0604020202020204" pitchFamily="34" charset="0"/>
                <a:ea typeface="Calibri" panose="020F0502020204030204" pitchFamily="34" charset="0"/>
                <a:cs typeface="Arial" panose="020B0604020202020204" pitchFamily="34" charset="0"/>
              </a:rPr>
              <a:t>Above all, if your current system works, keep using this</a:t>
            </a:r>
          </a:p>
          <a:p>
            <a:endParaRPr lang="en-GB" b="1" dirty="0"/>
          </a:p>
        </p:txBody>
      </p:sp>
      <p:sp>
        <p:nvSpPr>
          <p:cNvPr id="5" name="Date Placeholder 4">
            <a:extLst>
              <a:ext uri="{FF2B5EF4-FFF2-40B4-BE49-F238E27FC236}">
                <a16:creationId xmlns:a16="http://schemas.microsoft.com/office/drawing/2014/main" id="{8BC62C80-16E6-89EC-5CF6-26A49D6A066A}"/>
              </a:ext>
            </a:extLst>
          </p:cNvPr>
          <p:cNvSpPr>
            <a:spLocks noGrp="1"/>
          </p:cNvSpPr>
          <p:nvPr>
            <p:ph type="dt" sz="half" idx="10"/>
          </p:nvPr>
        </p:nvSpPr>
        <p:spPr/>
        <p:txBody>
          <a:bodyPr/>
          <a:lstStyle/>
          <a:p>
            <a:pPr rtl="0"/>
            <a:fld id="{3064E64D-1B50-4EC0-83A1-DE58B45AB49E}" type="datetime1">
              <a:rPr lang="en-US" smtClean="0"/>
              <a:t>11/17/2023</a:t>
            </a:fld>
            <a:endParaRPr lang="en-US"/>
          </a:p>
        </p:txBody>
      </p:sp>
    </p:spTree>
    <p:extLst>
      <p:ext uri="{BB962C8B-B14F-4D97-AF65-F5344CB8AC3E}">
        <p14:creationId xmlns:p14="http://schemas.microsoft.com/office/powerpoint/2010/main" val="399882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C10B-1B50-29DF-2E80-660ECE74197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614723D-B628-F3E1-E366-5193FEE74B96}"/>
              </a:ext>
            </a:extLst>
          </p:cNvPr>
          <p:cNvPicPr>
            <a:picLocks noGrp="1" noChangeAspect="1"/>
          </p:cNvPicPr>
          <p:nvPr>
            <p:ph idx="1"/>
          </p:nvPr>
        </p:nvPicPr>
        <p:blipFill>
          <a:blip r:embed="rId2"/>
          <a:stretch>
            <a:fillRect/>
          </a:stretch>
        </p:blipFill>
        <p:spPr>
          <a:xfrm>
            <a:off x="883920" y="551860"/>
            <a:ext cx="4336696" cy="5483180"/>
          </a:xfrm>
          <a:prstGeom prst="rect">
            <a:avLst/>
          </a:prstGeom>
        </p:spPr>
      </p:pic>
      <p:sp>
        <p:nvSpPr>
          <p:cNvPr id="4" name="Date Placeholder 3">
            <a:extLst>
              <a:ext uri="{FF2B5EF4-FFF2-40B4-BE49-F238E27FC236}">
                <a16:creationId xmlns:a16="http://schemas.microsoft.com/office/drawing/2014/main" id="{16BEFA08-143F-4448-53FF-792F8C606522}"/>
              </a:ext>
            </a:extLst>
          </p:cNvPr>
          <p:cNvSpPr>
            <a:spLocks noGrp="1"/>
          </p:cNvSpPr>
          <p:nvPr>
            <p:ph type="dt" sz="half" idx="10"/>
          </p:nvPr>
        </p:nvSpPr>
        <p:spPr/>
        <p:txBody>
          <a:bodyPr/>
          <a:lstStyle/>
          <a:p>
            <a:pPr rtl="0"/>
            <a:fld id="{6AF379E8-AC6C-43B9-9222-BDF0AF9336F0}" type="datetime1">
              <a:rPr lang="en-US" smtClean="0"/>
              <a:t>11/17/2023</a:t>
            </a:fld>
            <a:endParaRPr lang="en-US"/>
          </a:p>
        </p:txBody>
      </p:sp>
    </p:spTree>
    <p:extLst>
      <p:ext uri="{BB962C8B-B14F-4D97-AF65-F5344CB8AC3E}">
        <p14:creationId xmlns:p14="http://schemas.microsoft.com/office/powerpoint/2010/main" val="902075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39_TF78438558" id="{0BED6512-3D0D-4F75-AB59-5444160ED234}" vid="{29214CBE-E8BC-4FF0-A7D0-03F1D5557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{EE894E9F-03E6-4068-9B4F-7B671739030B}tf78438558_win32</Template>
  <TotalTime>66</TotalTime>
  <Words>436</Words>
  <Application>Microsoft Office PowerPoint</Application>
  <PresentationFormat>Widescreen</PresentationFormat>
  <Paragraphs>53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SavonVTI</vt:lpstr>
      <vt:lpstr>Note taking </vt:lpstr>
      <vt:lpstr>Why should you take notes?</vt:lpstr>
      <vt:lpstr>Why Note Taking is Important?</vt:lpstr>
      <vt:lpstr>When you are taking notes, consider the following:</vt:lpstr>
      <vt:lpstr>Note taking hints and tips </vt:lpstr>
      <vt:lpstr>The Cornwell system of taking notes   </vt:lpstr>
      <vt:lpstr>Mind maps</vt:lpstr>
      <vt:lpstr>Remember however………. </vt:lpstr>
      <vt:lpstr>PowerPoint Presentation</vt:lpstr>
      <vt:lpstr>What have been your lightbulb moment?   What have you learnt the most?</vt:lpstr>
      <vt:lpstr>THANK YOU FOR JOINING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taking </dc:title>
  <dc:creator>Dwen Rashid</dc:creator>
  <cp:lastModifiedBy>Oluwasewa Besidonne</cp:lastModifiedBy>
  <cp:revision>4</cp:revision>
  <dcterms:created xsi:type="dcterms:W3CDTF">2023-11-17T10:08:43Z</dcterms:created>
  <dcterms:modified xsi:type="dcterms:W3CDTF">2023-11-17T12:24:46Z</dcterms:modified>
</cp:coreProperties>
</file>