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20"/>
  </p:notesMasterIdLst>
  <p:sldIdLst>
    <p:sldId id="283" r:id="rId6"/>
    <p:sldId id="259" r:id="rId7"/>
    <p:sldId id="298" r:id="rId8"/>
    <p:sldId id="344" r:id="rId9"/>
    <p:sldId id="347" r:id="rId10"/>
    <p:sldId id="327" r:id="rId11"/>
    <p:sldId id="348" r:id="rId12"/>
    <p:sldId id="342" r:id="rId13"/>
    <p:sldId id="320" r:id="rId14"/>
    <p:sldId id="321" r:id="rId15"/>
    <p:sldId id="351" r:id="rId16"/>
    <p:sldId id="356" r:id="rId17"/>
    <p:sldId id="355" r:id="rId18"/>
    <p:sldId id="35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 Windle" initials="BW" lastIdx="1" clrIdx="0">
    <p:extLst>
      <p:ext uri="{19B8F6BF-5375-455C-9EA6-DF929625EA0E}">
        <p15:presenceInfo xmlns:p15="http://schemas.microsoft.com/office/powerpoint/2012/main" userId="S::Ben.Windle@aspectworld.com::d9818a05-9452-4a22-8202-6dd4c02fc75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D6C4AD-23DB-4AE7-899D-AEE99D77F0A5}" v="62" dt="2022-03-30T09:46:55.283"/>
    <p1510:client id="{E3A5A376-3F65-F2E3-D87C-37417BBF7194}" v="201" dt="2022-06-16T07:54:16.6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1460" y="48"/>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287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5B2FA7-7F8F-4439-A09F-6AF812B2DF02}"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n-GB"/>
        </a:p>
      </dgm:t>
    </dgm:pt>
    <dgm:pt modelId="{1AD12DDA-8096-4CD7-A5B0-F36BA9971930}">
      <dgm:prSet/>
      <dgm:spPr/>
      <dgm:t>
        <a:bodyPr/>
        <a:lstStyle/>
        <a:p>
          <a:pPr rtl="0"/>
          <a:r>
            <a:rPr lang="en-GB" b="0" i="0"/>
            <a:t>Clarifying your topic</a:t>
          </a:r>
          <a:endParaRPr lang="en-GB"/>
        </a:p>
      </dgm:t>
    </dgm:pt>
    <dgm:pt modelId="{8A06D65C-BF5E-40AD-A6E9-F5400F6E2176}" type="parTrans" cxnId="{4FDD5593-6743-4795-9576-3A171754ACEA}">
      <dgm:prSet/>
      <dgm:spPr/>
      <dgm:t>
        <a:bodyPr/>
        <a:lstStyle/>
        <a:p>
          <a:endParaRPr lang="en-GB"/>
        </a:p>
      </dgm:t>
    </dgm:pt>
    <dgm:pt modelId="{549C5521-2198-4D7B-A806-C965C53FC3BF}" type="sibTrans" cxnId="{4FDD5593-6743-4795-9576-3A171754ACEA}">
      <dgm:prSet/>
      <dgm:spPr/>
      <dgm:t>
        <a:bodyPr/>
        <a:lstStyle/>
        <a:p>
          <a:endParaRPr lang="en-GB"/>
        </a:p>
      </dgm:t>
    </dgm:pt>
    <dgm:pt modelId="{7E6FC9EE-ACDB-4E7F-993F-6F5C425C5A44}">
      <dgm:prSet/>
      <dgm:spPr/>
      <dgm:t>
        <a:bodyPr/>
        <a:lstStyle/>
        <a:p>
          <a:pPr rtl="0"/>
          <a:r>
            <a:rPr lang="en-GB"/>
            <a:t>Research design</a:t>
          </a:r>
        </a:p>
      </dgm:t>
    </dgm:pt>
    <dgm:pt modelId="{EBE3C7BA-FC97-45AF-AD0D-F0BF6FAD6364}" type="parTrans" cxnId="{7DBABFAC-9C8F-4143-8243-A3C7241F1FAC}">
      <dgm:prSet/>
      <dgm:spPr/>
      <dgm:t>
        <a:bodyPr/>
        <a:lstStyle/>
        <a:p>
          <a:endParaRPr lang="en-GB"/>
        </a:p>
      </dgm:t>
    </dgm:pt>
    <dgm:pt modelId="{DD32CC19-D66D-4022-8D83-89CDC0EEFED9}" type="sibTrans" cxnId="{7DBABFAC-9C8F-4143-8243-A3C7241F1FAC}">
      <dgm:prSet/>
      <dgm:spPr/>
      <dgm:t>
        <a:bodyPr/>
        <a:lstStyle/>
        <a:p>
          <a:endParaRPr lang="en-GB"/>
        </a:p>
      </dgm:t>
    </dgm:pt>
    <dgm:pt modelId="{658D238D-D24C-4E76-85C1-4574F55CD1D9}">
      <dgm:prSet/>
      <dgm:spPr/>
      <dgm:t>
        <a:bodyPr/>
        <a:lstStyle/>
        <a:p>
          <a:pPr rtl="0"/>
          <a:r>
            <a:rPr lang="en-GB"/>
            <a:t>Data collection</a:t>
          </a:r>
        </a:p>
      </dgm:t>
    </dgm:pt>
    <dgm:pt modelId="{16E09786-90F4-4AF9-8EA0-20DA42C55790}" type="parTrans" cxnId="{5E1D607B-F2A1-401C-86F4-D0DBF4A8430A}">
      <dgm:prSet/>
      <dgm:spPr/>
      <dgm:t>
        <a:bodyPr/>
        <a:lstStyle/>
        <a:p>
          <a:endParaRPr lang="en-GB"/>
        </a:p>
      </dgm:t>
    </dgm:pt>
    <dgm:pt modelId="{6C24EFC1-7FC4-485E-A238-FD9D26780CCE}" type="sibTrans" cxnId="{5E1D607B-F2A1-401C-86F4-D0DBF4A8430A}">
      <dgm:prSet/>
      <dgm:spPr/>
      <dgm:t>
        <a:bodyPr/>
        <a:lstStyle/>
        <a:p>
          <a:endParaRPr lang="en-GB"/>
        </a:p>
      </dgm:t>
    </dgm:pt>
    <dgm:pt modelId="{C15AB015-C277-4253-8F7D-7D192BC7561E}">
      <dgm:prSet/>
      <dgm:spPr/>
      <dgm:t>
        <a:bodyPr/>
        <a:lstStyle/>
        <a:p>
          <a:pPr rtl="0"/>
          <a:r>
            <a:rPr lang="en-GB"/>
            <a:t>Data analysis</a:t>
          </a:r>
        </a:p>
      </dgm:t>
    </dgm:pt>
    <dgm:pt modelId="{680C04EB-327C-43E9-9C9E-1D370177997B}" type="parTrans" cxnId="{DC8A2E81-ACA8-4DD7-8E7B-BE02EB3DD5B4}">
      <dgm:prSet/>
      <dgm:spPr/>
      <dgm:t>
        <a:bodyPr/>
        <a:lstStyle/>
        <a:p>
          <a:endParaRPr lang="en-GB"/>
        </a:p>
      </dgm:t>
    </dgm:pt>
    <dgm:pt modelId="{2975DAF1-D705-4BCC-9855-D1FED057F93A}" type="sibTrans" cxnId="{DC8A2E81-ACA8-4DD7-8E7B-BE02EB3DD5B4}">
      <dgm:prSet/>
      <dgm:spPr/>
      <dgm:t>
        <a:bodyPr/>
        <a:lstStyle/>
        <a:p>
          <a:endParaRPr lang="en-GB"/>
        </a:p>
      </dgm:t>
    </dgm:pt>
    <dgm:pt modelId="{4C2AC016-0875-4DF1-8518-ED1AEDA0C750}">
      <dgm:prSet/>
      <dgm:spPr/>
      <dgm:t>
        <a:bodyPr/>
        <a:lstStyle/>
        <a:p>
          <a:pPr rtl="0"/>
          <a:r>
            <a:rPr lang="en-GB"/>
            <a:t>Reporting your findings</a:t>
          </a:r>
        </a:p>
      </dgm:t>
    </dgm:pt>
    <dgm:pt modelId="{BCE55967-DC44-498E-9EEE-344217669A06}" type="parTrans" cxnId="{BC13A7E2-63C9-4BA6-84EA-1E0D974509D6}">
      <dgm:prSet/>
      <dgm:spPr/>
      <dgm:t>
        <a:bodyPr/>
        <a:lstStyle/>
        <a:p>
          <a:endParaRPr lang="en-GB"/>
        </a:p>
      </dgm:t>
    </dgm:pt>
    <dgm:pt modelId="{FBC6BB21-6B36-499C-AADE-B61ECE5E0F5C}" type="sibTrans" cxnId="{BC13A7E2-63C9-4BA6-84EA-1E0D974509D6}">
      <dgm:prSet/>
      <dgm:spPr/>
      <dgm:t>
        <a:bodyPr/>
        <a:lstStyle/>
        <a:p>
          <a:endParaRPr lang="en-GB"/>
        </a:p>
      </dgm:t>
    </dgm:pt>
    <dgm:pt modelId="{25C23BEE-31F8-41D3-A28D-CB773943535E}" type="pres">
      <dgm:prSet presAssocID="{6E5B2FA7-7F8F-4439-A09F-6AF812B2DF02}" presName="Name0" presStyleCnt="0">
        <dgm:presLayoutVars>
          <dgm:dir/>
          <dgm:resizeHandles val="exact"/>
        </dgm:presLayoutVars>
      </dgm:prSet>
      <dgm:spPr/>
    </dgm:pt>
    <dgm:pt modelId="{F58CFAD1-6E0C-4C27-9CBB-C671622FAD7E}" type="pres">
      <dgm:prSet presAssocID="{6E5B2FA7-7F8F-4439-A09F-6AF812B2DF02}" presName="arrow" presStyleLbl="bgShp" presStyleIdx="0" presStyleCnt="1"/>
      <dgm:spPr/>
    </dgm:pt>
    <dgm:pt modelId="{F89B1D9A-1459-46B4-897F-086FC1776B4B}" type="pres">
      <dgm:prSet presAssocID="{6E5B2FA7-7F8F-4439-A09F-6AF812B2DF02}" presName="points" presStyleCnt="0"/>
      <dgm:spPr/>
    </dgm:pt>
    <dgm:pt modelId="{B3B7BF11-B51A-4EF9-8DA3-EF8761CD0C98}" type="pres">
      <dgm:prSet presAssocID="{1AD12DDA-8096-4CD7-A5B0-F36BA9971930}" presName="compositeA" presStyleCnt="0"/>
      <dgm:spPr/>
    </dgm:pt>
    <dgm:pt modelId="{B0340A47-33ED-4406-8A24-5431718911B9}" type="pres">
      <dgm:prSet presAssocID="{1AD12DDA-8096-4CD7-A5B0-F36BA9971930}" presName="textA" presStyleLbl="revTx" presStyleIdx="0" presStyleCnt="5">
        <dgm:presLayoutVars>
          <dgm:bulletEnabled val="1"/>
        </dgm:presLayoutVars>
      </dgm:prSet>
      <dgm:spPr/>
    </dgm:pt>
    <dgm:pt modelId="{325E5F44-A348-42BD-9A09-61A34E784368}" type="pres">
      <dgm:prSet presAssocID="{1AD12DDA-8096-4CD7-A5B0-F36BA9971930}" presName="circleA" presStyleLbl="node1" presStyleIdx="0" presStyleCnt="5"/>
      <dgm:spPr/>
    </dgm:pt>
    <dgm:pt modelId="{E23C1F52-6804-4CF9-8F29-04DB21E3073C}" type="pres">
      <dgm:prSet presAssocID="{1AD12DDA-8096-4CD7-A5B0-F36BA9971930}" presName="spaceA" presStyleCnt="0"/>
      <dgm:spPr/>
    </dgm:pt>
    <dgm:pt modelId="{06FA9FBF-5C32-4CBB-8175-1A1E28C442D7}" type="pres">
      <dgm:prSet presAssocID="{549C5521-2198-4D7B-A806-C965C53FC3BF}" presName="space" presStyleCnt="0"/>
      <dgm:spPr/>
    </dgm:pt>
    <dgm:pt modelId="{1C4847B4-FE94-42E2-AB5F-86E5235DA436}" type="pres">
      <dgm:prSet presAssocID="{7E6FC9EE-ACDB-4E7F-993F-6F5C425C5A44}" presName="compositeB" presStyleCnt="0"/>
      <dgm:spPr/>
    </dgm:pt>
    <dgm:pt modelId="{1AAB0888-C8FC-41DF-9574-4AFA805B0281}" type="pres">
      <dgm:prSet presAssocID="{7E6FC9EE-ACDB-4E7F-993F-6F5C425C5A44}" presName="textB" presStyleLbl="revTx" presStyleIdx="1" presStyleCnt="5">
        <dgm:presLayoutVars>
          <dgm:bulletEnabled val="1"/>
        </dgm:presLayoutVars>
      </dgm:prSet>
      <dgm:spPr/>
    </dgm:pt>
    <dgm:pt modelId="{D52A607F-77F7-4792-8400-229F6DF9A847}" type="pres">
      <dgm:prSet presAssocID="{7E6FC9EE-ACDB-4E7F-993F-6F5C425C5A44}" presName="circleB" presStyleLbl="node1" presStyleIdx="1" presStyleCnt="5"/>
      <dgm:spPr/>
    </dgm:pt>
    <dgm:pt modelId="{23177093-6E7C-4717-90F0-148E8987DB7C}" type="pres">
      <dgm:prSet presAssocID="{7E6FC9EE-ACDB-4E7F-993F-6F5C425C5A44}" presName="spaceB" presStyleCnt="0"/>
      <dgm:spPr/>
    </dgm:pt>
    <dgm:pt modelId="{10265F9E-0C5D-433E-B9EB-549F5173DD51}" type="pres">
      <dgm:prSet presAssocID="{DD32CC19-D66D-4022-8D83-89CDC0EEFED9}" presName="space" presStyleCnt="0"/>
      <dgm:spPr/>
    </dgm:pt>
    <dgm:pt modelId="{973F54A5-36D3-43AA-AEE0-F30DF5A37134}" type="pres">
      <dgm:prSet presAssocID="{658D238D-D24C-4E76-85C1-4574F55CD1D9}" presName="compositeA" presStyleCnt="0"/>
      <dgm:spPr/>
    </dgm:pt>
    <dgm:pt modelId="{960A6AA3-600B-4F30-9AAB-7770743DB07B}" type="pres">
      <dgm:prSet presAssocID="{658D238D-D24C-4E76-85C1-4574F55CD1D9}" presName="textA" presStyleLbl="revTx" presStyleIdx="2" presStyleCnt="5">
        <dgm:presLayoutVars>
          <dgm:bulletEnabled val="1"/>
        </dgm:presLayoutVars>
      </dgm:prSet>
      <dgm:spPr/>
    </dgm:pt>
    <dgm:pt modelId="{52378025-F6A0-41F1-912C-0F08EDE030EE}" type="pres">
      <dgm:prSet presAssocID="{658D238D-D24C-4E76-85C1-4574F55CD1D9}" presName="circleA" presStyleLbl="node1" presStyleIdx="2" presStyleCnt="5"/>
      <dgm:spPr/>
    </dgm:pt>
    <dgm:pt modelId="{367215B9-386F-4027-A785-30E3872506DD}" type="pres">
      <dgm:prSet presAssocID="{658D238D-D24C-4E76-85C1-4574F55CD1D9}" presName="spaceA" presStyleCnt="0"/>
      <dgm:spPr/>
    </dgm:pt>
    <dgm:pt modelId="{E048E8FA-6459-4419-8D24-44555285CD3D}" type="pres">
      <dgm:prSet presAssocID="{6C24EFC1-7FC4-485E-A238-FD9D26780CCE}" presName="space" presStyleCnt="0"/>
      <dgm:spPr/>
    </dgm:pt>
    <dgm:pt modelId="{44B4058B-A998-476E-8DE9-4787AF67B670}" type="pres">
      <dgm:prSet presAssocID="{C15AB015-C277-4253-8F7D-7D192BC7561E}" presName="compositeB" presStyleCnt="0"/>
      <dgm:spPr/>
    </dgm:pt>
    <dgm:pt modelId="{3A9BD9E7-B55B-45D2-98BC-F3AED14ADB0D}" type="pres">
      <dgm:prSet presAssocID="{C15AB015-C277-4253-8F7D-7D192BC7561E}" presName="textB" presStyleLbl="revTx" presStyleIdx="3" presStyleCnt="5">
        <dgm:presLayoutVars>
          <dgm:bulletEnabled val="1"/>
        </dgm:presLayoutVars>
      </dgm:prSet>
      <dgm:spPr/>
    </dgm:pt>
    <dgm:pt modelId="{E4FB5A65-BA94-4446-B4BE-5977610CE191}" type="pres">
      <dgm:prSet presAssocID="{C15AB015-C277-4253-8F7D-7D192BC7561E}" presName="circleB" presStyleLbl="node1" presStyleIdx="3" presStyleCnt="5"/>
      <dgm:spPr/>
    </dgm:pt>
    <dgm:pt modelId="{C8C2FCFF-99CC-4C78-A446-D0DC0990134B}" type="pres">
      <dgm:prSet presAssocID="{C15AB015-C277-4253-8F7D-7D192BC7561E}" presName="spaceB" presStyleCnt="0"/>
      <dgm:spPr/>
    </dgm:pt>
    <dgm:pt modelId="{EA559F9A-C678-4892-BC64-2AA16C68CA70}" type="pres">
      <dgm:prSet presAssocID="{2975DAF1-D705-4BCC-9855-D1FED057F93A}" presName="space" presStyleCnt="0"/>
      <dgm:spPr/>
    </dgm:pt>
    <dgm:pt modelId="{92A09F50-4286-4B01-857A-096CE2D86F09}" type="pres">
      <dgm:prSet presAssocID="{4C2AC016-0875-4DF1-8518-ED1AEDA0C750}" presName="compositeA" presStyleCnt="0"/>
      <dgm:spPr/>
    </dgm:pt>
    <dgm:pt modelId="{8AA335CA-ECBB-44EF-8488-7DA91ADEFE0D}" type="pres">
      <dgm:prSet presAssocID="{4C2AC016-0875-4DF1-8518-ED1AEDA0C750}" presName="textA" presStyleLbl="revTx" presStyleIdx="4" presStyleCnt="5">
        <dgm:presLayoutVars>
          <dgm:bulletEnabled val="1"/>
        </dgm:presLayoutVars>
      </dgm:prSet>
      <dgm:spPr/>
    </dgm:pt>
    <dgm:pt modelId="{E781F1F4-4095-42D4-9278-03CB9EFA04E9}" type="pres">
      <dgm:prSet presAssocID="{4C2AC016-0875-4DF1-8518-ED1AEDA0C750}" presName="circleA" presStyleLbl="node1" presStyleIdx="4" presStyleCnt="5"/>
      <dgm:spPr/>
    </dgm:pt>
    <dgm:pt modelId="{29B29F03-5063-4EB2-847C-DC95C7F360A7}" type="pres">
      <dgm:prSet presAssocID="{4C2AC016-0875-4DF1-8518-ED1AEDA0C750}" presName="spaceA" presStyleCnt="0"/>
      <dgm:spPr/>
    </dgm:pt>
  </dgm:ptLst>
  <dgm:cxnLst>
    <dgm:cxn modelId="{1A762838-7611-437D-B0CE-74F1977B02BF}" type="presOf" srcId="{1AD12DDA-8096-4CD7-A5B0-F36BA9971930}" destId="{B0340A47-33ED-4406-8A24-5431718911B9}" srcOrd="0" destOrd="0" presId="urn:microsoft.com/office/officeart/2005/8/layout/hProcess11"/>
    <dgm:cxn modelId="{EFBF7D3D-F8B2-49F2-B643-C1653BC94E67}" type="presOf" srcId="{7E6FC9EE-ACDB-4E7F-993F-6F5C425C5A44}" destId="{1AAB0888-C8FC-41DF-9574-4AFA805B0281}" srcOrd="0" destOrd="0" presId="urn:microsoft.com/office/officeart/2005/8/layout/hProcess11"/>
    <dgm:cxn modelId="{5E1D607B-F2A1-401C-86F4-D0DBF4A8430A}" srcId="{6E5B2FA7-7F8F-4439-A09F-6AF812B2DF02}" destId="{658D238D-D24C-4E76-85C1-4574F55CD1D9}" srcOrd="2" destOrd="0" parTransId="{16E09786-90F4-4AF9-8EA0-20DA42C55790}" sibTransId="{6C24EFC1-7FC4-485E-A238-FD9D26780CCE}"/>
    <dgm:cxn modelId="{DC8A2E81-ACA8-4DD7-8E7B-BE02EB3DD5B4}" srcId="{6E5B2FA7-7F8F-4439-A09F-6AF812B2DF02}" destId="{C15AB015-C277-4253-8F7D-7D192BC7561E}" srcOrd="3" destOrd="0" parTransId="{680C04EB-327C-43E9-9C9E-1D370177997B}" sibTransId="{2975DAF1-D705-4BCC-9855-D1FED057F93A}"/>
    <dgm:cxn modelId="{4FDD5593-6743-4795-9576-3A171754ACEA}" srcId="{6E5B2FA7-7F8F-4439-A09F-6AF812B2DF02}" destId="{1AD12DDA-8096-4CD7-A5B0-F36BA9971930}" srcOrd="0" destOrd="0" parTransId="{8A06D65C-BF5E-40AD-A6E9-F5400F6E2176}" sibTransId="{549C5521-2198-4D7B-A806-C965C53FC3BF}"/>
    <dgm:cxn modelId="{DE60B198-8E36-4F68-AF81-5A95FFF75A12}" type="presOf" srcId="{C15AB015-C277-4253-8F7D-7D192BC7561E}" destId="{3A9BD9E7-B55B-45D2-98BC-F3AED14ADB0D}" srcOrd="0" destOrd="0" presId="urn:microsoft.com/office/officeart/2005/8/layout/hProcess11"/>
    <dgm:cxn modelId="{7DBABFAC-9C8F-4143-8243-A3C7241F1FAC}" srcId="{6E5B2FA7-7F8F-4439-A09F-6AF812B2DF02}" destId="{7E6FC9EE-ACDB-4E7F-993F-6F5C425C5A44}" srcOrd="1" destOrd="0" parTransId="{EBE3C7BA-FC97-45AF-AD0D-F0BF6FAD6364}" sibTransId="{DD32CC19-D66D-4022-8D83-89CDC0EEFED9}"/>
    <dgm:cxn modelId="{781325B4-37A8-4655-8913-1406898E6808}" type="presOf" srcId="{4C2AC016-0875-4DF1-8518-ED1AEDA0C750}" destId="{8AA335CA-ECBB-44EF-8488-7DA91ADEFE0D}" srcOrd="0" destOrd="0" presId="urn:microsoft.com/office/officeart/2005/8/layout/hProcess11"/>
    <dgm:cxn modelId="{EE4209DF-FFF8-48CC-920E-9539DD82A70D}" type="presOf" srcId="{6E5B2FA7-7F8F-4439-A09F-6AF812B2DF02}" destId="{25C23BEE-31F8-41D3-A28D-CB773943535E}" srcOrd="0" destOrd="0" presId="urn:microsoft.com/office/officeart/2005/8/layout/hProcess11"/>
    <dgm:cxn modelId="{BC13A7E2-63C9-4BA6-84EA-1E0D974509D6}" srcId="{6E5B2FA7-7F8F-4439-A09F-6AF812B2DF02}" destId="{4C2AC016-0875-4DF1-8518-ED1AEDA0C750}" srcOrd="4" destOrd="0" parTransId="{BCE55967-DC44-498E-9EEE-344217669A06}" sibTransId="{FBC6BB21-6B36-499C-AADE-B61ECE5E0F5C}"/>
    <dgm:cxn modelId="{7D8DB8F6-3BC6-4454-8069-DB27601B63CB}" type="presOf" srcId="{658D238D-D24C-4E76-85C1-4574F55CD1D9}" destId="{960A6AA3-600B-4F30-9AAB-7770743DB07B}" srcOrd="0" destOrd="0" presId="urn:microsoft.com/office/officeart/2005/8/layout/hProcess11"/>
    <dgm:cxn modelId="{66BAD290-F503-43BE-AD42-F59F8D946E07}" type="presParOf" srcId="{25C23BEE-31F8-41D3-A28D-CB773943535E}" destId="{F58CFAD1-6E0C-4C27-9CBB-C671622FAD7E}" srcOrd="0" destOrd="0" presId="urn:microsoft.com/office/officeart/2005/8/layout/hProcess11"/>
    <dgm:cxn modelId="{DE1DA604-A265-489D-9767-A4B426E048B5}" type="presParOf" srcId="{25C23BEE-31F8-41D3-A28D-CB773943535E}" destId="{F89B1D9A-1459-46B4-897F-086FC1776B4B}" srcOrd="1" destOrd="0" presId="urn:microsoft.com/office/officeart/2005/8/layout/hProcess11"/>
    <dgm:cxn modelId="{662674B5-D5BA-4857-8B52-E4866431042F}" type="presParOf" srcId="{F89B1D9A-1459-46B4-897F-086FC1776B4B}" destId="{B3B7BF11-B51A-4EF9-8DA3-EF8761CD0C98}" srcOrd="0" destOrd="0" presId="urn:microsoft.com/office/officeart/2005/8/layout/hProcess11"/>
    <dgm:cxn modelId="{E73C8EE9-1073-4877-81D4-A69F4BB7CC06}" type="presParOf" srcId="{B3B7BF11-B51A-4EF9-8DA3-EF8761CD0C98}" destId="{B0340A47-33ED-4406-8A24-5431718911B9}" srcOrd="0" destOrd="0" presId="urn:microsoft.com/office/officeart/2005/8/layout/hProcess11"/>
    <dgm:cxn modelId="{A1EE440B-054E-45C1-9186-96052D16A28F}" type="presParOf" srcId="{B3B7BF11-B51A-4EF9-8DA3-EF8761CD0C98}" destId="{325E5F44-A348-42BD-9A09-61A34E784368}" srcOrd="1" destOrd="0" presId="urn:microsoft.com/office/officeart/2005/8/layout/hProcess11"/>
    <dgm:cxn modelId="{F6F74E30-A935-4BFE-B422-400F6A7B91C7}" type="presParOf" srcId="{B3B7BF11-B51A-4EF9-8DA3-EF8761CD0C98}" destId="{E23C1F52-6804-4CF9-8F29-04DB21E3073C}" srcOrd="2" destOrd="0" presId="urn:microsoft.com/office/officeart/2005/8/layout/hProcess11"/>
    <dgm:cxn modelId="{8EB38261-F30F-4E17-A82E-E51F5FCBB820}" type="presParOf" srcId="{F89B1D9A-1459-46B4-897F-086FC1776B4B}" destId="{06FA9FBF-5C32-4CBB-8175-1A1E28C442D7}" srcOrd="1" destOrd="0" presId="urn:microsoft.com/office/officeart/2005/8/layout/hProcess11"/>
    <dgm:cxn modelId="{13CAB9EA-4D0C-4FD0-9AFE-CBFED952DD82}" type="presParOf" srcId="{F89B1D9A-1459-46B4-897F-086FC1776B4B}" destId="{1C4847B4-FE94-42E2-AB5F-86E5235DA436}" srcOrd="2" destOrd="0" presId="urn:microsoft.com/office/officeart/2005/8/layout/hProcess11"/>
    <dgm:cxn modelId="{73E27B7F-0F2A-4FC1-BCB5-3C1E17F38A1E}" type="presParOf" srcId="{1C4847B4-FE94-42E2-AB5F-86E5235DA436}" destId="{1AAB0888-C8FC-41DF-9574-4AFA805B0281}" srcOrd="0" destOrd="0" presId="urn:microsoft.com/office/officeart/2005/8/layout/hProcess11"/>
    <dgm:cxn modelId="{0891D02E-EA8F-40CA-86C3-F39343D9BCCC}" type="presParOf" srcId="{1C4847B4-FE94-42E2-AB5F-86E5235DA436}" destId="{D52A607F-77F7-4792-8400-229F6DF9A847}" srcOrd="1" destOrd="0" presId="urn:microsoft.com/office/officeart/2005/8/layout/hProcess11"/>
    <dgm:cxn modelId="{942DF26A-F849-4E63-91F3-6316FD1417EB}" type="presParOf" srcId="{1C4847B4-FE94-42E2-AB5F-86E5235DA436}" destId="{23177093-6E7C-4717-90F0-148E8987DB7C}" srcOrd="2" destOrd="0" presId="urn:microsoft.com/office/officeart/2005/8/layout/hProcess11"/>
    <dgm:cxn modelId="{9DC94704-73F4-459E-9B4E-282BF3CE19F3}" type="presParOf" srcId="{F89B1D9A-1459-46B4-897F-086FC1776B4B}" destId="{10265F9E-0C5D-433E-B9EB-549F5173DD51}" srcOrd="3" destOrd="0" presId="urn:microsoft.com/office/officeart/2005/8/layout/hProcess11"/>
    <dgm:cxn modelId="{E0658302-43A5-429A-ACEF-FD996AA89204}" type="presParOf" srcId="{F89B1D9A-1459-46B4-897F-086FC1776B4B}" destId="{973F54A5-36D3-43AA-AEE0-F30DF5A37134}" srcOrd="4" destOrd="0" presId="urn:microsoft.com/office/officeart/2005/8/layout/hProcess11"/>
    <dgm:cxn modelId="{A434710B-419F-409B-86A2-A6D3D4EC0FCE}" type="presParOf" srcId="{973F54A5-36D3-43AA-AEE0-F30DF5A37134}" destId="{960A6AA3-600B-4F30-9AAB-7770743DB07B}" srcOrd="0" destOrd="0" presId="urn:microsoft.com/office/officeart/2005/8/layout/hProcess11"/>
    <dgm:cxn modelId="{1B9219BB-EDEA-4DD1-AF9C-33AA571CA7A0}" type="presParOf" srcId="{973F54A5-36D3-43AA-AEE0-F30DF5A37134}" destId="{52378025-F6A0-41F1-912C-0F08EDE030EE}" srcOrd="1" destOrd="0" presId="urn:microsoft.com/office/officeart/2005/8/layout/hProcess11"/>
    <dgm:cxn modelId="{6B8E4E02-207D-4AAB-83BA-1D3ACF9FFFBB}" type="presParOf" srcId="{973F54A5-36D3-43AA-AEE0-F30DF5A37134}" destId="{367215B9-386F-4027-A785-30E3872506DD}" srcOrd="2" destOrd="0" presId="urn:microsoft.com/office/officeart/2005/8/layout/hProcess11"/>
    <dgm:cxn modelId="{B495A20A-ED34-423E-B7AF-583051DD8E75}" type="presParOf" srcId="{F89B1D9A-1459-46B4-897F-086FC1776B4B}" destId="{E048E8FA-6459-4419-8D24-44555285CD3D}" srcOrd="5" destOrd="0" presId="urn:microsoft.com/office/officeart/2005/8/layout/hProcess11"/>
    <dgm:cxn modelId="{5B542526-DA13-4CD6-8ECD-529077AE690F}" type="presParOf" srcId="{F89B1D9A-1459-46B4-897F-086FC1776B4B}" destId="{44B4058B-A998-476E-8DE9-4787AF67B670}" srcOrd="6" destOrd="0" presId="urn:microsoft.com/office/officeart/2005/8/layout/hProcess11"/>
    <dgm:cxn modelId="{0F62D5E3-15C1-4B95-9AAD-5F4A544E640E}" type="presParOf" srcId="{44B4058B-A998-476E-8DE9-4787AF67B670}" destId="{3A9BD9E7-B55B-45D2-98BC-F3AED14ADB0D}" srcOrd="0" destOrd="0" presId="urn:microsoft.com/office/officeart/2005/8/layout/hProcess11"/>
    <dgm:cxn modelId="{8318C0A6-6A18-4E18-891A-82EACDD2C77B}" type="presParOf" srcId="{44B4058B-A998-476E-8DE9-4787AF67B670}" destId="{E4FB5A65-BA94-4446-B4BE-5977610CE191}" srcOrd="1" destOrd="0" presId="urn:microsoft.com/office/officeart/2005/8/layout/hProcess11"/>
    <dgm:cxn modelId="{2C8C17CE-9A2E-4C7C-803E-5272D6CF5F6D}" type="presParOf" srcId="{44B4058B-A998-476E-8DE9-4787AF67B670}" destId="{C8C2FCFF-99CC-4C78-A446-D0DC0990134B}" srcOrd="2" destOrd="0" presId="urn:microsoft.com/office/officeart/2005/8/layout/hProcess11"/>
    <dgm:cxn modelId="{291A7D0A-F078-491B-B203-933E55049669}" type="presParOf" srcId="{F89B1D9A-1459-46B4-897F-086FC1776B4B}" destId="{EA559F9A-C678-4892-BC64-2AA16C68CA70}" srcOrd="7" destOrd="0" presId="urn:microsoft.com/office/officeart/2005/8/layout/hProcess11"/>
    <dgm:cxn modelId="{CF09BCF9-624A-4416-A166-B1CDBFBA910E}" type="presParOf" srcId="{F89B1D9A-1459-46B4-897F-086FC1776B4B}" destId="{92A09F50-4286-4B01-857A-096CE2D86F09}" srcOrd="8" destOrd="0" presId="urn:microsoft.com/office/officeart/2005/8/layout/hProcess11"/>
    <dgm:cxn modelId="{A2C5CCDC-6F54-451E-8E69-3DDC1D50C719}" type="presParOf" srcId="{92A09F50-4286-4B01-857A-096CE2D86F09}" destId="{8AA335CA-ECBB-44EF-8488-7DA91ADEFE0D}" srcOrd="0" destOrd="0" presId="urn:microsoft.com/office/officeart/2005/8/layout/hProcess11"/>
    <dgm:cxn modelId="{400A0152-D791-42C9-8B72-CF0949642725}" type="presParOf" srcId="{92A09F50-4286-4B01-857A-096CE2D86F09}" destId="{E781F1F4-4095-42D4-9278-03CB9EFA04E9}" srcOrd="1" destOrd="0" presId="urn:microsoft.com/office/officeart/2005/8/layout/hProcess11"/>
    <dgm:cxn modelId="{419D587C-501C-4A4F-AE2E-2451F55C1A6D}" type="presParOf" srcId="{92A09F50-4286-4B01-857A-096CE2D86F09}" destId="{29B29F03-5063-4EB2-847C-DC95C7F360A7}"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CFAD1-6E0C-4C27-9CBB-C671622FAD7E}">
      <dsp:nvSpPr>
        <dsp:cNvPr id="0" name=""/>
        <dsp:cNvSpPr/>
      </dsp:nvSpPr>
      <dsp:spPr>
        <a:xfrm>
          <a:off x="0" y="810854"/>
          <a:ext cx="8490858" cy="1081139"/>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340A47-33ED-4406-8A24-5431718911B9}">
      <dsp:nvSpPr>
        <dsp:cNvPr id="0" name=""/>
        <dsp:cNvSpPr/>
      </dsp:nvSpPr>
      <dsp:spPr>
        <a:xfrm>
          <a:off x="3358" y="0"/>
          <a:ext cx="1468279" cy="10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b" anchorCtr="0">
          <a:noAutofit/>
        </a:bodyPr>
        <a:lstStyle/>
        <a:p>
          <a:pPr marL="0" lvl="0" indent="0" algn="ctr" defTabSz="844550" rtl="0">
            <a:lnSpc>
              <a:spcPct val="90000"/>
            </a:lnSpc>
            <a:spcBef>
              <a:spcPct val="0"/>
            </a:spcBef>
            <a:spcAft>
              <a:spcPct val="35000"/>
            </a:spcAft>
            <a:buNone/>
          </a:pPr>
          <a:r>
            <a:rPr lang="en-GB" sz="1900" b="0" i="0" kern="1200"/>
            <a:t>Clarifying your topic</a:t>
          </a:r>
          <a:endParaRPr lang="en-GB" sz="1900" kern="1200"/>
        </a:p>
      </dsp:txBody>
      <dsp:txXfrm>
        <a:off x="3358" y="0"/>
        <a:ext cx="1468279" cy="1081139"/>
      </dsp:txXfrm>
    </dsp:sp>
    <dsp:sp modelId="{325E5F44-A348-42BD-9A09-61A34E784368}">
      <dsp:nvSpPr>
        <dsp:cNvPr id="0" name=""/>
        <dsp:cNvSpPr/>
      </dsp:nvSpPr>
      <dsp:spPr>
        <a:xfrm>
          <a:off x="602355" y="1216282"/>
          <a:ext cx="270284" cy="27028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AAB0888-C8FC-41DF-9574-4AFA805B0281}">
      <dsp:nvSpPr>
        <dsp:cNvPr id="0" name=""/>
        <dsp:cNvSpPr/>
      </dsp:nvSpPr>
      <dsp:spPr>
        <a:xfrm>
          <a:off x="1545052" y="1621709"/>
          <a:ext cx="1468279" cy="10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t" anchorCtr="0">
          <a:noAutofit/>
        </a:bodyPr>
        <a:lstStyle/>
        <a:p>
          <a:pPr marL="0" lvl="0" indent="0" algn="ctr" defTabSz="844550" rtl="0">
            <a:lnSpc>
              <a:spcPct val="90000"/>
            </a:lnSpc>
            <a:spcBef>
              <a:spcPct val="0"/>
            </a:spcBef>
            <a:spcAft>
              <a:spcPct val="35000"/>
            </a:spcAft>
            <a:buNone/>
          </a:pPr>
          <a:r>
            <a:rPr lang="en-GB" sz="1900" kern="1200"/>
            <a:t>Research design</a:t>
          </a:r>
        </a:p>
      </dsp:txBody>
      <dsp:txXfrm>
        <a:off x="1545052" y="1621709"/>
        <a:ext cx="1468279" cy="1081139"/>
      </dsp:txXfrm>
    </dsp:sp>
    <dsp:sp modelId="{D52A607F-77F7-4792-8400-229F6DF9A847}">
      <dsp:nvSpPr>
        <dsp:cNvPr id="0" name=""/>
        <dsp:cNvSpPr/>
      </dsp:nvSpPr>
      <dsp:spPr>
        <a:xfrm>
          <a:off x="2144049" y="1216282"/>
          <a:ext cx="270284" cy="27028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0A6AA3-600B-4F30-9AAB-7770743DB07B}">
      <dsp:nvSpPr>
        <dsp:cNvPr id="0" name=""/>
        <dsp:cNvSpPr/>
      </dsp:nvSpPr>
      <dsp:spPr>
        <a:xfrm>
          <a:off x="3086746" y="0"/>
          <a:ext cx="1468279" cy="10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b" anchorCtr="0">
          <a:noAutofit/>
        </a:bodyPr>
        <a:lstStyle/>
        <a:p>
          <a:pPr marL="0" lvl="0" indent="0" algn="ctr" defTabSz="844550" rtl="0">
            <a:lnSpc>
              <a:spcPct val="90000"/>
            </a:lnSpc>
            <a:spcBef>
              <a:spcPct val="0"/>
            </a:spcBef>
            <a:spcAft>
              <a:spcPct val="35000"/>
            </a:spcAft>
            <a:buNone/>
          </a:pPr>
          <a:r>
            <a:rPr lang="en-GB" sz="1900" kern="1200"/>
            <a:t>Data collection</a:t>
          </a:r>
        </a:p>
      </dsp:txBody>
      <dsp:txXfrm>
        <a:off x="3086746" y="0"/>
        <a:ext cx="1468279" cy="1081139"/>
      </dsp:txXfrm>
    </dsp:sp>
    <dsp:sp modelId="{52378025-F6A0-41F1-912C-0F08EDE030EE}">
      <dsp:nvSpPr>
        <dsp:cNvPr id="0" name=""/>
        <dsp:cNvSpPr/>
      </dsp:nvSpPr>
      <dsp:spPr>
        <a:xfrm>
          <a:off x="3685743" y="1216282"/>
          <a:ext cx="270284" cy="27028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9BD9E7-B55B-45D2-98BC-F3AED14ADB0D}">
      <dsp:nvSpPr>
        <dsp:cNvPr id="0" name=""/>
        <dsp:cNvSpPr/>
      </dsp:nvSpPr>
      <dsp:spPr>
        <a:xfrm>
          <a:off x="4628440" y="1621709"/>
          <a:ext cx="1468279" cy="10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t" anchorCtr="0">
          <a:noAutofit/>
        </a:bodyPr>
        <a:lstStyle/>
        <a:p>
          <a:pPr marL="0" lvl="0" indent="0" algn="ctr" defTabSz="844550" rtl="0">
            <a:lnSpc>
              <a:spcPct val="90000"/>
            </a:lnSpc>
            <a:spcBef>
              <a:spcPct val="0"/>
            </a:spcBef>
            <a:spcAft>
              <a:spcPct val="35000"/>
            </a:spcAft>
            <a:buNone/>
          </a:pPr>
          <a:r>
            <a:rPr lang="en-GB" sz="1900" kern="1200"/>
            <a:t>Data analysis</a:t>
          </a:r>
        </a:p>
      </dsp:txBody>
      <dsp:txXfrm>
        <a:off x="4628440" y="1621709"/>
        <a:ext cx="1468279" cy="1081139"/>
      </dsp:txXfrm>
    </dsp:sp>
    <dsp:sp modelId="{E4FB5A65-BA94-4446-B4BE-5977610CE191}">
      <dsp:nvSpPr>
        <dsp:cNvPr id="0" name=""/>
        <dsp:cNvSpPr/>
      </dsp:nvSpPr>
      <dsp:spPr>
        <a:xfrm>
          <a:off x="5227437" y="1216282"/>
          <a:ext cx="270284" cy="27028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A335CA-ECBB-44EF-8488-7DA91ADEFE0D}">
      <dsp:nvSpPr>
        <dsp:cNvPr id="0" name=""/>
        <dsp:cNvSpPr/>
      </dsp:nvSpPr>
      <dsp:spPr>
        <a:xfrm>
          <a:off x="6170134" y="0"/>
          <a:ext cx="1468279" cy="10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b" anchorCtr="0">
          <a:noAutofit/>
        </a:bodyPr>
        <a:lstStyle/>
        <a:p>
          <a:pPr marL="0" lvl="0" indent="0" algn="ctr" defTabSz="844550" rtl="0">
            <a:lnSpc>
              <a:spcPct val="90000"/>
            </a:lnSpc>
            <a:spcBef>
              <a:spcPct val="0"/>
            </a:spcBef>
            <a:spcAft>
              <a:spcPct val="35000"/>
            </a:spcAft>
            <a:buNone/>
          </a:pPr>
          <a:r>
            <a:rPr lang="en-GB" sz="1900" kern="1200"/>
            <a:t>Reporting your findings</a:t>
          </a:r>
        </a:p>
      </dsp:txBody>
      <dsp:txXfrm>
        <a:off x="6170134" y="0"/>
        <a:ext cx="1468279" cy="1081139"/>
      </dsp:txXfrm>
    </dsp:sp>
    <dsp:sp modelId="{E781F1F4-4095-42D4-9278-03CB9EFA04E9}">
      <dsp:nvSpPr>
        <dsp:cNvPr id="0" name=""/>
        <dsp:cNvSpPr/>
      </dsp:nvSpPr>
      <dsp:spPr>
        <a:xfrm>
          <a:off x="6769131" y="1216282"/>
          <a:ext cx="270284" cy="27028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24F477-8D18-4E50-9AC8-EBCDDA5A4138}" type="datetimeFigureOut">
              <a:rPr lang="en-GB" smtClean="0"/>
              <a:t>23/09/2022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2FC6D8-B98C-4606-AE97-77F5D27FA745}" type="slidenum">
              <a:rPr lang="en-GB" smtClean="0"/>
              <a:t>‹#›</a:t>
            </a:fld>
            <a:endParaRPr lang="en-GB"/>
          </a:p>
        </p:txBody>
      </p:sp>
    </p:spTree>
    <p:extLst>
      <p:ext uri="{BB962C8B-B14F-4D97-AF65-F5344CB8AC3E}">
        <p14:creationId xmlns:p14="http://schemas.microsoft.com/office/powerpoint/2010/main" val="2091292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C0353B-462C-468C-81E0-77DF5CA0ADD6}" type="slidenum">
              <a:rPr lang="en-GB" smtClean="0"/>
              <a:t>1</a:t>
            </a:fld>
            <a:endParaRPr lang="en-GB"/>
          </a:p>
        </p:txBody>
      </p:sp>
    </p:spTree>
    <p:extLst>
      <p:ext uri="{BB962C8B-B14F-4D97-AF65-F5344CB8AC3E}">
        <p14:creationId xmlns:p14="http://schemas.microsoft.com/office/powerpoint/2010/main" val="17970937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85BD331-7B2E-49FC-91A1-A0C99E892B51}" type="slidenum">
              <a:rPr lang="en-GB" smtClean="0"/>
              <a:t>10</a:t>
            </a:fld>
            <a:endParaRPr lang="en-GB"/>
          </a:p>
        </p:txBody>
      </p:sp>
    </p:spTree>
    <p:extLst>
      <p:ext uri="{BB962C8B-B14F-4D97-AF65-F5344CB8AC3E}">
        <p14:creationId xmlns:p14="http://schemas.microsoft.com/office/powerpoint/2010/main" val="25275431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Participants: not to harm or deceive; to respect and care for them</a:t>
            </a:r>
          </a:p>
          <a:p>
            <a:r>
              <a:rPr lang="en-GB"/>
              <a:t>Funders: provide good quality research on time, on budget, use resources efficiently BUT resist influence of outcomes</a:t>
            </a:r>
          </a:p>
          <a:p>
            <a:r>
              <a:rPr lang="en-GB"/>
              <a:t>Institution: integrity of reputation</a:t>
            </a:r>
          </a:p>
          <a:p>
            <a:r>
              <a:rPr lang="en-GB"/>
              <a:t>Profession/fellow researchers: follow</a:t>
            </a:r>
            <a:r>
              <a:rPr lang="en-GB" baseline="0"/>
              <a:t> appropriate codes of conduct, making it possible for others to continue researching in future</a:t>
            </a:r>
            <a:endParaRPr lang="en-GB"/>
          </a:p>
          <a:p>
            <a:r>
              <a:rPr lang="en-GB"/>
              <a:t>Stakeholders: those with an interest or stake in your research for example minorities/disadvantaged</a:t>
            </a:r>
            <a:r>
              <a:rPr lang="en-GB" baseline="0"/>
              <a:t> groups or those who may benefit</a:t>
            </a:r>
            <a:endParaRPr lang="en-GB"/>
          </a:p>
          <a:p>
            <a:r>
              <a:rPr lang="en-GB"/>
              <a:t>Wider</a:t>
            </a:r>
            <a:r>
              <a:rPr lang="en-GB" baseline="0"/>
              <a:t> society: increasing understanding and the development of society</a:t>
            </a:r>
          </a:p>
          <a:p>
            <a:pPr marL="0" marR="0" indent="0" algn="l" defTabSz="914400" rtl="0" eaLnBrk="1" fontAlgn="auto" latinLnBrk="0" hangingPunct="1">
              <a:lnSpc>
                <a:spcPct val="100000"/>
              </a:lnSpc>
              <a:spcBef>
                <a:spcPts val="0"/>
              </a:spcBef>
              <a:spcAft>
                <a:spcPts val="0"/>
              </a:spcAft>
              <a:buClrTx/>
              <a:buSzTx/>
              <a:buFontTx/>
              <a:buNone/>
              <a:tabLst/>
              <a:defRPr/>
            </a:pPr>
            <a:r>
              <a:rPr lang="en-GB"/>
              <a:t>Yourself: not to take unreasonable risks</a:t>
            </a:r>
          </a:p>
          <a:p>
            <a:endParaRPr lang="en-GB" baseline="0"/>
          </a:p>
          <a:p>
            <a:endParaRPr lang="en-GB"/>
          </a:p>
        </p:txBody>
      </p:sp>
      <p:sp>
        <p:nvSpPr>
          <p:cNvPr id="4" name="Slide Number Placeholder 3"/>
          <p:cNvSpPr>
            <a:spLocks noGrp="1"/>
          </p:cNvSpPr>
          <p:nvPr>
            <p:ph type="sldNum" sz="quarter" idx="10"/>
          </p:nvPr>
        </p:nvSpPr>
        <p:spPr/>
        <p:txBody>
          <a:bodyPr/>
          <a:lstStyle/>
          <a:p>
            <a:fld id="{B85BD331-7B2E-49FC-91A1-A0C99E892B51}" type="slidenum">
              <a:rPr lang="en-GB" smtClean="0"/>
              <a:t>11</a:t>
            </a:fld>
            <a:endParaRPr lang="en-GB"/>
          </a:p>
        </p:txBody>
      </p:sp>
    </p:spTree>
    <p:extLst>
      <p:ext uri="{BB962C8B-B14F-4D97-AF65-F5344CB8AC3E}">
        <p14:creationId xmlns:p14="http://schemas.microsoft.com/office/powerpoint/2010/main" val="28692344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Questions about ethics in business and management research bring in the role of professional associations such as the American Academy of Management</a:t>
            </a:r>
            <a:r>
              <a:rPr lang="en-GB" baseline="0"/>
              <a:t>.  These professional associations have formulated codes of ethics on behalf of their members.  It is also useful to look at the way that researchers within the social sciences more generally have dealt with ethical research issues, for example the British Education Research Association and the British Sociological Association.</a:t>
            </a:r>
          </a:p>
          <a:p>
            <a:endParaRPr lang="en-GB"/>
          </a:p>
          <a:p>
            <a:r>
              <a:rPr lang="en-GB"/>
              <a:t>The purpose of these statements is to raise awareness of the ethical</a:t>
            </a:r>
            <a:r>
              <a:rPr lang="en-GB" baseline="0"/>
              <a:t> issues that may arise throughout the research process and to encourage researchers to take responsibility for their own ethical practice.</a:t>
            </a:r>
          </a:p>
          <a:p>
            <a:endParaRPr lang="en-GB" baseline="0"/>
          </a:p>
          <a:p>
            <a:r>
              <a:rPr lang="en-GB" baseline="0"/>
              <a:t>Statements recognise that research is carried out in different ways.  They encourage researchers to make decisions based on principles and values, and the different stakeholders involved.  </a:t>
            </a:r>
            <a:endParaRPr lang="en-GB"/>
          </a:p>
        </p:txBody>
      </p:sp>
      <p:sp>
        <p:nvSpPr>
          <p:cNvPr id="4" name="Slide Number Placeholder 3"/>
          <p:cNvSpPr>
            <a:spLocks noGrp="1"/>
          </p:cNvSpPr>
          <p:nvPr>
            <p:ph type="sldNum" sz="quarter" idx="10"/>
          </p:nvPr>
        </p:nvSpPr>
        <p:spPr/>
        <p:txBody>
          <a:bodyPr/>
          <a:lstStyle/>
          <a:p>
            <a:fld id="{B85BD331-7B2E-49FC-91A1-A0C99E892B51}" type="slidenum">
              <a:rPr lang="en-GB" smtClean="0"/>
              <a:t>13</a:t>
            </a:fld>
            <a:endParaRPr lang="en-GB"/>
          </a:p>
        </p:txBody>
      </p:sp>
    </p:spTree>
    <p:extLst>
      <p:ext uri="{BB962C8B-B14F-4D97-AF65-F5344CB8AC3E}">
        <p14:creationId xmlns:p14="http://schemas.microsoft.com/office/powerpoint/2010/main" val="1084474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C0353B-462C-468C-81E0-77DF5CA0ADD6}" type="slidenum">
              <a:rPr lang="en-GB" smtClean="0"/>
              <a:t>2</a:t>
            </a:fld>
            <a:endParaRPr lang="en-GB"/>
          </a:p>
        </p:txBody>
      </p:sp>
    </p:spTree>
    <p:extLst>
      <p:ext uri="{BB962C8B-B14F-4D97-AF65-F5344CB8AC3E}">
        <p14:creationId xmlns:p14="http://schemas.microsoft.com/office/powerpoint/2010/main" val="3700487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Define ethics and more particular</a:t>
            </a:r>
            <a:r>
              <a:rPr lang="en-GB" baseline="0"/>
              <a:t> research ethics.  Also discuss scope of research ethics – the different stages at which ethical considerations apply AND the scope of responsibilities researchers have</a:t>
            </a:r>
            <a:endParaRPr lang="en-GB"/>
          </a:p>
        </p:txBody>
      </p:sp>
      <p:sp>
        <p:nvSpPr>
          <p:cNvPr id="4" name="Slide Number Placeholder 3"/>
          <p:cNvSpPr>
            <a:spLocks noGrp="1"/>
          </p:cNvSpPr>
          <p:nvPr>
            <p:ph type="sldNum" sz="quarter" idx="10"/>
          </p:nvPr>
        </p:nvSpPr>
        <p:spPr/>
        <p:txBody>
          <a:bodyPr/>
          <a:lstStyle/>
          <a:p>
            <a:fld id="{B85BD331-7B2E-49FC-91A1-A0C99E892B51}" type="slidenum">
              <a:rPr lang="en-GB" smtClean="0"/>
              <a:t>3</a:t>
            </a:fld>
            <a:endParaRPr lang="en-GB"/>
          </a:p>
        </p:txBody>
      </p:sp>
    </p:spTree>
    <p:extLst>
      <p:ext uri="{BB962C8B-B14F-4D97-AF65-F5344CB8AC3E}">
        <p14:creationId xmlns:p14="http://schemas.microsoft.com/office/powerpoint/2010/main" val="28600155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Consider</a:t>
            </a:r>
            <a:r>
              <a:rPr lang="en-GB" baseline="0"/>
              <a:t> the e</a:t>
            </a:r>
            <a:r>
              <a:rPr lang="en-GB"/>
              <a:t>thical decision</a:t>
            </a:r>
            <a:r>
              <a:rPr lang="en-GB" baseline="0"/>
              <a:t> to be made: buying goods produced by unethical means (using sweat shops and child labour).</a:t>
            </a:r>
            <a:endParaRPr lang="en-GB"/>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a:t>Sweat shop: </a:t>
            </a:r>
            <a:r>
              <a:rPr lang="en-GB" sz="1200" kern="1200">
                <a:solidFill>
                  <a:schemeClr val="tx1"/>
                </a:solidFill>
                <a:effectLst/>
                <a:latin typeface="+mn-lt"/>
                <a:ea typeface="+mn-ea"/>
                <a:cs typeface="+mn-cs"/>
              </a:rPr>
              <a:t>a factory or workshop, for example in the clothing industry, where workers are employed (with no security) for long hours, with low wages</a:t>
            </a:r>
            <a:r>
              <a:rPr lang="en-GB" sz="1200" kern="1200" baseline="0">
                <a:solidFill>
                  <a:schemeClr val="tx1"/>
                </a:solidFill>
                <a:effectLst/>
                <a:latin typeface="+mn-lt"/>
                <a:ea typeface="+mn-ea"/>
                <a:cs typeface="+mn-cs"/>
              </a:rPr>
              <a:t> and subject to demanding</a:t>
            </a:r>
            <a:r>
              <a:rPr lang="en-GB" sz="1200" kern="1200">
                <a:solidFill>
                  <a:schemeClr val="tx1"/>
                </a:solidFill>
                <a:effectLst/>
                <a:latin typeface="+mn-lt"/>
                <a:ea typeface="+mn-ea"/>
                <a:cs typeface="+mn-cs"/>
              </a:rPr>
              <a:t>/poor working</a:t>
            </a:r>
            <a:r>
              <a:rPr lang="en-GB" sz="1200" kern="1200" baseline="0">
                <a:solidFill>
                  <a:schemeClr val="tx1"/>
                </a:solidFill>
                <a:effectLst/>
                <a:latin typeface="+mn-lt"/>
                <a:ea typeface="+mn-ea"/>
                <a:cs typeface="+mn-cs"/>
              </a:rPr>
              <a:t> </a:t>
            </a:r>
            <a:r>
              <a:rPr lang="en-GB" sz="1200" kern="1200">
                <a:solidFill>
                  <a:schemeClr val="tx1"/>
                </a:solidFill>
                <a:effectLst/>
                <a:latin typeface="+mn-lt"/>
                <a:ea typeface="+mn-ea"/>
                <a:cs typeface="+mn-cs"/>
              </a:rPr>
              <a:t>conditions.</a:t>
            </a:r>
            <a:endParaRPr lang="en-GB"/>
          </a:p>
          <a:p>
            <a:pPr marL="171450" indent="-171450">
              <a:buFont typeface="Arial" panose="020B0604020202020204" pitchFamily="34" charset="0"/>
              <a:buChar char="•"/>
            </a:pPr>
            <a:r>
              <a:rPr lang="en-GB"/>
              <a:t>Child</a:t>
            </a:r>
            <a:r>
              <a:rPr lang="en-GB" baseline="0"/>
              <a:t> labour: </a:t>
            </a:r>
            <a:r>
              <a:rPr lang="en-GB"/>
              <a:t>around 200 million children work; widespread throughout Africa, Asia, Latin America and the Caribbean. </a:t>
            </a:r>
          </a:p>
          <a:p>
            <a:pPr marL="171450" indent="-171450">
              <a:buFont typeface="Arial" panose="020B0604020202020204" pitchFamily="34" charset="0"/>
              <a:buChar char="•"/>
            </a:pPr>
            <a:endParaRPr lang="en-GB"/>
          </a:p>
          <a:p>
            <a:r>
              <a:rPr lang="en-GB"/>
              <a:t>There</a:t>
            </a:r>
            <a:r>
              <a:rPr lang="en-GB" baseline="0"/>
              <a:t> will be different responses.  As we shall see decisions about ethics will be shaped by a individual’s unique moral compass, based on their beliefs and perceptions, culture and religion amongst other factors.</a:t>
            </a:r>
          </a:p>
          <a:p>
            <a:pPr marL="0" indent="0">
              <a:buFont typeface="Arial" panose="020B0604020202020204" pitchFamily="34" charset="0"/>
              <a:buNone/>
            </a:pPr>
            <a:endParaRPr lang="en-GB"/>
          </a:p>
          <a:p>
            <a:endParaRPr lang="en-GB"/>
          </a:p>
        </p:txBody>
      </p:sp>
      <p:sp>
        <p:nvSpPr>
          <p:cNvPr id="4" name="Slide Number Placeholder 3"/>
          <p:cNvSpPr>
            <a:spLocks noGrp="1"/>
          </p:cNvSpPr>
          <p:nvPr>
            <p:ph type="sldNum" sz="quarter" idx="10"/>
          </p:nvPr>
        </p:nvSpPr>
        <p:spPr/>
        <p:txBody>
          <a:bodyPr/>
          <a:lstStyle/>
          <a:p>
            <a:fld id="{B85BD331-7B2E-49FC-91A1-A0C99E892B51}" type="slidenum">
              <a:rPr lang="en-GB" smtClean="0"/>
              <a:t>4</a:t>
            </a:fld>
            <a:endParaRPr lang="en-GB"/>
          </a:p>
        </p:txBody>
      </p:sp>
    </p:spTree>
    <p:extLst>
      <p:ext uri="{BB962C8B-B14F-4D97-AF65-F5344CB8AC3E}">
        <p14:creationId xmlns:p14="http://schemas.microsoft.com/office/powerpoint/2010/main" val="1752689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Ethical</a:t>
            </a:r>
            <a:r>
              <a:rPr lang="en-GB" baseline="0"/>
              <a:t> decisions appear to concern simple choices about what is right and what is wrong.  </a:t>
            </a:r>
          </a:p>
          <a:p>
            <a:endParaRPr lang="en-GB"/>
          </a:p>
          <a:p>
            <a:r>
              <a:rPr lang="en-GB"/>
              <a:t>Is this a clear cut decision.  Child labour is wrong, therefore the only decision is to boycott the brand.</a:t>
            </a:r>
          </a:p>
          <a:p>
            <a:endParaRPr lang="en-GB"/>
          </a:p>
          <a:p>
            <a:r>
              <a:rPr lang="en-GB"/>
              <a:t>However, ethical choices</a:t>
            </a:r>
            <a:r>
              <a:rPr lang="en-GB" baseline="0"/>
              <a:t> frequently present dilemmas.  </a:t>
            </a:r>
            <a:endParaRPr lang="en-GB">
              <a:effectLst/>
            </a:endParaRPr>
          </a:p>
          <a:p>
            <a:r>
              <a:rPr lang="en-GB">
                <a:effectLst/>
              </a:rPr>
              <a:t>There are few</a:t>
            </a:r>
            <a:r>
              <a:rPr lang="en-GB" baseline="0">
                <a:effectLst/>
              </a:rPr>
              <a:t> absolute ethical rules. </a:t>
            </a:r>
            <a:endParaRPr lang="en-GB"/>
          </a:p>
          <a:p>
            <a:r>
              <a:rPr lang="en-GB">
                <a:effectLst/>
              </a:rPr>
              <a:t>Ethical dilemmas concern situations wherein ethical obligations conflict in such a way that any possible resolution to the dilemma is morally intolerable. In other words, an ethical dilemma is any situation in which guiding moral principles cannot determine which course of action is right or wrong.</a:t>
            </a:r>
          </a:p>
        </p:txBody>
      </p:sp>
      <p:sp>
        <p:nvSpPr>
          <p:cNvPr id="4" name="Slide Number Placeholder 3"/>
          <p:cNvSpPr>
            <a:spLocks noGrp="1"/>
          </p:cNvSpPr>
          <p:nvPr>
            <p:ph type="sldNum" sz="quarter" idx="10"/>
          </p:nvPr>
        </p:nvSpPr>
        <p:spPr/>
        <p:txBody>
          <a:bodyPr/>
          <a:lstStyle/>
          <a:p>
            <a:fld id="{B85BD331-7B2E-49FC-91A1-A0C99E892B51}" type="slidenum">
              <a:rPr lang="en-GB" smtClean="0"/>
              <a:t>5</a:t>
            </a:fld>
            <a:endParaRPr lang="en-GB"/>
          </a:p>
        </p:txBody>
      </p:sp>
    </p:spTree>
    <p:extLst>
      <p:ext uri="{BB962C8B-B14F-4D97-AF65-F5344CB8AC3E}">
        <p14:creationId xmlns:p14="http://schemas.microsoft.com/office/powerpoint/2010/main" val="1199469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u="none"/>
              <a:t>At its most basic, ethics concerns decisions about what is right and what is wrong.</a:t>
            </a:r>
            <a:r>
              <a:rPr lang="en-GB" u="none" baseline="0"/>
              <a:t>  </a:t>
            </a:r>
          </a:p>
          <a:p>
            <a:endParaRPr lang="en-GB" u="none" baseline="0"/>
          </a:p>
          <a:p>
            <a:r>
              <a:rPr lang="en-GB" u="none" baseline="0"/>
              <a:t>Ethics represent systems of moral principles.  These moral principles guide how individuals make choices and lead their lives.  </a:t>
            </a:r>
            <a:endParaRPr lang="en-GB" u="none"/>
          </a:p>
          <a:p>
            <a:endParaRPr lang="en-GB" u="sng"/>
          </a:p>
          <a:p>
            <a:r>
              <a:rPr lang="en-GB" u="none"/>
              <a:t>Ethics is concerned with what is best for individuals and society, the language of right and wrong, good and bad.  </a:t>
            </a:r>
            <a:endParaRPr lang="en-GB"/>
          </a:p>
          <a:p>
            <a:endParaRPr lang="en-GB"/>
          </a:p>
        </p:txBody>
      </p:sp>
      <p:sp>
        <p:nvSpPr>
          <p:cNvPr id="4" name="Slide Number Placeholder 3"/>
          <p:cNvSpPr>
            <a:spLocks noGrp="1"/>
          </p:cNvSpPr>
          <p:nvPr>
            <p:ph type="sldNum" sz="quarter" idx="10"/>
          </p:nvPr>
        </p:nvSpPr>
        <p:spPr/>
        <p:txBody>
          <a:bodyPr/>
          <a:lstStyle/>
          <a:p>
            <a:fld id="{B85BD331-7B2E-49FC-91A1-A0C99E892B51}" type="slidenum">
              <a:rPr lang="en-GB" smtClean="0"/>
              <a:t>6</a:t>
            </a:fld>
            <a:endParaRPr lang="en-GB"/>
          </a:p>
        </p:txBody>
      </p:sp>
    </p:spTree>
    <p:extLst>
      <p:ext uri="{BB962C8B-B14F-4D97-AF65-F5344CB8AC3E}">
        <p14:creationId xmlns:p14="http://schemas.microsoft.com/office/powerpoint/2010/main" val="1706201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85BD331-7B2E-49FC-91A1-A0C99E892B51}" type="slidenum">
              <a:rPr lang="en-GB" smtClean="0"/>
              <a:t>7</a:t>
            </a:fld>
            <a:endParaRPr lang="en-GB"/>
          </a:p>
        </p:txBody>
      </p:sp>
    </p:spTree>
    <p:extLst>
      <p:ext uri="{BB962C8B-B14F-4D97-AF65-F5344CB8AC3E}">
        <p14:creationId xmlns:p14="http://schemas.microsoft.com/office/powerpoint/2010/main" val="34171134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u="none"/>
              <a:t>Ethics is about the 'other'</a:t>
            </a:r>
          </a:p>
          <a:p>
            <a:r>
              <a:rPr lang="en-GB" b="0" u="none"/>
              <a:t>Ethics is concerned with other people.</a:t>
            </a:r>
            <a:r>
              <a:rPr lang="en-GB" b="0" u="none" baseline="0"/>
              <a:t>  </a:t>
            </a:r>
            <a:r>
              <a:rPr lang="en-GB" b="0" u="none"/>
              <a:t>At the heart of ethics is a concern about something or someone other than ourselves and our own desires and self-interest.</a:t>
            </a:r>
          </a:p>
          <a:p>
            <a:r>
              <a:rPr lang="en-GB" b="0" u="none"/>
              <a:t>When a person thinks ethically,</a:t>
            </a:r>
            <a:r>
              <a:rPr lang="en-GB" b="0" u="none" baseline="0"/>
              <a:t> </a:t>
            </a:r>
            <a:r>
              <a:rPr lang="en-GB" b="0" u="none"/>
              <a:t>at least some thought is given to those</a:t>
            </a:r>
            <a:r>
              <a:rPr lang="en-GB" b="0" u="none" baseline="0"/>
              <a:t> </a:t>
            </a:r>
            <a:r>
              <a:rPr lang="en-GB" b="0" u="none"/>
              <a:t>beyond themselves.</a:t>
            </a:r>
          </a:p>
          <a:p>
            <a:endParaRPr lang="en-GB"/>
          </a:p>
        </p:txBody>
      </p:sp>
      <p:sp>
        <p:nvSpPr>
          <p:cNvPr id="4" name="Slide Number Placeholder 3"/>
          <p:cNvSpPr>
            <a:spLocks noGrp="1"/>
          </p:cNvSpPr>
          <p:nvPr>
            <p:ph type="sldNum" sz="quarter" idx="10"/>
          </p:nvPr>
        </p:nvSpPr>
        <p:spPr/>
        <p:txBody>
          <a:bodyPr/>
          <a:lstStyle/>
          <a:p>
            <a:fld id="{B85BD331-7B2E-49FC-91A1-A0C99E892B51}" type="slidenum">
              <a:rPr lang="en-GB" smtClean="0"/>
              <a:t>8</a:t>
            </a:fld>
            <a:endParaRPr lang="en-GB"/>
          </a:p>
        </p:txBody>
      </p:sp>
    </p:spTree>
    <p:extLst>
      <p:ext uri="{BB962C8B-B14F-4D97-AF65-F5344CB8AC3E}">
        <p14:creationId xmlns:p14="http://schemas.microsoft.com/office/powerpoint/2010/main" val="705387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a:t>Respect for and care of respondents: Humans subjects</a:t>
            </a:r>
            <a:r>
              <a:rPr lang="en-GB" baseline="0"/>
              <a:t> often used in interviews and focus groups, surveys and questionnaires, observations, audio and video taping, experimental procedures.  </a:t>
            </a:r>
            <a:r>
              <a:rPr lang="en-GB"/>
              <a:t>Not causing participants physical,</a:t>
            </a:r>
            <a:r>
              <a:rPr lang="en-GB" baseline="0"/>
              <a:t> material or emotional harm</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a:t>Justice: Not presenting bias; highlighting inequality/unfairness.  Research can transform society.  Because research has a profound influence on society, researchers cannot ignore the consequences of their discoveries and claims for knowledge.</a:t>
            </a:r>
            <a:endParaRPr lang="en-GB"/>
          </a:p>
          <a:p>
            <a:pPr marL="0" marR="0" indent="0" algn="l" defTabSz="914400" rtl="0" eaLnBrk="1" fontAlgn="auto" latinLnBrk="0" hangingPunct="1">
              <a:lnSpc>
                <a:spcPct val="100000"/>
              </a:lnSpc>
              <a:spcBef>
                <a:spcPts val="0"/>
              </a:spcBef>
              <a:spcAft>
                <a:spcPts val="0"/>
              </a:spcAft>
              <a:buClrTx/>
              <a:buSzTx/>
              <a:buFontTx/>
              <a:buNone/>
              <a:tabLst/>
              <a:defRPr/>
            </a:pPr>
            <a:r>
              <a:rPr lang="en-GB"/>
              <a:t>Integrity:</a:t>
            </a:r>
            <a:r>
              <a:rPr lang="en-GB" baseline="0"/>
              <a:t> </a:t>
            </a:r>
            <a:r>
              <a:rPr lang="en-GB"/>
              <a:t>Ethical issues are directly related to the integrity of a piece of research and of the discipline involved. Contributing to knowledge, pursuit of</a:t>
            </a:r>
            <a:r>
              <a:rPr lang="en-GB" baseline="0"/>
              <a:t> understanding; honesty; appropriate use of research methods</a:t>
            </a:r>
            <a:endParaRPr lang="en-GB"/>
          </a:p>
          <a:p>
            <a:endParaRPr lang="en-GB"/>
          </a:p>
        </p:txBody>
      </p:sp>
      <p:sp>
        <p:nvSpPr>
          <p:cNvPr id="4" name="Slide Number Placeholder 3"/>
          <p:cNvSpPr>
            <a:spLocks noGrp="1"/>
          </p:cNvSpPr>
          <p:nvPr>
            <p:ph type="sldNum" sz="quarter" idx="10"/>
          </p:nvPr>
        </p:nvSpPr>
        <p:spPr/>
        <p:txBody>
          <a:bodyPr/>
          <a:lstStyle/>
          <a:p>
            <a:fld id="{B85BD331-7B2E-49FC-91A1-A0C99E892B51}" type="slidenum">
              <a:rPr lang="en-GB" smtClean="0"/>
              <a:t>9</a:t>
            </a:fld>
            <a:endParaRPr lang="en-GB"/>
          </a:p>
        </p:txBody>
      </p:sp>
    </p:spTree>
    <p:extLst>
      <p:ext uri="{BB962C8B-B14F-4D97-AF65-F5344CB8AC3E}">
        <p14:creationId xmlns:p14="http://schemas.microsoft.com/office/powerpoint/2010/main" val="17870396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bg1"/>
                </a:solidFill>
              </a:defRPr>
            </a:lvl1pPr>
          </a:lstStyle>
          <a:p>
            <a:r>
              <a:rPr lang="en-US"/>
              <a:t>Click to edit Master title style</a:t>
            </a:r>
          </a:p>
        </p:txBody>
      </p:sp>
      <p:sp>
        <p:nvSpPr>
          <p:cNvPr id="3" name="Subtitle 2"/>
          <p:cNvSpPr>
            <a:spLocks noGrp="1"/>
          </p:cNvSpPr>
          <p:nvPr>
            <p:ph type="subTitle" idx="1"/>
          </p:nvPr>
        </p:nvSpPr>
        <p:spPr>
          <a:xfrm>
            <a:off x="685800" y="3886200"/>
            <a:ext cx="7772400" cy="1752600"/>
          </a:xfrm>
        </p:spPr>
        <p:txBody>
          <a:bodyPr/>
          <a:lstStyle>
            <a:lvl1pPr marL="0" indent="0" algn="ctr">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966279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19ABFFB8-3C29-45F1-8D5C-CB8DA434CD0E}" type="datetimeFigureOut">
              <a:rPr lang="en-GB" smtClean="0"/>
              <a:t>23/09/2022</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451C930-596E-40DB-AB86-13F04FF069D4}" type="slidenum">
              <a:rPr lang="en-GB" smtClean="0"/>
              <a:t>‹#›</a:t>
            </a:fld>
            <a:endParaRPr lang="en-GB"/>
          </a:p>
        </p:txBody>
      </p:sp>
    </p:spTree>
    <p:extLst>
      <p:ext uri="{BB962C8B-B14F-4D97-AF65-F5344CB8AC3E}">
        <p14:creationId xmlns:p14="http://schemas.microsoft.com/office/powerpoint/2010/main" val="508018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19ABFFB8-3C29-45F1-8D5C-CB8DA434CD0E}" type="datetimeFigureOut">
              <a:rPr lang="en-GB" smtClean="0"/>
              <a:t>23/09/2022</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451C930-596E-40DB-AB86-13F04FF069D4}" type="slidenum">
              <a:rPr lang="en-GB" smtClean="0"/>
              <a:t>‹#›</a:t>
            </a:fld>
            <a:endParaRPr lang="en-GB"/>
          </a:p>
        </p:txBody>
      </p:sp>
    </p:spTree>
    <p:extLst>
      <p:ext uri="{BB962C8B-B14F-4D97-AF65-F5344CB8AC3E}">
        <p14:creationId xmlns:p14="http://schemas.microsoft.com/office/powerpoint/2010/main" val="2475819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AA22912-2309-45DA-B730-45EC37300929}" type="datetimeFigureOut">
              <a:rPr lang="en-GB" smtClean="0"/>
              <a:t>23/09/2022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049CBC-209D-4198-BA2A-72FB9F9B2F3B}" type="slidenum">
              <a:rPr lang="en-GB" smtClean="0"/>
              <a:t>‹#›</a:t>
            </a:fld>
            <a:endParaRPr lang="en-GB"/>
          </a:p>
        </p:txBody>
      </p:sp>
    </p:spTree>
    <p:extLst>
      <p:ext uri="{BB962C8B-B14F-4D97-AF65-F5344CB8AC3E}">
        <p14:creationId xmlns:p14="http://schemas.microsoft.com/office/powerpoint/2010/main" val="428338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AA22912-2309-45DA-B730-45EC37300929}" type="datetimeFigureOut">
              <a:rPr lang="en-GB" smtClean="0"/>
              <a:t>23/09/2022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049CBC-209D-4198-BA2A-72FB9F9B2F3B}" type="slidenum">
              <a:rPr lang="en-GB" smtClean="0"/>
              <a:t>‹#›</a:t>
            </a:fld>
            <a:endParaRPr lang="en-GB"/>
          </a:p>
        </p:txBody>
      </p:sp>
    </p:spTree>
    <p:extLst>
      <p:ext uri="{BB962C8B-B14F-4D97-AF65-F5344CB8AC3E}">
        <p14:creationId xmlns:p14="http://schemas.microsoft.com/office/powerpoint/2010/main" val="4114594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A22912-2309-45DA-B730-45EC37300929}" type="datetimeFigureOut">
              <a:rPr lang="en-GB" smtClean="0"/>
              <a:t>23/09/2022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049CBC-209D-4198-BA2A-72FB9F9B2F3B}" type="slidenum">
              <a:rPr lang="en-GB" smtClean="0"/>
              <a:t>‹#›</a:t>
            </a:fld>
            <a:endParaRPr lang="en-GB"/>
          </a:p>
        </p:txBody>
      </p:sp>
    </p:spTree>
    <p:extLst>
      <p:ext uri="{BB962C8B-B14F-4D97-AF65-F5344CB8AC3E}">
        <p14:creationId xmlns:p14="http://schemas.microsoft.com/office/powerpoint/2010/main" val="506446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AA22912-2309-45DA-B730-45EC37300929}" type="datetimeFigureOut">
              <a:rPr lang="en-GB" smtClean="0"/>
              <a:t>23/09/2022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049CBC-209D-4198-BA2A-72FB9F9B2F3B}" type="slidenum">
              <a:rPr lang="en-GB" smtClean="0"/>
              <a:t>‹#›</a:t>
            </a:fld>
            <a:endParaRPr lang="en-GB"/>
          </a:p>
        </p:txBody>
      </p:sp>
    </p:spTree>
    <p:extLst>
      <p:ext uri="{BB962C8B-B14F-4D97-AF65-F5344CB8AC3E}">
        <p14:creationId xmlns:p14="http://schemas.microsoft.com/office/powerpoint/2010/main" val="2887521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AA22912-2309-45DA-B730-45EC37300929}" type="datetimeFigureOut">
              <a:rPr lang="en-GB" smtClean="0"/>
              <a:t>23/09/2022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6049CBC-209D-4198-BA2A-72FB9F9B2F3B}" type="slidenum">
              <a:rPr lang="en-GB" smtClean="0"/>
              <a:t>‹#›</a:t>
            </a:fld>
            <a:endParaRPr lang="en-GB"/>
          </a:p>
        </p:txBody>
      </p:sp>
    </p:spTree>
    <p:extLst>
      <p:ext uri="{BB962C8B-B14F-4D97-AF65-F5344CB8AC3E}">
        <p14:creationId xmlns:p14="http://schemas.microsoft.com/office/powerpoint/2010/main" val="1242134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AA22912-2309-45DA-B730-45EC37300929}" type="datetimeFigureOut">
              <a:rPr lang="en-GB" smtClean="0"/>
              <a:t>23/09/2022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6049CBC-209D-4198-BA2A-72FB9F9B2F3B}" type="slidenum">
              <a:rPr lang="en-GB" smtClean="0"/>
              <a:t>‹#›</a:t>
            </a:fld>
            <a:endParaRPr lang="en-GB"/>
          </a:p>
        </p:txBody>
      </p:sp>
    </p:spTree>
    <p:extLst>
      <p:ext uri="{BB962C8B-B14F-4D97-AF65-F5344CB8AC3E}">
        <p14:creationId xmlns:p14="http://schemas.microsoft.com/office/powerpoint/2010/main" val="178227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A22912-2309-45DA-B730-45EC37300929}" type="datetimeFigureOut">
              <a:rPr lang="en-GB" smtClean="0"/>
              <a:t>23/09/2022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6049CBC-209D-4198-BA2A-72FB9F9B2F3B}" type="slidenum">
              <a:rPr lang="en-GB" smtClean="0"/>
              <a:t>‹#›</a:t>
            </a:fld>
            <a:endParaRPr lang="en-GB"/>
          </a:p>
        </p:txBody>
      </p:sp>
    </p:spTree>
    <p:extLst>
      <p:ext uri="{BB962C8B-B14F-4D97-AF65-F5344CB8AC3E}">
        <p14:creationId xmlns:p14="http://schemas.microsoft.com/office/powerpoint/2010/main" val="624628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A22912-2309-45DA-B730-45EC37300929}" type="datetimeFigureOut">
              <a:rPr lang="en-GB" smtClean="0"/>
              <a:t>23/09/2022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049CBC-209D-4198-BA2A-72FB9F9B2F3B}" type="slidenum">
              <a:rPr lang="en-GB" smtClean="0"/>
              <a:t>‹#›</a:t>
            </a:fld>
            <a:endParaRPr lang="en-GB"/>
          </a:p>
        </p:txBody>
      </p:sp>
    </p:spTree>
    <p:extLst>
      <p:ext uri="{BB962C8B-B14F-4D97-AF65-F5344CB8AC3E}">
        <p14:creationId xmlns:p14="http://schemas.microsoft.com/office/powerpoint/2010/main" val="1838280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19ABFFB8-3C29-45F1-8D5C-CB8DA434CD0E}" type="datetimeFigureOut">
              <a:rPr lang="en-GB" smtClean="0"/>
              <a:t>23/09/2022</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451C930-596E-40DB-AB86-13F04FF069D4}" type="slidenum">
              <a:rPr lang="en-GB" smtClean="0"/>
              <a:t>‹#›</a:t>
            </a:fld>
            <a:endParaRPr lang="en-GB"/>
          </a:p>
        </p:txBody>
      </p:sp>
    </p:spTree>
    <p:extLst>
      <p:ext uri="{BB962C8B-B14F-4D97-AF65-F5344CB8AC3E}">
        <p14:creationId xmlns:p14="http://schemas.microsoft.com/office/powerpoint/2010/main" val="4033373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A22912-2309-45DA-B730-45EC37300929}" type="datetimeFigureOut">
              <a:rPr lang="en-GB" smtClean="0"/>
              <a:t>23/09/2022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049CBC-209D-4198-BA2A-72FB9F9B2F3B}" type="slidenum">
              <a:rPr lang="en-GB" smtClean="0"/>
              <a:t>‹#›</a:t>
            </a:fld>
            <a:endParaRPr lang="en-GB"/>
          </a:p>
        </p:txBody>
      </p:sp>
    </p:spTree>
    <p:extLst>
      <p:ext uri="{BB962C8B-B14F-4D97-AF65-F5344CB8AC3E}">
        <p14:creationId xmlns:p14="http://schemas.microsoft.com/office/powerpoint/2010/main" val="3004986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AA22912-2309-45DA-B730-45EC37300929}" type="datetimeFigureOut">
              <a:rPr lang="en-GB" smtClean="0"/>
              <a:t>23/09/2022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049CBC-209D-4198-BA2A-72FB9F9B2F3B}" type="slidenum">
              <a:rPr lang="en-GB" smtClean="0"/>
              <a:t>‹#›</a:t>
            </a:fld>
            <a:endParaRPr lang="en-GB"/>
          </a:p>
        </p:txBody>
      </p:sp>
    </p:spTree>
    <p:extLst>
      <p:ext uri="{BB962C8B-B14F-4D97-AF65-F5344CB8AC3E}">
        <p14:creationId xmlns:p14="http://schemas.microsoft.com/office/powerpoint/2010/main" val="3777430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AA22912-2309-45DA-B730-45EC37300929}" type="datetimeFigureOut">
              <a:rPr lang="en-GB" smtClean="0"/>
              <a:t>23/09/2022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049CBC-209D-4198-BA2A-72FB9F9B2F3B}" type="slidenum">
              <a:rPr lang="en-GB" smtClean="0"/>
              <a:t>‹#›</a:t>
            </a:fld>
            <a:endParaRPr lang="en-GB"/>
          </a:p>
        </p:txBody>
      </p:sp>
    </p:spTree>
    <p:extLst>
      <p:ext uri="{BB962C8B-B14F-4D97-AF65-F5344CB8AC3E}">
        <p14:creationId xmlns:p14="http://schemas.microsoft.com/office/powerpoint/2010/main" val="1045331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19ABFFB8-3C29-45F1-8D5C-CB8DA434CD0E}" type="datetimeFigureOut">
              <a:rPr lang="en-GB" smtClean="0"/>
              <a:t>23/09/2022</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451C930-596E-40DB-AB86-13F04FF069D4}" type="slidenum">
              <a:rPr lang="en-GB" smtClean="0"/>
              <a:t>‹#›</a:t>
            </a:fld>
            <a:endParaRPr lang="en-GB"/>
          </a:p>
        </p:txBody>
      </p:sp>
    </p:spTree>
    <p:extLst>
      <p:ext uri="{BB962C8B-B14F-4D97-AF65-F5344CB8AC3E}">
        <p14:creationId xmlns:p14="http://schemas.microsoft.com/office/powerpoint/2010/main" val="1930065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19ABFFB8-3C29-45F1-8D5C-CB8DA434CD0E}" type="datetimeFigureOut">
              <a:rPr lang="en-GB" smtClean="0"/>
              <a:t>23/09/2022</a:t>
            </a:fld>
            <a:endParaRPr lang="en-GB"/>
          </a:p>
        </p:txBody>
      </p:sp>
      <p:sp>
        <p:nvSpPr>
          <p:cNvPr id="6" name="Footer Placeholder 4"/>
          <p:cNvSpPr>
            <a:spLocks noGrp="1"/>
          </p:cNvSpPr>
          <p:nvPr>
            <p:ph type="ftr" sz="quarter" idx="11"/>
          </p:nvPr>
        </p:nvSpPr>
        <p:spPr/>
        <p:txBody>
          <a:bodyPr/>
          <a:lstStyle>
            <a:lvl1pPr>
              <a:defRPr/>
            </a:lvl1pPr>
          </a:lstStyle>
          <a:p>
            <a:endParaRPr lang="en-GB"/>
          </a:p>
        </p:txBody>
      </p:sp>
      <p:sp>
        <p:nvSpPr>
          <p:cNvPr id="7" name="Slide Number Placeholder 5"/>
          <p:cNvSpPr>
            <a:spLocks noGrp="1"/>
          </p:cNvSpPr>
          <p:nvPr>
            <p:ph type="sldNum" sz="quarter" idx="12"/>
          </p:nvPr>
        </p:nvSpPr>
        <p:spPr/>
        <p:txBody>
          <a:bodyPr/>
          <a:lstStyle>
            <a:lvl1pPr>
              <a:defRPr/>
            </a:lvl1pPr>
          </a:lstStyle>
          <a:p>
            <a:fld id="{E451C930-596E-40DB-AB86-13F04FF069D4}" type="slidenum">
              <a:rPr lang="en-GB" smtClean="0"/>
              <a:t>‹#›</a:t>
            </a:fld>
            <a:endParaRPr lang="en-GB"/>
          </a:p>
        </p:txBody>
      </p:sp>
    </p:spTree>
    <p:extLst>
      <p:ext uri="{BB962C8B-B14F-4D97-AF65-F5344CB8AC3E}">
        <p14:creationId xmlns:p14="http://schemas.microsoft.com/office/powerpoint/2010/main" val="4132760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19ABFFB8-3C29-45F1-8D5C-CB8DA434CD0E}" type="datetimeFigureOut">
              <a:rPr lang="en-GB" smtClean="0"/>
              <a:t>23/09/2022</a:t>
            </a:fld>
            <a:endParaRPr lang="en-GB"/>
          </a:p>
        </p:txBody>
      </p:sp>
      <p:sp>
        <p:nvSpPr>
          <p:cNvPr id="8" name="Footer Placeholder 4"/>
          <p:cNvSpPr>
            <a:spLocks noGrp="1"/>
          </p:cNvSpPr>
          <p:nvPr>
            <p:ph type="ftr" sz="quarter" idx="11"/>
          </p:nvPr>
        </p:nvSpPr>
        <p:spPr/>
        <p:txBody>
          <a:bodyPr/>
          <a:lstStyle>
            <a:lvl1pPr>
              <a:defRPr/>
            </a:lvl1pPr>
          </a:lstStyle>
          <a:p>
            <a:endParaRPr lang="en-GB"/>
          </a:p>
        </p:txBody>
      </p:sp>
      <p:sp>
        <p:nvSpPr>
          <p:cNvPr id="9" name="Slide Number Placeholder 5"/>
          <p:cNvSpPr>
            <a:spLocks noGrp="1"/>
          </p:cNvSpPr>
          <p:nvPr>
            <p:ph type="sldNum" sz="quarter" idx="12"/>
          </p:nvPr>
        </p:nvSpPr>
        <p:spPr/>
        <p:txBody>
          <a:bodyPr/>
          <a:lstStyle>
            <a:lvl1pPr>
              <a:defRPr/>
            </a:lvl1pPr>
          </a:lstStyle>
          <a:p>
            <a:fld id="{E451C930-596E-40DB-AB86-13F04FF069D4}" type="slidenum">
              <a:rPr lang="en-GB" smtClean="0"/>
              <a:t>‹#›</a:t>
            </a:fld>
            <a:endParaRPr lang="en-GB"/>
          </a:p>
        </p:txBody>
      </p:sp>
    </p:spTree>
    <p:extLst>
      <p:ext uri="{BB962C8B-B14F-4D97-AF65-F5344CB8AC3E}">
        <p14:creationId xmlns:p14="http://schemas.microsoft.com/office/powerpoint/2010/main" val="544867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fld id="{19ABFFB8-3C29-45F1-8D5C-CB8DA434CD0E}" type="datetimeFigureOut">
              <a:rPr lang="en-GB" smtClean="0"/>
              <a:t>23/09/2022</a:t>
            </a:fld>
            <a:endParaRPr lang="en-GB"/>
          </a:p>
        </p:txBody>
      </p:sp>
      <p:sp>
        <p:nvSpPr>
          <p:cNvPr id="4" name="Footer Placeholder 4"/>
          <p:cNvSpPr>
            <a:spLocks noGrp="1"/>
          </p:cNvSpPr>
          <p:nvPr>
            <p:ph type="ftr" sz="quarter" idx="11"/>
          </p:nvPr>
        </p:nvSpPr>
        <p:spPr/>
        <p:txBody>
          <a:bodyPr/>
          <a:lstStyle>
            <a:lvl1pPr>
              <a:defRPr/>
            </a:lvl1pPr>
          </a:lstStyle>
          <a:p>
            <a:endParaRPr lang="en-GB"/>
          </a:p>
        </p:txBody>
      </p:sp>
      <p:sp>
        <p:nvSpPr>
          <p:cNvPr id="5" name="Slide Number Placeholder 5"/>
          <p:cNvSpPr>
            <a:spLocks noGrp="1"/>
          </p:cNvSpPr>
          <p:nvPr>
            <p:ph type="sldNum" sz="quarter" idx="12"/>
          </p:nvPr>
        </p:nvSpPr>
        <p:spPr/>
        <p:txBody>
          <a:bodyPr/>
          <a:lstStyle>
            <a:lvl1pPr>
              <a:defRPr/>
            </a:lvl1pPr>
          </a:lstStyle>
          <a:p>
            <a:fld id="{E451C930-596E-40DB-AB86-13F04FF069D4}" type="slidenum">
              <a:rPr lang="en-GB" smtClean="0"/>
              <a:t>‹#›</a:t>
            </a:fld>
            <a:endParaRPr lang="en-GB"/>
          </a:p>
        </p:txBody>
      </p:sp>
    </p:spTree>
    <p:extLst>
      <p:ext uri="{BB962C8B-B14F-4D97-AF65-F5344CB8AC3E}">
        <p14:creationId xmlns:p14="http://schemas.microsoft.com/office/powerpoint/2010/main" val="2465568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19ABFFB8-3C29-45F1-8D5C-CB8DA434CD0E}" type="datetimeFigureOut">
              <a:rPr lang="en-GB" smtClean="0"/>
              <a:t>23/09/2022</a:t>
            </a:fld>
            <a:endParaRPr lang="en-GB"/>
          </a:p>
        </p:txBody>
      </p:sp>
      <p:sp>
        <p:nvSpPr>
          <p:cNvPr id="3" name="Footer Placeholder 4"/>
          <p:cNvSpPr>
            <a:spLocks noGrp="1"/>
          </p:cNvSpPr>
          <p:nvPr>
            <p:ph type="ftr" sz="quarter" idx="11"/>
          </p:nvPr>
        </p:nvSpPr>
        <p:spPr/>
        <p:txBody>
          <a:bodyPr/>
          <a:lstStyle>
            <a:lvl1pPr>
              <a:defRPr/>
            </a:lvl1pPr>
          </a:lstStyle>
          <a:p>
            <a:endParaRPr lang="en-GB"/>
          </a:p>
        </p:txBody>
      </p:sp>
      <p:sp>
        <p:nvSpPr>
          <p:cNvPr id="4" name="Slide Number Placeholder 5"/>
          <p:cNvSpPr>
            <a:spLocks noGrp="1"/>
          </p:cNvSpPr>
          <p:nvPr>
            <p:ph type="sldNum" sz="quarter" idx="12"/>
          </p:nvPr>
        </p:nvSpPr>
        <p:spPr/>
        <p:txBody>
          <a:bodyPr/>
          <a:lstStyle>
            <a:lvl1pPr>
              <a:defRPr/>
            </a:lvl1pPr>
          </a:lstStyle>
          <a:p>
            <a:fld id="{E451C930-596E-40DB-AB86-13F04FF069D4}" type="slidenum">
              <a:rPr lang="en-GB" smtClean="0"/>
              <a:t>‹#›</a:t>
            </a:fld>
            <a:endParaRPr lang="en-GB"/>
          </a:p>
        </p:txBody>
      </p:sp>
    </p:spTree>
    <p:extLst>
      <p:ext uri="{BB962C8B-B14F-4D97-AF65-F5344CB8AC3E}">
        <p14:creationId xmlns:p14="http://schemas.microsoft.com/office/powerpoint/2010/main" val="1197613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19ABFFB8-3C29-45F1-8D5C-CB8DA434CD0E}" type="datetimeFigureOut">
              <a:rPr lang="en-GB" smtClean="0"/>
              <a:t>23/09/2022</a:t>
            </a:fld>
            <a:endParaRPr lang="en-GB"/>
          </a:p>
        </p:txBody>
      </p:sp>
      <p:sp>
        <p:nvSpPr>
          <p:cNvPr id="6" name="Footer Placeholder 4"/>
          <p:cNvSpPr>
            <a:spLocks noGrp="1"/>
          </p:cNvSpPr>
          <p:nvPr>
            <p:ph type="ftr" sz="quarter" idx="11"/>
          </p:nvPr>
        </p:nvSpPr>
        <p:spPr/>
        <p:txBody>
          <a:bodyPr/>
          <a:lstStyle>
            <a:lvl1pPr>
              <a:defRPr/>
            </a:lvl1pPr>
          </a:lstStyle>
          <a:p>
            <a:endParaRPr lang="en-GB"/>
          </a:p>
        </p:txBody>
      </p:sp>
      <p:sp>
        <p:nvSpPr>
          <p:cNvPr id="7" name="Slide Number Placeholder 5"/>
          <p:cNvSpPr>
            <a:spLocks noGrp="1"/>
          </p:cNvSpPr>
          <p:nvPr>
            <p:ph type="sldNum" sz="quarter" idx="12"/>
          </p:nvPr>
        </p:nvSpPr>
        <p:spPr/>
        <p:txBody>
          <a:bodyPr/>
          <a:lstStyle>
            <a:lvl1pPr>
              <a:defRPr/>
            </a:lvl1pPr>
          </a:lstStyle>
          <a:p>
            <a:fld id="{E451C930-596E-40DB-AB86-13F04FF069D4}" type="slidenum">
              <a:rPr lang="en-GB" smtClean="0"/>
              <a:t>‹#›</a:t>
            </a:fld>
            <a:endParaRPr lang="en-GB"/>
          </a:p>
        </p:txBody>
      </p:sp>
    </p:spTree>
    <p:extLst>
      <p:ext uri="{BB962C8B-B14F-4D97-AF65-F5344CB8AC3E}">
        <p14:creationId xmlns:p14="http://schemas.microsoft.com/office/powerpoint/2010/main" val="1059469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19ABFFB8-3C29-45F1-8D5C-CB8DA434CD0E}" type="datetimeFigureOut">
              <a:rPr lang="en-GB" smtClean="0"/>
              <a:t>23/09/2022</a:t>
            </a:fld>
            <a:endParaRPr lang="en-GB"/>
          </a:p>
        </p:txBody>
      </p:sp>
      <p:sp>
        <p:nvSpPr>
          <p:cNvPr id="6" name="Footer Placeholder 4"/>
          <p:cNvSpPr>
            <a:spLocks noGrp="1"/>
          </p:cNvSpPr>
          <p:nvPr>
            <p:ph type="ftr" sz="quarter" idx="11"/>
          </p:nvPr>
        </p:nvSpPr>
        <p:spPr/>
        <p:txBody>
          <a:bodyPr/>
          <a:lstStyle>
            <a:lvl1pPr>
              <a:defRPr/>
            </a:lvl1pPr>
          </a:lstStyle>
          <a:p>
            <a:endParaRPr lang="en-GB"/>
          </a:p>
        </p:txBody>
      </p:sp>
      <p:sp>
        <p:nvSpPr>
          <p:cNvPr id="7" name="Slide Number Placeholder 5"/>
          <p:cNvSpPr>
            <a:spLocks noGrp="1"/>
          </p:cNvSpPr>
          <p:nvPr>
            <p:ph type="sldNum" sz="quarter" idx="12"/>
          </p:nvPr>
        </p:nvSpPr>
        <p:spPr/>
        <p:txBody>
          <a:bodyPr/>
          <a:lstStyle>
            <a:lvl1pPr>
              <a:defRPr/>
            </a:lvl1pPr>
          </a:lstStyle>
          <a:p>
            <a:fld id="{E451C930-596E-40DB-AB86-13F04FF069D4}" type="slidenum">
              <a:rPr lang="en-GB" smtClean="0"/>
              <a:t>‹#›</a:t>
            </a:fld>
            <a:endParaRPr lang="en-GB"/>
          </a:p>
        </p:txBody>
      </p:sp>
    </p:spTree>
    <p:extLst>
      <p:ext uri="{BB962C8B-B14F-4D97-AF65-F5344CB8AC3E}">
        <p14:creationId xmlns:p14="http://schemas.microsoft.com/office/powerpoint/2010/main" val="2872691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58813" y="274638"/>
            <a:ext cx="80279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1027" name="Text Placeholder 2"/>
          <p:cNvSpPr>
            <a:spLocks noGrp="1"/>
          </p:cNvSpPr>
          <p:nvPr>
            <p:ph type="body" idx="1"/>
          </p:nvPr>
        </p:nvSpPr>
        <p:spPr bwMode="auto">
          <a:xfrm>
            <a:off x="658813" y="1600200"/>
            <a:ext cx="8027987"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58813" y="6356350"/>
            <a:ext cx="1931987" cy="365125"/>
          </a:xfrm>
          <a:prstGeom prst="rect">
            <a:avLst/>
          </a:prstGeom>
        </p:spPr>
        <p:txBody>
          <a:bodyPr vert="horz" lIns="91440" tIns="45720" rIns="91440" bIns="45720" rtlCol="0" anchor="ctr"/>
          <a:lstStyle>
            <a:lvl1pPr algn="l" fontAlgn="auto">
              <a:spcBef>
                <a:spcPts val="0"/>
              </a:spcBef>
              <a:spcAft>
                <a:spcPts val="0"/>
              </a:spcAft>
              <a:defRPr sz="1050" b="0" i="0" smtClean="0">
                <a:solidFill>
                  <a:schemeClr val="tx1">
                    <a:tint val="75000"/>
                  </a:schemeClr>
                </a:solidFill>
                <a:latin typeface="Arial"/>
                <a:cs typeface="Arial"/>
              </a:defRPr>
            </a:lvl1pPr>
          </a:lstStyle>
          <a:p>
            <a:fld id="{19ABFFB8-3C29-45F1-8D5C-CB8DA434CD0E}" type="datetimeFigureOut">
              <a:rPr lang="en-GB" smtClean="0"/>
              <a:t>23/09/2022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050" b="0" i="0" dirty="0">
                <a:solidFill>
                  <a:schemeClr val="tx1">
                    <a:tint val="75000"/>
                  </a:schemeClr>
                </a:solidFill>
                <a:latin typeface="Arial"/>
                <a:cs typeface="Aria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050" b="0" i="0" smtClean="0">
                <a:solidFill>
                  <a:schemeClr val="tx1">
                    <a:tint val="75000"/>
                  </a:schemeClr>
                </a:solidFill>
                <a:latin typeface="Arial"/>
                <a:cs typeface="Arial"/>
              </a:defRPr>
            </a:lvl1pPr>
          </a:lstStyle>
          <a:p>
            <a:fld id="{E451C930-596E-40DB-AB86-13F04FF069D4}"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457200" rtl="0" eaLnBrk="1" fontAlgn="base" hangingPunct="1">
        <a:spcBef>
          <a:spcPct val="0"/>
        </a:spcBef>
        <a:spcAft>
          <a:spcPct val="0"/>
        </a:spcAft>
        <a:defRPr sz="4400" b="1" kern="1200">
          <a:solidFill>
            <a:schemeClr val="tx1"/>
          </a:solidFill>
          <a:latin typeface="Arial"/>
          <a:ea typeface="+mj-ea"/>
          <a:cs typeface="Arial"/>
        </a:defRPr>
      </a:lvl1pPr>
      <a:lvl2pPr algn="ctr" defTabSz="457200" rtl="0" eaLnBrk="1" fontAlgn="base" hangingPunct="1">
        <a:spcBef>
          <a:spcPct val="0"/>
        </a:spcBef>
        <a:spcAft>
          <a:spcPct val="0"/>
        </a:spcAft>
        <a:defRPr sz="4400" b="1">
          <a:solidFill>
            <a:schemeClr val="tx1"/>
          </a:solidFill>
          <a:latin typeface="Arial" charset="0"/>
          <a:cs typeface="Arial" charset="0"/>
        </a:defRPr>
      </a:lvl2pPr>
      <a:lvl3pPr algn="ctr" defTabSz="457200" rtl="0" eaLnBrk="1" fontAlgn="base" hangingPunct="1">
        <a:spcBef>
          <a:spcPct val="0"/>
        </a:spcBef>
        <a:spcAft>
          <a:spcPct val="0"/>
        </a:spcAft>
        <a:defRPr sz="4400" b="1">
          <a:solidFill>
            <a:schemeClr val="tx1"/>
          </a:solidFill>
          <a:latin typeface="Arial" charset="0"/>
          <a:cs typeface="Arial" charset="0"/>
        </a:defRPr>
      </a:lvl3pPr>
      <a:lvl4pPr algn="ctr" defTabSz="457200" rtl="0" eaLnBrk="1" fontAlgn="base" hangingPunct="1">
        <a:spcBef>
          <a:spcPct val="0"/>
        </a:spcBef>
        <a:spcAft>
          <a:spcPct val="0"/>
        </a:spcAft>
        <a:defRPr sz="4400" b="1">
          <a:solidFill>
            <a:schemeClr val="tx1"/>
          </a:solidFill>
          <a:latin typeface="Arial" charset="0"/>
          <a:cs typeface="Arial" charset="0"/>
        </a:defRPr>
      </a:lvl4pPr>
      <a:lvl5pPr algn="ctr" defTabSz="457200" rtl="0" eaLnBrk="1" fontAlgn="base" hangingPunct="1">
        <a:spcBef>
          <a:spcPct val="0"/>
        </a:spcBef>
        <a:spcAft>
          <a:spcPct val="0"/>
        </a:spcAft>
        <a:defRPr sz="4400" b="1">
          <a:solidFill>
            <a:schemeClr val="tx1"/>
          </a:solidFill>
          <a:latin typeface="Arial" charset="0"/>
          <a:cs typeface="Arial" charset="0"/>
        </a:defRPr>
      </a:lvl5pPr>
      <a:lvl6pPr marL="457200" algn="ctr" defTabSz="457200" rtl="0" eaLnBrk="1" fontAlgn="base" hangingPunct="1">
        <a:spcBef>
          <a:spcPct val="0"/>
        </a:spcBef>
        <a:spcAft>
          <a:spcPct val="0"/>
        </a:spcAft>
        <a:defRPr sz="4400" b="1">
          <a:solidFill>
            <a:schemeClr val="tx1"/>
          </a:solidFill>
          <a:latin typeface="Arial" charset="0"/>
          <a:cs typeface="Arial" charset="0"/>
        </a:defRPr>
      </a:lvl6pPr>
      <a:lvl7pPr marL="914400" algn="ctr" defTabSz="457200" rtl="0" eaLnBrk="1" fontAlgn="base" hangingPunct="1">
        <a:spcBef>
          <a:spcPct val="0"/>
        </a:spcBef>
        <a:spcAft>
          <a:spcPct val="0"/>
        </a:spcAft>
        <a:defRPr sz="4400" b="1">
          <a:solidFill>
            <a:schemeClr val="tx1"/>
          </a:solidFill>
          <a:latin typeface="Arial" charset="0"/>
          <a:cs typeface="Arial" charset="0"/>
        </a:defRPr>
      </a:lvl7pPr>
      <a:lvl8pPr marL="1371600" algn="ctr" defTabSz="457200" rtl="0" eaLnBrk="1" fontAlgn="base" hangingPunct="1">
        <a:spcBef>
          <a:spcPct val="0"/>
        </a:spcBef>
        <a:spcAft>
          <a:spcPct val="0"/>
        </a:spcAft>
        <a:defRPr sz="4400" b="1">
          <a:solidFill>
            <a:schemeClr val="tx1"/>
          </a:solidFill>
          <a:latin typeface="Arial" charset="0"/>
          <a:cs typeface="Arial" charset="0"/>
        </a:defRPr>
      </a:lvl8pPr>
      <a:lvl9pPr marL="1828800" algn="ctr" defTabSz="457200" rtl="0" eaLnBrk="1" fontAlgn="base" hangingPunct="1">
        <a:spcBef>
          <a:spcPct val="0"/>
        </a:spcBef>
        <a:spcAft>
          <a:spcPct val="0"/>
        </a:spcAft>
        <a:defRPr sz="4400" b="1">
          <a:solidFill>
            <a:schemeClr val="tx1"/>
          </a:solidFill>
          <a:latin typeface="Arial" charset="0"/>
          <a:cs typeface="Arial"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Arial"/>
          <a:ea typeface="+mn-ea"/>
          <a:cs typeface="Arial"/>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Arial"/>
          <a:ea typeface="+mn-ea"/>
          <a:cs typeface="Arial"/>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Arial"/>
          <a:ea typeface="+mn-ea"/>
          <a:cs typeface="Arial"/>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mn-ea"/>
          <a:cs typeface="Arial"/>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2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A22912-2309-45DA-B730-45EC37300929}" type="datetimeFigureOut">
              <a:rPr lang="en-GB" smtClean="0"/>
              <a:t>23/09/2022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049CBC-209D-4198-BA2A-72FB9F9B2F3B}" type="slidenum">
              <a:rPr lang="en-GB" smtClean="0"/>
              <a:t>‹#›</a:t>
            </a:fld>
            <a:endParaRPr lang="en-GB"/>
          </a:p>
        </p:txBody>
      </p:sp>
    </p:spTree>
    <p:extLst>
      <p:ext uri="{BB962C8B-B14F-4D97-AF65-F5344CB8AC3E}">
        <p14:creationId xmlns:p14="http://schemas.microsoft.com/office/powerpoint/2010/main" val="299816995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aom.org/uploadedFiles/About_AOM/Governance/AOMPoliciesAndProceduresForEthicalStandards.pdf" TargetMode="External"/><Relationship Id="rId7"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hyperlink" Target="https://www.britsoc.co.uk/media/24310/bsa_statement_of_ethical_practice.pdf" TargetMode="External"/><Relationship Id="rId4" Type="http://schemas.openxmlformats.org/officeDocument/2006/relationships/hyperlink" Target="https://www.bera.ac.uk/wp-content/uploads/2014/02/BERA-Ethical-Guidelines-2011.pdf?noredirect=1"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s://www.youtube.com/watch?v=JSV4VZ8gdUQ"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dirty="0"/>
              <a:t>PM600</a:t>
            </a:r>
            <a:br>
              <a:rPr lang="en-US" sz="4000" dirty="0"/>
            </a:br>
            <a:r>
              <a:rPr lang="en-US" sz="4000" dirty="0"/>
              <a:t>Research Project</a:t>
            </a:r>
          </a:p>
        </p:txBody>
      </p:sp>
      <p:sp>
        <p:nvSpPr>
          <p:cNvPr id="3" name="Subtitle 2"/>
          <p:cNvSpPr>
            <a:spLocks noGrp="1"/>
          </p:cNvSpPr>
          <p:nvPr>
            <p:ph type="subTitle" idx="1"/>
          </p:nvPr>
        </p:nvSpPr>
        <p:spPr/>
        <p:txBody>
          <a:bodyPr vert="horz" lIns="91440" tIns="45720" rIns="91440" bIns="45720" rtlCol="0" anchor="t">
            <a:normAutofit/>
          </a:bodyPr>
          <a:lstStyle/>
          <a:p>
            <a:r>
              <a:rPr lang="en-US" dirty="0"/>
              <a:t>Theme 7: Ethics</a:t>
            </a:r>
          </a:p>
          <a:p>
            <a:r>
              <a:rPr lang="en-US" dirty="0"/>
              <a:t>Lesson 2:  Research Ethics</a:t>
            </a:r>
          </a:p>
        </p:txBody>
      </p:sp>
    </p:spTree>
    <p:extLst>
      <p:ext uri="{BB962C8B-B14F-4D97-AF65-F5344CB8AC3E}">
        <p14:creationId xmlns:p14="http://schemas.microsoft.com/office/powerpoint/2010/main" val="1763501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600"/>
              <a:t>The scope of research ethics</a:t>
            </a:r>
          </a:p>
        </p:txBody>
      </p:sp>
      <p:sp>
        <p:nvSpPr>
          <p:cNvPr id="3" name="Content Placeholder 2"/>
          <p:cNvSpPr>
            <a:spLocks noGrp="1"/>
          </p:cNvSpPr>
          <p:nvPr>
            <p:ph idx="1"/>
          </p:nvPr>
        </p:nvSpPr>
        <p:spPr>
          <a:xfrm>
            <a:off x="326571" y="1600200"/>
            <a:ext cx="8490858" cy="2316707"/>
          </a:xfrm>
        </p:spPr>
        <p:txBody>
          <a:bodyPr>
            <a:normAutofit/>
          </a:bodyPr>
          <a:lstStyle/>
          <a:p>
            <a:pPr>
              <a:buFont typeface="Wingdings" panose="05000000000000000000" pitchFamily="2" charset="2"/>
              <a:buChar char="Ø"/>
            </a:pPr>
            <a:r>
              <a:rPr lang="en-GB"/>
              <a:t>Ethical issues arise at a variety of stages in research </a:t>
            </a:r>
          </a:p>
        </p:txBody>
      </p:sp>
      <p:graphicFrame>
        <p:nvGraphicFramePr>
          <p:cNvPr id="8" name="Diagram 7"/>
          <p:cNvGraphicFramePr/>
          <p:nvPr/>
        </p:nvGraphicFramePr>
        <p:xfrm>
          <a:off x="326571" y="3179927"/>
          <a:ext cx="8490858" cy="27028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08940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600"/>
              <a:t>Scope of responsibilities</a:t>
            </a:r>
          </a:p>
        </p:txBody>
      </p:sp>
      <p:sp>
        <p:nvSpPr>
          <p:cNvPr id="3" name="Content Placeholder 2"/>
          <p:cNvSpPr>
            <a:spLocks noGrp="1"/>
          </p:cNvSpPr>
          <p:nvPr>
            <p:ph idx="1"/>
          </p:nvPr>
        </p:nvSpPr>
        <p:spPr/>
        <p:txBody>
          <a:bodyPr/>
          <a:lstStyle/>
          <a:p>
            <a:pPr>
              <a:buFont typeface="Wingdings" panose="05000000000000000000" pitchFamily="2" charset="2"/>
              <a:buChar char="§"/>
            </a:pPr>
            <a:r>
              <a:rPr lang="en-GB"/>
              <a:t>Participants</a:t>
            </a:r>
          </a:p>
          <a:p>
            <a:pPr>
              <a:buFont typeface="Wingdings" panose="05000000000000000000" pitchFamily="2" charset="2"/>
              <a:buChar char="§"/>
            </a:pPr>
            <a:r>
              <a:rPr lang="en-GB"/>
              <a:t>Funders</a:t>
            </a:r>
          </a:p>
          <a:p>
            <a:pPr>
              <a:buFont typeface="Wingdings" panose="05000000000000000000" pitchFamily="2" charset="2"/>
              <a:buChar char="§"/>
            </a:pPr>
            <a:r>
              <a:rPr lang="en-GB"/>
              <a:t>Institution</a:t>
            </a:r>
          </a:p>
          <a:p>
            <a:pPr>
              <a:buFont typeface="Wingdings" panose="05000000000000000000" pitchFamily="2" charset="2"/>
              <a:buChar char="§"/>
            </a:pPr>
            <a:r>
              <a:rPr lang="en-GB"/>
              <a:t>Profession and fellow researchers</a:t>
            </a:r>
          </a:p>
          <a:p>
            <a:pPr>
              <a:buFont typeface="Wingdings" panose="05000000000000000000" pitchFamily="2" charset="2"/>
              <a:buChar char="§"/>
            </a:pPr>
            <a:r>
              <a:rPr lang="en-GB"/>
              <a:t>Stakeholders</a:t>
            </a:r>
          </a:p>
          <a:p>
            <a:pPr>
              <a:buFont typeface="Wingdings" panose="05000000000000000000" pitchFamily="2" charset="2"/>
              <a:buChar char="§"/>
            </a:pPr>
            <a:r>
              <a:rPr lang="en-GB"/>
              <a:t>Wider society</a:t>
            </a:r>
          </a:p>
          <a:p>
            <a:pPr>
              <a:buFont typeface="Wingdings" panose="05000000000000000000" pitchFamily="2" charset="2"/>
              <a:buChar char="§"/>
            </a:pPr>
            <a:r>
              <a:rPr lang="en-GB"/>
              <a:t>Yourself</a:t>
            </a:r>
          </a:p>
          <a:p>
            <a:pPr marL="0" indent="0">
              <a:buNone/>
            </a:pPr>
            <a:endParaRPr lang="en-GB"/>
          </a:p>
        </p:txBody>
      </p:sp>
    </p:spTree>
    <p:extLst>
      <p:ext uri="{BB962C8B-B14F-4D97-AF65-F5344CB8AC3E}">
        <p14:creationId xmlns:p14="http://schemas.microsoft.com/office/powerpoint/2010/main" val="902907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8DACA-DA6B-445C-8592-FE98D83B508A}"/>
              </a:ext>
            </a:extLst>
          </p:cNvPr>
          <p:cNvSpPr>
            <a:spLocks noGrp="1"/>
          </p:cNvSpPr>
          <p:nvPr>
            <p:ph type="title"/>
          </p:nvPr>
        </p:nvSpPr>
        <p:spPr/>
        <p:txBody>
          <a:bodyPr/>
          <a:lstStyle/>
          <a:p>
            <a:r>
              <a:rPr lang="en-GB"/>
              <a:t>Codes of ethics</a:t>
            </a:r>
          </a:p>
        </p:txBody>
      </p:sp>
      <p:sp>
        <p:nvSpPr>
          <p:cNvPr id="3" name="Content Placeholder 2">
            <a:extLst>
              <a:ext uri="{FF2B5EF4-FFF2-40B4-BE49-F238E27FC236}">
                <a16:creationId xmlns:a16="http://schemas.microsoft.com/office/drawing/2014/main" id="{94C069C3-F5CF-4DB1-B7FB-13E29A52C38A}"/>
              </a:ext>
            </a:extLst>
          </p:cNvPr>
          <p:cNvSpPr>
            <a:spLocks noGrp="1"/>
          </p:cNvSpPr>
          <p:nvPr>
            <p:ph idx="1"/>
          </p:nvPr>
        </p:nvSpPr>
        <p:spPr/>
        <p:txBody>
          <a:bodyPr vert="horz" lIns="91440" tIns="45720" rIns="91440" bIns="45720" rtlCol="0" anchor="t">
            <a:normAutofit fontScale="92500" lnSpcReduction="10000"/>
          </a:bodyPr>
          <a:lstStyle/>
          <a:p>
            <a:r>
              <a:rPr lang="en-GB"/>
              <a:t>Institutions and professional bodies involved in research will have their own policies and guidelines to which researchers have to adhere</a:t>
            </a:r>
          </a:p>
          <a:p>
            <a:r>
              <a:rPr lang="en-GB"/>
              <a:t>Researchers have to submit their work to ethics committees in order for their work to be sanctioned</a:t>
            </a:r>
          </a:p>
          <a:p>
            <a:pPr lvl="1"/>
            <a:r>
              <a:rPr lang="en-GB"/>
              <a:t>Follow the links on the next slide to view examples of codes of ethical conduct</a:t>
            </a:r>
          </a:p>
          <a:p>
            <a:pPr lvl="1"/>
            <a:r>
              <a:rPr lang="en-GB"/>
              <a:t>Consider VLE forum task</a:t>
            </a:r>
          </a:p>
        </p:txBody>
      </p:sp>
    </p:spTree>
    <p:extLst>
      <p:ext uri="{BB962C8B-B14F-4D97-AF65-F5344CB8AC3E}">
        <p14:creationId xmlns:p14="http://schemas.microsoft.com/office/powerpoint/2010/main" val="630996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600"/>
              <a:t>Codes of ethical conduct</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GB" sz="2400">
                <a:hlinkClick r:id="rId3"/>
              </a:rPr>
              <a:t>Academy of Management (AOM), </a:t>
            </a:r>
            <a:r>
              <a:rPr lang="en-GB" sz="2400" i="1">
                <a:hlinkClick r:id="rId3"/>
              </a:rPr>
              <a:t>Code of Ethics</a:t>
            </a:r>
            <a:endParaRPr lang="en-GB" sz="2400" i="1"/>
          </a:p>
          <a:p>
            <a:pPr>
              <a:buFont typeface="Wingdings" panose="05000000000000000000" pitchFamily="2" charset="2"/>
              <a:buChar char="q"/>
            </a:pPr>
            <a:endParaRPr lang="en-GB" sz="2400" i="1"/>
          </a:p>
          <a:p>
            <a:pPr>
              <a:buFont typeface="Wingdings" panose="05000000000000000000" pitchFamily="2" charset="2"/>
              <a:buChar char="q"/>
            </a:pPr>
            <a:endParaRPr lang="en-GB" sz="2400" i="1"/>
          </a:p>
          <a:p>
            <a:pPr>
              <a:buFont typeface="Wingdings" panose="05000000000000000000" pitchFamily="2" charset="2"/>
              <a:buChar char="q"/>
            </a:pPr>
            <a:r>
              <a:rPr lang="en-GB" sz="2400">
                <a:hlinkClick r:id="rId4"/>
              </a:rPr>
              <a:t>British Education Research Association (BERA), </a:t>
            </a:r>
            <a:r>
              <a:rPr lang="en-GB" sz="2400" i="1">
                <a:hlinkClick r:id="rId4"/>
              </a:rPr>
              <a:t>Ethical Guidelines for Educational Research</a:t>
            </a:r>
            <a:endParaRPr lang="en-GB" sz="2400" i="1"/>
          </a:p>
          <a:p>
            <a:pPr>
              <a:buFont typeface="Wingdings" panose="05000000000000000000" pitchFamily="2" charset="2"/>
              <a:buChar char="q"/>
            </a:pPr>
            <a:endParaRPr lang="en-GB" sz="2400" i="1"/>
          </a:p>
          <a:p>
            <a:pPr>
              <a:buFont typeface="Wingdings" panose="05000000000000000000" pitchFamily="2" charset="2"/>
              <a:buChar char="q"/>
            </a:pPr>
            <a:endParaRPr lang="en-GB" sz="2400"/>
          </a:p>
          <a:p>
            <a:pPr>
              <a:buFont typeface="Wingdings" panose="05000000000000000000" pitchFamily="2" charset="2"/>
              <a:buChar char="q"/>
            </a:pPr>
            <a:r>
              <a:rPr lang="en-GB" sz="2400">
                <a:hlinkClick r:id="rId5"/>
              </a:rPr>
              <a:t>British Sociological Association (BSA), </a:t>
            </a:r>
            <a:r>
              <a:rPr lang="en-GB" sz="2400" i="1">
                <a:hlinkClick r:id="rId5"/>
              </a:rPr>
              <a:t>Statement for Ethical Practice</a:t>
            </a:r>
            <a:endParaRPr lang="en-GB" sz="2400"/>
          </a:p>
        </p:txBody>
      </p:sp>
      <p:pic>
        <p:nvPicPr>
          <p:cNvPr id="4" name="Picture 3">
            <a:extLst>
              <a:ext uri="{FF2B5EF4-FFF2-40B4-BE49-F238E27FC236}">
                <a16:creationId xmlns:a16="http://schemas.microsoft.com/office/drawing/2014/main" id="{EADEEE5C-A789-4DF4-9987-340390D46AB0}"/>
              </a:ext>
            </a:extLst>
          </p:cNvPr>
          <p:cNvPicPr>
            <a:picLocks noChangeAspect="1"/>
          </p:cNvPicPr>
          <p:nvPr/>
        </p:nvPicPr>
        <p:blipFill>
          <a:blip r:embed="rId6"/>
          <a:stretch>
            <a:fillRect/>
          </a:stretch>
        </p:blipFill>
        <p:spPr>
          <a:xfrm>
            <a:off x="7795149" y="1417638"/>
            <a:ext cx="1171298" cy="1171298"/>
          </a:xfrm>
          <a:prstGeom prst="rect">
            <a:avLst/>
          </a:prstGeom>
        </p:spPr>
      </p:pic>
      <p:pic>
        <p:nvPicPr>
          <p:cNvPr id="5" name="Picture 4">
            <a:extLst>
              <a:ext uri="{FF2B5EF4-FFF2-40B4-BE49-F238E27FC236}">
                <a16:creationId xmlns:a16="http://schemas.microsoft.com/office/drawing/2014/main" id="{1FCA7E93-9D09-4CC5-AA6A-EEBF230FD0A0}"/>
              </a:ext>
            </a:extLst>
          </p:cNvPr>
          <p:cNvPicPr>
            <a:picLocks noChangeAspect="1"/>
          </p:cNvPicPr>
          <p:nvPr/>
        </p:nvPicPr>
        <p:blipFill>
          <a:blip r:embed="rId7"/>
          <a:stretch>
            <a:fillRect/>
          </a:stretch>
        </p:blipFill>
        <p:spPr>
          <a:xfrm>
            <a:off x="7795148" y="3002686"/>
            <a:ext cx="1171299" cy="1171299"/>
          </a:xfrm>
          <a:prstGeom prst="rect">
            <a:avLst/>
          </a:prstGeom>
        </p:spPr>
      </p:pic>
      <p:pic>
        <p:nvPicPr>
          <p:cNvPr id="6" name="Picture 5">
            <a:extLst>
              <a:ext uri="{FF2B5EF4-FFF2-40B4-BE49-F238E27FC236}">
                <a16:creationId xmlns:a16="http://schemas.microsoft.com/office/drawing/2014/main" id="{55F8618C-60DF-4E2B-AD1E-C568AE4DEE03}"/>
              </a:ext>
            </a:extLst>
          </p:cNvPr>
          <p:cNvPicPr>
            <a:picLocks noChangeAspect="1"/>
          </p:cNvPicPr>
          <p:nvPr/>
        </p:nvPicPr>
        <p:blipFill>
          <a:blip r:embed="rId7"/>
          <a:stretch>
            <a:fillRect/>
          </a:stretch>
        </p:blipFill>
        <p:spPr>
          <a:xfrm>
            <a:off x="7795147" y="4979724"/>
            <a:ext cx="1171299" cy="1171299"/>
          </a:xfrm>
          <a:prstGeom prst="rect">
            <a:avLst/>
          </a:prstGeom>
        </p:spPr>
      </p:pic>
    </p:spTree>
    <p:extLst>
      <p:ext uri="{BB962C8B-B14F-4D97-AF65-F5344CB8AC3E}">
        <p14:creationId xmlns:p14="http://schemas.microsoft.com/office/powerpoint/2010/main" val="3473873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E8015-3DDD-4A3C-8C47-A97D1FECCFA5}"/>
              </a:ext>
            </a:extLst>
          </p:cNvPr>
          <p:cNvSpPr>
            <a:spLocks noGrp="1"/>
          </p:cNvSpPr>
          <p:nvPr>
            <p:ph type="title"/>
          </p:nvPr>
        </p:nvSpPr>
        <p:spPr/>
        <p:txBody>
          <a:bodyPr/>
          <a:lstStyle/>
          <a:p>
            <a:r>
              <a:rPr lang="en-GB"/>
              <a:t>Watch and discover</a:t>
            </a:r>
          </a:p>
        </p:txBody>
      </p:sp>
      <p:sp>
        <p:nvSpPr>
          <p:cNvPr id="3" name="Content Placeholder 2">
            <a:extLst>
              <a:ext uri="{FF2B5EF4-FFF2-40B4-BE49-F238E27FC236}">
                <a16:creationId xmlns:a16="http://schemas.microsoft.com/office/drawing/2014/main" id="{EC91718C-D462-4907-8ED8-2BD1F557AE97}"/>
              </a:ext>
            </a:extLst>
          </p:cNvPr>
          <p:cNvSpPr>
            <a:spLocks noGrp="1"/>
          </p:cNvSpPr>
          <p:nvPr>
            <p:ph idx="1"/>
          </p:nvPr>
        </p:nvSpPr>
        <p:spPr/>
        <p:txBody>
          <a:bodyPr/>
          <a:lstStyle/>
          <a:p>
            <a:r>
              <a:rPr lang="en-GB">
                <a:hlinkClick r:id="rId2"/>
              </a:rPr>
              <a:t>https://www.youtube.com/watch?v=JSV4VZ8gdUQ</a:t>
            </a:r>
            <a:endParaRPr lang="en-GB"/>
          </a:p>
          <a:p>
            <a:endParaRPr lang="en-GB"/>
          </a:p>
          <a:p>
            <a:endParaRPr lang="en-GB"/>
          </a:p>
        </p:txBody>
      </p:sp>
      <p:pic>
        <p:nvPicPr>
          <p:cNvPr id="4" name="Picture 3">
            <a:extLst>
              <a:ext uri="{FF2B5EF4-FFF2-40B4-BE49-F238E27FC236}">
                <a16:creationId xmlns:a16="http://schemas.microsoft.com/office/drawing/2014/main" id="{55204E4D-1B44-451F-8D6E-FF5154296218}"/>
              </a:ext>
            </a:extLst>
          </p:cNvPr>
          <p:cNvPicPr>
            <a:picLocks noChangeAspect="1"/>
          </p:cNvPicPr>
          <p:nvPr/>
        </p:nvPicPr>
        <p:blipFill>
          <a:blip r:embed="rId3"/>
          <a:stretch>
            <a:fillRect/>
          </a:stretch>
        </p:blipFill>
        <p:spPr>
          <a:xfrm>
            <a:off x="4368368" y="2976793"/>
            <a:ext cx="2857500" cy="2857500"/>
          </a:xfrm>
          <a:prstGeom prst="rect">
            <a:avLst/>
          </a:prstGeom>
        </p:spPr>
      </p:pic>
    </p:spTree>
    <p:extLst>
      <p:ext uri="{BB962C8B-B14F-4D97-AF65-F5344CB8AC3E}">
        <p14:creationId xmlns:p14="http://schemas.microsoft.com/office/powerpoint/2010/main" val="1017085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Introduction</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a:t>This PowerPoint will build on some of the ideas introduced in the previous session:</a:t>
            </a:r>
          </a:p>
          <a:p>
            <a:pPr lvl="1">
              <a:buFont typeface="Wingdings" panose="05000000000000000000" pitchFamily="2" charset="2"/>
              <a:buChar char="§"/>
            </a:pPr>
            <a:r>
              <a:rPr lang="en-GB" sz="2400"/>
              <a:t>Defining research ethics</a:t>
            </a:r>
          </a:p>
          <a:p>
            <a:pPr lvl="1">
              <a:buFont typeface="Wingdings" panose="05000000000000000000" pitchFamily="2" charset="2"/>
              <a:buChar char="§"/>
            </a:pPr>
            <a:r>
              <a:rPr lang="en-GB" sz="2400"/>
              <a:t>Identifying relevant ethical codes and guidelines</a:t>
            </a:r>
          </a:p>
          <a:p>
            <a:pPr lvl="1">
              <a:buFont typeface="Wingdings" panose="05000000000000000000" pitchFamily="2" charset="2"/>
              <a:buChar char="§"/>
            </a:pPr>
            <a:r>
              <a:rPr lang="en-GB" sz="2400"/>
              <a:t>Explaining and exemplifying four key ethical principles </a:t>
            </a:r>
          </a:p>
          <a:p>
            <a:endParaRPr lang="en-US"/>
          </a:p>
        </p:txBody>
      </p:sp>
    </p:spTree>
    <p:extLst>
      <p:ext uri="{BB962C8B-B14F-4D97-AF65-F5344CB8AC3E}">
        <p14:creationId xmlns:p14="http://schemas.microsoft.com/office/powerpoint/2010/main" val="86287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8562" y="4846638"/>
            <a:ext cx="9225991" cy="1143000"/>
          </a:xfrm>
        </p:spPr>
        <p:txBody>
          <a:bodyPr>
            <a:normAutofit/>
          </a:bodyPr>
          <a:lstStyle/>
          <a:p>
            <a:pPr algn="r"/>
            <a:r>
              <a:rPr lang="en-GB"/>
              <a:t>Research ethics </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12229" y="1036638"/>
            <a:ext cx="3505200" cy="3810000"/>
          </a:xfrm>
          <a:prstGeom prst="rect">
            <a:avLst/>
          </a:prstGeom>
        </p:spPr>
      </p:pic>
    </p:spTree>
    <p:extLst>
      <p:ext uri="{BB962C8B-B14F-4D97-AF65-F5344CB8AC3E}">
        <p14:creationId xmlns:p14="http://schemas.microsoft.com/office/powerpoint/2010/main" val="2594932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63620" y="3891820"/>
            <a:ext cx="4941465" cy="1638035"/>
          </a:xfrm>
          <a:solidFill>
            <a:schemeClr val="accent1">
              <a:lumMod val="20000"/>
              <a:lumOff val="80000"/>
            </a:schemeClr>
          </a:solidFill>
          <a:ln>
            <a:solidFill>
              <a:schemeClr val="tx1"/>
            </a:solidFill>
          </a:ln>
        </p:spPr>
        <p:txBody>
          <a:bodyPr>
            <a:normAutofit/>
          </a:bodyPr>
          <a:lstStyle/>
          <a:p>
            <a:r>
              <a:rPr lang="en-GB" sz="2000">
                <a:solidFill>
                  <a:schemeClr val="tx1"/>
                </a:solidFill>
              </a:rPr>
              <a:t>Do you buy the jeans?</a:t>
            </a:r>
            <a:br>
              <a:rPr lang="en-GB" sz="2000">
                <a:solidFill>
                  <a:schemeClr val="tx1"/>
                </a:solidFill>
              </a:rPr>
            </a:br>
            <a:r>
              <a:rPr lang="en-GB" sz="2000">
                <a:solidFill>
                  <a:schemeClr val="tx1"/>
                </a:solidFill>
              </a:rPr>
              <a:t>Or do you boycott the brand?</a:t>
            </a:r>
            <a:br>
              <a:rPr lang="en-GB" sz="2000">
                <a:solidFill>
                  <a:schemeClr val="tx1"/>
                </a:solidFill>
              </a:rPr>
            </a:br>
            <a:br>
              <a:rPr lang="en-GB" sz="2000">
                <a:solidFill>
                  <a:schemeClr val="tx1"/>
                </a:solidFill>
              </a:rPr>
            </a:br>
            <a:r>
              <a:rPr lang="en-GB" sz="2000">
                <a:solidFill>
                  <a:schemeClr val="tx1"/>
                </a:solidFill>
              </a:rPr>
              <a:t>Discuss with your group</a:t>
            </a:r>
            <a:br>
              <a:rPr lang="en-GB" sz="2000">
                <a:solidFill>
                  <a:schemeClr val="tx1"/>
                </a:solidFill>
              </a:rPr>
            </a:br>
            <a:r>
              <a:rPr lang="en-GB" sz="2000">
                <a:solidFill>
                  <a:schemeClr val="tx1"/>
                </a:solidFill>
              </a:rPr>
              <a:t>What is the right thing to do?</a:t>
            </a:r>
          </a:p>
        </p:txBody>
      </p:sp>
      <p:sp>
        <p:nvSpPr>
          <p:cNvPr id="3" name="Content Placeholder 2"/>
          <p:cNvSpPr>
            <a:spLocks noGrp="1"/>
          </p:cNvSpPr>
          <p:nvPr>
            <p:ph idx="1"/>
          </p:nvPr>
        </p:nvSpPr>
        <p:spPr>
          <a:xfrm>
            <a:off x="326571" y="518616"/>
            <a:ext cx="8490858" cy="3781010"/>
          </a:xfrm>
        </p:spPr>
        <p:txBody>
          <a:bodyPr>
            <a:normAutofit/>
          </a:bodyPr>
          <a:lstStyle/>
          <a:p>
            <a:r>
              <a:rPr lang="en-GB" b="1"/>
              <a:t>What would </a:t>
            </a:r>
            <a:r>
              <a:rPr lang="en-GB" b="1">
                <a:solidFill>
                  <a:srgbClr val="FF0000"/>
                </a:solidFill>
              </a:rPr>
              <a:t>YOU</a:t>
            </a:r>
            <a:r>
              <a:rPr lang="en-GB" b="1"/>
              <a:t> do?</a:t>
            </a:r>
            <a:endParaRPr lang="en-GB" sz="2800"/>
          </a:p>
          <a:p>
            <a:pPr lvl="1"/>
            <a:r>
              <a:rPr lang="en-GB" sz="2400"/>
              <a:t>You have seen a pair of jeans you would love to buy and wear</a:t>
            </a:r>
          </a:p>
          <a:p>
            <a:pPr marL="457200" lvl="1" indent="0">
              <a:buNone/>
            </a:pPr>
            <a:endParaRPr lang="en-GB" sz="2400"/>
          </a:p>
          <a:p>
            <a:pPr lvl="1"/>
            <a:r>
              <a:rPr lang="en-GB" sz="2400" u="sng"/>
              <a:t>But</a:t>
            </a:r>
            <a:r>
              <a:rPr lang="en-GB" sz="2400"/>
              <a:t> the brand has recently been criticised for its use of sweat shops and has now been accused of exploiting child labour</a:t>
            </a:r>
          </a:p>
          <a:p>
            <a:pPr marL="0" indent="0">
              <a:buNone/>
            </a:pPr>
            <a:endParaRPr lang="en-GB" sz="2800"/>
          </a:p>
        </p:txBody>
      </p:sp>
      <p:pic>
        <p:nvPicPr>
          <p:cNvPr id="1030" name="Picture 6" descr="http://ts1.mm.bing.net/th?&amp;id=HN.607997112655155089&amp;w=300&amp;h=300&amp;c=0&amp;pid=1.9&amp;rs=0&amp;p=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861" y="3746377"/>
            <a:ext cx="3336759" cy="25025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7471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5540" y="3693656"/>
            <a:ext cx="2857500" cy="1895475"/>
          </a:xfrm>
          <a:prstGeom prst="rect">
            <a:avLst/>
          </a:prstGeom>
        </p:spPr>
      </p:pic>
      <p:sp>
        <p:nvSpPr>
          <p:cNvPr id="2" name="Title 1"/>
          <p:cNvSpPr>
            <a:spLocks noGrp="1"/>
          </p:cNvSpPr>
          <p:nvPr>
            <p:ph type="title"/>
          </p:nvPr>
        </p:nvSpPr>
        <p:spPr/>
        <p:txBody>
          <a:bodyPr>
            <a:normAutofit/>
          </a:bodyPr>
          <a:lstStyle/>
          <a:p>
            <a:pPr algn="l"/>
            <a:r>
              <a:rPr lang="en-GB" sz="3600">
                <a:solidFill>
                  <a:schemeClr val="tx1"/>
                </a:solidFill>
              </a:rPr>
              <a:t>Right, wrong or dilemma? </a:t>
            </a:r>
            <a:endParaRPr lang="en-GB" sz="3600"/>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GB" sz="2800"/>
              <a:t>If you boycott the brand, you contribute to the eradication of unfair child labour.</a:t>
            </a:r>
          </a:p>
          <a:p>
            <a:pPr>
              <a:buFont typeface="Wingdings" panose="05000000000000000000" pitchFamily="2" charset="2"/>
              <a:buChar char="q"/>
            </a:pPr>
            <a:r>
              <a:rPr lang="en-GB" sz="2800"/>
              <a:t>BUT the child may not be able to feed herself – and may be forced into even more desperate circumstances.</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0" y="3863181"/>
            <a:ext cx="4011965" cy="2443591"/>
          </a:xfrm>
          <a:prstGeom prst="rect">
            <a:avLst/>
          </a:prstGeom>
        </p:spPr>
      </p:pic>
    </p:spTree>
    <p:extLst>
      <p:ext uri="{BB962C8B-B14F-4D97-AF65-F5344CB8AC3E}">
        <p14:creationId xmlns:p14="http://schemas.microsoft.com/office/powerpoint/2010/main" val="242496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600"/>
              <a:t>What are ethics?</a:t>
            </a:r>
          </a:p>
        </p:txBody>
      </p:sp>
      <p:sp>
        <p:nvSpPr>
          <p:cNvPr id="3" name="Content Placeholder 2"/>
          <p:cNvSpPr>
            <a:spLocks noGrp="1"/>
          </p:cNvSpPr>
          <p:nvPr>
            <p:ph idx="1"/>
          </p:nvPr>
        </p:nvSpPr>
        <p:spPr>
          <a:xfrm>
            <a:off x="326571" y="1600200"/>
            <a:ext cx="5082008" cy="4525963"/>
          </a:xfrm>
        </p:spPr>
        <p:txBody>
          <a:bodyPr>
            <a:normAutofit fontScale="85000" lnSpcReduction="20000"/>
          </a:bodyPr>
          <a:lstStyle/>
          <a:p>
            <a:pPr marL="0" indent="0">
              <a:buNone/>
            </a:pPr>
            <a:endParaRPr lang="en-GB"/>
          </a:p>
          <a:p>
            <a:pPr marL="0" indent="0">
              <a:buNone/>
            </a:pPr>
            <a:r>
              <a:rPr lang="en-GB" sz="3600"/>
              <a:t>Ethics represent the moral principles, values and rules that govern our decisions and actions with respect to what is right and wrong, good or bad.</a:t>
            </a:r>
          </a:p>
          <a:p>
            <a:pPr marL="0" indent="0">
              <a:buNone/>
            </a:pPr>
            <a:endParaRPr lang="en-GB" sz="3600"/>
          </a:p>
          <a:p>
            <a:pPr marL="0" indent="0">
              <a:buNone/>
            </a:pPr>
            <a:r>
              <a:rPr lang="en-GB" sz="3600"/>
              <a:t>Thus, ethics concern choices, decisions and sometimes dilemmas.</a:t>
            </a:r>
          </a:p>
          <a:p>
            <a:pPr marL="0" indent="0">
              <a:buNone/>
            </a:pPr>
            <a:endParaRPr lang="en-GB" sz="360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59929" y="1967706"/>
            <a:ext cx="2857500" cy="1895475"/>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9929" y="4087813"/>
            <a:ext cx="2857500" cy="2038350"/>
          </a:xfrm>
          <a:prstGeom prst="rect">
            <a:avLst/>
          </a:prstGeom>
        </p:spPr>
      </p:pic>
      <p:cxnSp>
        <p:nvCxnSpPr>
          <p:cNvPr id="7" name="Straight Connector 6"/>
          <p:cNvCxnSpPr/>
          <p:nvPr/>
        </p:nvCxnSpPr>
        <p:spPr>
          <a:xfrm>
            <a:off x="5408579" y="2256817"/>
            <a:ext cx="0" cy="3869346"/>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1539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8954" y="1921128"/>
            <a:ext cx="6038476" cy="3971235"/>
          </a:xfrm>
        </p:spPr>
        <p:txBody>
          <a:bodyPr>
            <a:normAutofit fontScale="90000"/>
          </a:bodyPr>
          <a:lstStyle/>
          <a:p>
            <a:r>
              <a:rPr lang="en-GB" i="1">
                <a:solidFill>
                  <a:schemeClr val="tx1"/>
                </a:solidFill>
              </a:rPr>
              <a:t>“</a:t>
            </a:r>
            <a:r>
              <a:rPr lang="en-GB" i="1">
                <a:solidFill>
                  <a:schemeClr val="tx1"/>
                </a:solidFill>
                <a:latin typeface="Monotype Corsiva" panose="03010101010201010101" pitchFamily="66" charset="0"/>
              </a:rPr>
              <a:t>We are discussing no small matter, but how we ought to live.”</a:t>
            </a:r>
            <a:br>
              <a:rPr lang="en-GB" i="1">
                <a:solidFill>
                  <a:schemeClr val="tx1"/>
                </a:solidFill>
                <a:latin typeface="Monotype Corsiva" panose="03010101010201010101" pitchFamily="66" charset="0"/>
              </a:rPr>
            </a:br>
            <a:r>
              <a:rPr lang="en-GB" sz="2200">
                <a:solidFill>
                  <a:schemeClr val="tx1"/>
                </a:solidFill>
              </a:rPr>
              <a:t>Socrates from Plato’s </a:t>
            </a:r>
            <a:r>
              <a:rPr lang="en-GB" sz="2200" i="1">
                <a:solidFill>
                  <a:schemeClr val="tx1"/>
                </a:solidFill>
              </a:rPr>
              <a:t>Republic</a:t>
            </a:r>
            <a:r>
              <a:rPr lang="en-GB" sz="2200">
                <a:solidFill>
                  <a:schemeClr val="tx1"/>
                </a:solidFill>
              </a:rPr>
              <a:t>, Book 1: 352d</a:t>
            </a:r>
            <a:br>
              <a:rPr lang="en-GB"/>
            </a:br>
            <a:br>
              <a:rPr lang="en-GB" i="1">
                <a:latin typeface="Monotype Corsiva" panose="03010101010201010101" pitchFamily="66" charset="0"/>
              </a:rPr>
            </a:br>
            <a:endParaRPr lang="en-GB"/>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579" y="1921128"/>
            <a:ext cx="2238375" cy="2857500"/>
          </a:xfrm>
          <a:prstGeom prst="rect">
            <a:avLst/>
          </a:prstGeom>
        </p:spPr>
      </p:pic>
    </p:spTree>
    <p:extLst>
      <p:ext uri="{BB962C8B-B14F-4D97-AF65-F5344CB8AC3E}">
        <p14:creationId xmlns:p14="http://schemas.microsoft.com/office/powerpoint/2010/main" val="2266859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600"/>
              <a:t>Ethics and concern for ‘other’</a:t>
            </a:r>
          </a:p>
        </p:txBody>
      </p:sp>
      <p:sp>
        <p:nvSpPr>
          <p:cNvPr id="3" name="Content Placeholder 2"/>
          <p:cNvSpPr>
            <a:spLocks noGrp="1"/>
          </p:cNvSpPr>
          <p:nvPr>
            <p:ph idx="1"/>
          </p:nvPr>
        </p:nvSpPr>
        <p:spPr>
          <a:xfrm>
            <a:off x="326571" y="1417638"/>
            <a:ext cx="8490858" cy="2838214"/>
          </a:xfrm>
        </p:spPr>
        <p:txBody>
          <a:bodyPr>
            <a:normAutofit/>
          </a:bodyPr>
          <a:lstStyle/>
          <a:p>
            <a:r>
              <a:rPr lang="en-GB"/>
              <a:t>Ethics focus on ‘others’ including individuals, groups as well as the wider interests of society</a:t>
            </a:r>
          </a:p>
          <a:p>
            <a:r>
              <a:rPr lang="en-GB"/>
              <a:t>Ethical choices, decisions and dilemmas involve considering those beyond ourselves</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33873" y="4542975"/>
            <a:ext cx="2883556" cy="1711754"/>
          </a:xfrm>
          <a:prstGeom prst="rect">
            <a:avLst/>
          </a:prstGeom>
        </p:spPr>
      </p:pic>
      <p:sp>
        <p:nvSpPr>
          <p:cNvPr id="6" name="Title 1"/>
          <p:cNvSpPr txBox="1">
            <a:spLocks/>
          </p:cNvSpPr>
          <p:nvPr/>
        </p:nvSpPr>
        <p:spPr>
          <a:xfrm>
            <a:off x="743658" y="4579834"/>
            <a:ext cx="4941465" cy="1638035"/>
          </a:xfrm>
          <a:prstGeom prst="rect">
            <a:avLst/>
          </a:prstGeom>
          <a:solidFill>
            <a:schemeClr val="accent1">
              <a:lumMod val="20000"/>
              <a:lumOff val="80000"/>
            </a:schemeClr>
          </a:solidFill>
          <a:ln>
            <a:solidFill>
              <a:schemeClr val="tx1"/>
            </a:solidFill>
          </a:ln>
        </p:spPr>
        <p:txBody>
          <a:bodyPr vert="horz" lIns="91440" tIns="45720" rIns="91440" bIns="45720" rtlCol="0" anchor="ctr">
            <a:normAutofit/>
          </a:bodyPr>
          <a:lstStyle>
            <a:lvl1pPr algn="ctr" defTabSz="457200" rtl="0" eaLnBrk="1" latinLnBrk="0" hangingPunct="1">
              <a:spcBef>
                <a:spcPct val="0"/>
              </a:spcBef>
              <a:buNone/>
              <a:defRPr sz="4400" b="1" i="0" kern="1200">
                <a:solidFill>
                  <a:srgbClr val="0094CB"/>
                </a:solidFill>
                <a:latin typeface="Arial"/>
                <a:ea typeface="+mj-ea"/>
                <a:cs typeface="Arial"/>
              </a:defRPr>
            </a:lvl1pPr>
          </a:lstStyle>
          <a:p>
            <a:r>
              <a:rPr lang="en-GB" sz="2000">
                <a:solidFill>
                  <a:schemeClr val="tx1"/>
                </a:solidFill>
              </a:rPr>
              <a:t>Do you buy the jeans?  How will your choice impact child labourers, employers, Governments, societies?</a:t>
            </a:r>
          </a:p>
          <a:p>
            <a:r>
              <a:rPr lang="en-GB" sz="2000">
                <a:solidFill>
                  <a:srgbClr val="FF0000"/>
                </a:solidFill>
              </a:rPr>
              <a:t>Discuss</a:t>
            </a:r>
          </a:p>
        </p:txBody>
      </p:sp>
    </p:spTree>
    <p:extLst>
      <p:ext uri="{BB962C8B-B14F-4D97-AF65-F5344CB8AC3E}">
        <p14:creationId xmlns:p14="http://schemas.microsoft.com/office/powerpoint/2010/main" val="4182742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600"/>
              <a:t>What about </a:t>
            </a:r>
            <a:r>
              <a:rPr lang="en-GB" sz="3600" i="1"/>
              <a:t>research </a:t>
            </a:r>
            <a:r>
              <a:rPr lang="en-GB" sz="3600"/>
              <a:t>ethics?</a:t>
            </a:r>
          </a:p>
        </p:txBody>
      </p:sp>
      <p:sp>
        <p:nvSpPr>
          <p:cNvPr id="4" name="Content Placeholder 3"/>
          <p:cNvSpPr>
            <a:spLocks noGrp="1"/>
          </p:cNvSpPr>
          <p:nvPr>
            <p:ph idx="1"/>
          </p:nvPr>
        </p:nvSpPr>
        <p:spPr>
          <a:xfrm>
            <a:off x="326571" y="1600200"/>
            <a:ext cx="4886874" cy="2917209"/>
          </a:xfrm>
        </p:spPr>
        <p:txBody>
          <a:bodyPr>
            <a:normAutofit fontScale="62500" lnSpcReduction="20000"/>
          </a:bodyPr>
          <a:lstStyle/>
          <a:p>
            <a:pPr marL="0" indent="0">
              <a:buNone/>
            </a:pPr>
            <a:r>
              <a:rPr lang="en-GB">
                <a:latin typeface="Arial" panose="020B0604020202020204" pitchFamily="34" charset="0"/>
                <a:cs typeface="Arial" panose="020B0604020202020204" pitchFamily="34" charset="0"/>
              </a:rPr>
              <a:t>Research ethics concern:</a:t>
            </a:r>
          </a:p>
          <a:p>
            <a:pPr marL="0" indent="0">
              <a:buNone/>
            </a:pPr>
            <a:endParaRPr lang="en-GB">
              <a:latin typeface="Arial" panose="020B0604020202020204" pitchFamily="34" charset="0"/>
              <a:cs typeface="Arial" panose="020B0604020202020204" pitchFamily="34" charset="0"/>
            </a:endParaRPr>
          </a:p>
          <a:p>
            <a:r>
              <a:rPr lang="en-GB">
                <a:latin typeface="Arial" panose="020B0604020202020204" pitchFamily="34" charset="0"/>
                <a:cs typeface="Arial" panose="020B0604020202020204" pitchFamily="34" charset="0"/>
              </a:rPr>
              <a:t>the </a:t>
            </a:r>
            <a:r>
              <a:rPr lang="en-GB" b="1">
                <a:latin typeface="Arial" panose="020B0604020202020204" pitchFamily="34" charset="0"/>
                <a:cs typeface="Arial" panose="020B0604020202020204" pitchFamily="34" charset="0"/>
              </a:rPr>
              <a:t>values, rules and guidelines</a:t>
            </a:r>
            <a:r>
              <a:rPr lang="en-GB">
                <a:latin typeface="Arial" panose="020B0604020202020204" pitchFamily="34" charset="0"/>
                <a:cs typeface="Arial" panose="020B0604020202020204" pitchFamily="34" charset="0"/>
              </a:rPr>
              <a:t> that govern decisions and actions with respect to moral and immoral research practices</a:t>
            </a:r>
          </a:p>
          <a:p>
            <a:pPr marL="0" indent="0">
              <a:buNone/>
            </a:pPr>
            <a:endParaRPr lang="en-GB">
              <a:latin typeface="Arial" panose="020B0604020202020204" pitchFamily="34" charset="0"/>
              <a:cs typeface="Arial" panose="020B0604020202020204" pitchFamily="34" charset="0"/>
            </a:endParaRPr>
          </a:p>
          <a:p>
            <a:r>
              <a:rPr lang="en-GB">
                <a:latin typeface="Arial" panose="020B0604020202020204" pitchFamily="34" charset="0"/>
                <a:cs typeface="Arial" panose="020B0604020202020204" pitchFamily="34" charset="0"/>
              </a:rPr>
              <a:t>the </a:t>
            </a:r>
            <a:r>
              <a:rPr lang="en-GB" b="1">
                <a:latin typeface="Arial" panose="020B0604020202020204" pitchFamily="34" charset="0"/>
                <a:cs typeface="Arial" panose="020B0604020202020204" pitchFamily="34" charset="0"/>
              </a:rPr>
              <a:t>choices and</a:t>
            </a:r>
            <a:r>
              <a:rPr lang="en-GB">
                <a:latin typeface="Arial" panose="020B0604020202020204" pitchFamily="34" charset="0"/>
                <a:cs typeface="Arial" panose="020B0604020202020204" pitchFamily="34" charset="0"/>
              </a:rPr>
              <a:t> </a:t>
            </a:r>
            <a:r>
              <a:rPr lang="en-GB" b="1">
                <a:latin typeface="Arial" panose="020B0604020202020204" pitchFamily="34" charset="0"/>
                <a:cs typeface="Arial" panose="020B0604020202020204" pitchFamily="34" charset="0"/>
              </a:rPr>
              <a:t>decisions</a:t>
            </a:r>
            <a:r>
              <a:rPr lang="en-GB">
                <a:latin typeface="Arial" panose="020B0604020202020204" pitchFamily="34" charset="0"/>
                <a:cs typeface="Arial" panose="020B0604020202020204" pitchFamily="34" charset="0"/>
              </a:rPr>
              <a:t> that researchers need to take and the dilemmas they can sometimes face</a:t>
            </a:r>
            <a:endParaRPr lang="en-GB"/>
          </a:p>
          <a:p>
            <a:pPr>
              <a:buFont typeface="Wingdings" panose="05000000000000000000" pitchFamily="2" charset="2"/>
              <a:buChar char="q"/>
            </a:pPr>
            <a:endParaRPr lang="en-GB"/>
          </a:p>
          <a:p>
            <a:pPr>
              <a:buFont typeface="Wingdings" panose="05000000000000000000" pitchFamily="2" charset="2"/>
              <a:buChar char="q"/>
            </a:pPr>
            <a:endParaRPr lang="en-GB"/>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1875" y="1417638"/>
            <a:ext cx="3295554" cy="2453185"/>
          </a:xfrm>
          <a:prstGeom prst="rect">
            <a:avLst/>
          </a:prstGeom>
        </p:spPr>
      </p:pic>
      <p:sp>
        <p:nvSpPr>
          <p:cNvPr id="5" name="Content Placeholder 3"/>
          <p:cNvSpPr txBox="1">
            <a:spLocks/>
          </p:cNvSpPr>
          <p:nvPr/>
        </p:nvSpPr>
        <p:spPr>
          <a:xfrm>
            <a:off x="326572" y="4367284"/>
            <a:ext cx="8490858" cy="1911278"/>
          </a:xfrm>
          <a:prstGeom prst="rect">
            <a:avLst/>
          </a:prstGeom>
        </p:spPr>
        <p:txBody>
          <a:bodyPr vert="horz" lIns="91440" tIns="45720" rIns="91440" bIns="45720" rtlCol="0">
            <a:normAutofit fontScale="70000" lnSpcReduction="20000"/>
          </a:bodyPr>
          <a:lstStyle>
            <a:lvl1pPr marL="342900" indent="-342900" algn="l" defTabSz="457200" rtl="0" eaLnBrk="1" latinLnBrk="0" hangingPunct="1">
              <a:spcBef>
                <a:spcPct val="20000"/>
              </a:spcBef>
              <a:buFont typeface="Arial"/>
              <a:buChar char="•"/>
              <a:defRPr sz="3200" b="0" i="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b="0" i="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b="0" i="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b="0" i="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b="0" i="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n-GB">
              <a:latin typeface="Arial" panose="020B0604020202020204" pitchFamily="34" charset="0"/>
              <a:cs typeface="Arial" panose="020B0604020202020204" pitchFamily="34" charset="0"/>
            </a:endParaRPr>
          </a:p>
          <a:p>
            <a:pPr marL="0" indent="0">
              <a:buFont typeface="Arial"/>
              <a:buNone/>
            </a:pPr>
            <a:r>
              <a:rPr lang="en-GB">
                <a:latin typeface="Arial" panose="020B0604020202020204" pitchFamily="34" charset="0"/>
                <a:cs typeface="Arial" panose="020B0604020202020204" pitchFamily="34" charset="0"/>
              </a:rPr>
              <a:t>Research ethics focus on </a:t>
            </a:r>
            <a:r>
              <a:rPr lang="en-GB" b="1">
                <a:latin typeface="Arial" panose="020B0604020202020204" pitchFamily="34" charset="0"/>
                <a:cs typeface="Arial" panose="020B0604020202020204" pitchFamily="34" charset="0"/>
              </a:rPr>
              <a:t>concern for others</a:t>
            </a:r>
            <a:r>
              <a:rPr lang="en-GB">
                <a:latin typeface="Arial" panose="020B0604020202020204" pitchFamily="34" charset="0"/>
                <a:cs typeface="Arial" panose="020B0604020202020204" pitchFamily="34" charset="0"/>
              </a:rPr>
              <a:t>: </a:t>
            </a:r>
          </a:p>
          <a:p>
            <a:pPr>
              <a:buFont typeface="Wingdings" panose="05000000000000000000" pitchFamily="2" charset="2"/>
              <a:buChar char="q"/>
            </a:pPr>
            <a:r>
              <a:rPr lang="en-GB">
                <a:latin typeface="Arial" panose="020B0604020202020204" pitchFamily="34" charset="0"/>
                <a:cs typeface="Arial" panose="020B0604020202020204" pitchFamily="34" charset="0"/>
              </a:rPr>
              <a:t>Respect for and care of individuals and groups</a:t>
            </a:r>
          </a:p>
          <a:p>
            <a:pPr>
              <a:buFont typeface="Wingdings" panose="05000000000000000000" pitchFamily="2" charset="2"/>
              <a:buChar char="q"/>
            </a:pPr>
            <a:r>
              <a:rPr lang="en-GB">
                <a:latin typeface="Arial" panose="020B0604020202020204" pitchFamily="34" charset="0"/>
                <a:cs typeface="Arial" panose="020B0604020202020204" pitchFamily="34" charset="0"/>
              </a:rPr>
              <a:t>Justice in social life</a:t>
            </a:r>
          </a:p>
          <a:p>
            <a:pPr>
              <a:buFont typeface="Wingdings" panose="05000000000000000000" pitchFamily="2" charset="2"/>
              <a:buChar char="q"/>
            </a:pPr>
            <a:r>
              <a:rPr lang="en-GB">
                <a:latin typeface="Arial" panose="020B0604020202020204" pitchFamily="34" charset="0"/>
                <a:cs typeface="Arial" panose="020B0604020202020204" pitchFamily="34" charset="0"/>
              </a:rPr>
              <a:t>Integrity of discipline and practice</a:t>
            </a:r>
          </a:p>
          <a:p>
            <a:pPr>
              <a:buFont typeface="Wingdings" panose="05000000000000000000" pitchFamily="2" charset="2"/>
              <a:buChar char="q"/>
            </a:pPr>
            <a:endParaRPr lang="en-GB"/>
          </a:p>
          <a:p>
            <a:pPr>
              <a:buFont typeface="Wingdings" panose="05000000000000000000" pitchFamily="2" charset="2"/>
              <a:buChar char="q"/>
            </a:pPr>
            <a:endParaRPr lang="en-GB"/>
          </a:p>
          <a:p>
            <a:pPr>
              <a:buFont typeface="Wingdings" panose="05000000000000000000" pitchFamily="2" charset="2"/>
              <a:buChar char="q"/>
            </a:pPr>
            <a:endParaRPr lang="en-GB"/>
          </a:p>
        </p:txBody>
      </p:sp>
    </p:spTree>
    <p:extLst>
      <p:ext uri="{BB962C8B-B14F-4D97-AF65-F5344CB8AC3E}">
        <p14:creationId xmlns:p14="http://schemas.microsoft.com/office/powerpoint/2010/main" val="4170955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Liverpool International College Student Facing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6d43ff4-439c-48c4-90ea-91ab791edce3" xsi:nil="true"/>
    <lcf76f155ced4ddcb4097134ff3c332f xmlns="914d8c8a-1749-4794-a866-d932ecf4e3a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BFB326E150264449041242A0FD6BAA8" ma:contentTypeVersion="12" ma:contentTypeDescription="Create a new document." ma:contentTypeScope="" ma:versionID="7ccdb5d1a1fba85a2a7257a245d25f25">
  <xsd:schema xmlns:xsd="http://www.w3.org/2001/XMLSchema" xmlns:xs="http://www.w3.org/2001/XMLSchema" xmlns:p="http://schemas.microsoft.com/office/2006/metadata/properties" xmlns:ns2="914d8c8a-1749-4794-a866-d932ecf4e3ae" xmlns:ns3="96d43ff4-439c-48c4-90ea-91ab791edce3" targetNamespace="http://schemas.microsoft.com/office/2006/metadata/properties" ma:root="true" ma:fieldsID="c7888e3b47dbd77ac6de081dfaf15025" ns2:_="" ns3:_="">
    <xsd:import namespace="914d8c8a-1749-4794-a866-d932ecf4e3ae"/>
    <xsd:import namespace="96d43ff4-439c-48c4-90ea-91ab791edce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4d8c8a-1749-4794-a866-d932ecf4e3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5e5bc10-9866-49dc-a6aa-e0bb4ae8a1ac"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6d43ff4-439c-48c4-90ea-91ab791edce3"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e999c06e-7662-401c-b7c7-a80d8bd61870}" ma:internalName="TaxCatchAll" ma:showField="CatchAllData" ma:web="49f80a8b-f4a2-4bc0-9263-aaa4e1a08cb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05EA0FF-44CE-40F9-A2B5-D1ED3FF876FC}">
  <ds:schemaRefs>
    <ds:schemaRef ds:uri="http://purl.org/dc/elements/1.1/"/>
    <ds:schemaRef ds:uri="http://schemas.microsoft.com/office/2006/metadata/properties"/>
    <ds:schemaRef ds:uri="http://purl.org/dc/terms/"/>
    <ds:schemaRef ds:uri="ef2ffe5d-f8e9-4ff8-8b5e-c245dd3f1869"/>
    <ds:schemaRef ds:uri="http://schemas.microsoft.com/office/infopath/2007/PartnerControls"/>
    <ds:schemaRef ds:uri="http://schemas.microsoft.com/office/2006/documentManagement/types"/>
    <ds:schemaRef ds:uri="http://schemas.openxmlformats.org/package/2006/metadata/core-properties"/>
    <ds:schemaRef ds:uri="faaa0714-3ce0-4c68-af33-a929a2af7c53"/>
    <ds:schemaRef ds:uri="http://www.w3.org/XML/1998/namespace"/>
    <ds:schemaRef ds:uri="http://purl.org/dc/dcmitype/"/>
    <ds:schemaRef ds:uri="96d43ff4-439c-48c4-90ea-91ab791edce3"/>
    <ds:schemaRef ds:uri="914d8c8a-1749-4794-a866-d932ecf4e3ae"/>
  </ds:schemaRefs>
</ds:datastoreItem>
</file>

<file path=customXml/itemProps2.xml><?xml version="1.0" encoding="utf-8"?>
<ds:datastoreItem xmlns:ds="http://schemas.openxmlformats.org/officeDocument/2006/customXml" ds:itemID="{0EA0D0F2-1969-4F30-BF94-F29EE226D5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4d8c8a-1749-4794-a866-d932ecf4e3ae"/>
    <ds:schemaRef ds:uri="96d43ff4-439c-48c4-90ea-91ab791edc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ACCAD57-D797-45FC-BA49-A8E5D648E0A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TotalTime>
  <Words>1232</Words>
  <Application>Microsoft Office PowerPoint</Application>
  <PresentationFormat>On-screen Show (4:3)</PresentationFormat>
  <Paragraphs>118</Paragraphs>
  <Slides>14</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Monotype Corsiva</vt:lpstr>
      <vt:lpstr>Wingdings</vt:lpstr>
      <vt:lpstr>Liverpool International College Student Facing Powerpoint Template</vt:lpstr>
      <vt:lpstr>Custom Design</vt:lpstr>
      <vt:lpstr>PM600 Research Project</vt:lpstr>
      <vt:lpstr>Introduction</vt:lpstr>
      <vt:lpstr>Research ethics </vt:lpstr>
      <vt:lpstr>Do you buy the jeans? Or do you boycott the brand?  Discuss with your group What is the right thing to do?</vt:lpstr>
      <vt:lpstr>Right, wrong or dilemma? </vt:lpstr>
      <vt:lpstr>What are ethics?</vt:lpstr>
      <vt:lpstr>“We are discussing no small matter, but how we ought to live.” Socrates from Plato’s Republic, Book 1: 352d  </vt:lpstr>
      <vt:lpstr>Ethics and concern for ‘other’</vt:lpstr>
      <vt:lpstr>What about research ethics?</vt:lpstr>
      <vt:lpstr>The scope of research ethics</vt:lpstr>
      <vt:lpstr>Scope of responsibilities</vt:lpstr>
      <vt:lpstr>Codes of ethics</vt:lpstr>
      <vt:lpstr>Codes of ethical conduct</vt:lpstr>
      <vt:lpstr>Watch and discover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Theme 13: Writing Cohesively</dc:title>
  <dc:creator>Ben Windle</dc:creator>
  <cp:lastModifiedBy>Chris Bilboe</cp:lastModifiedBy>
  <cp:revision>32</cp:revision>
  <dcterms:created xsi:type="dcterms:W3CDTF">2020-05-10T11:24:20Z</dcterms:created>
  <dcterms:modified xsi:type="dcterms:W3CDTF">2022-09-23T10:14:59Z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0x0101002299F81C516A5447B736C1647C8FCA9F</vt:lpwstr>
  </property>
  <property fmtid="{D5CDD505-2E9C-101B-9397-08002B2CF9AE}" pid="3" name="MediaServiceImageTags">
    <vt:lpwstr/>
  </property>
</Properties>
</file>