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61" r:id="rId5"/>
    <p:sldId id="264" r:id="rId6"/>
    <p:sldId id="265" r:id="rId7"/>
    <p:sldId id="267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82" r:id="rId16"/>
    <p:sldId id="283" r:id="rId17"/>
  </p:sldIdLst>
  <p:sldSz cx="12992100" cy="11017250"/>
  <p:notesSz cx="12992100" cy="11017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0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4883" y="3415347"/>
            <a:ext cx="11048683" cy="23136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49767" y="6169660"/>
            <a:ext cx="9098915" cy="2754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15" dirty="0"/>
              <a:t>‹#›</a:t>
            </a:fld>
            <a:r>
              <a:rPr spc="-15" dirty="0"/>
              <a:t>/28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842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15" dirty="0"/>
              <a:t>‹#›</a:t>
            </a:fld>
            <a:r>
              <a:rPr spc="-15" dirty="0"/>
              <a:t>/28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842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9922" y="2533967"/>
            <a:ext cx="5654326" cy="727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4201" y="2533967"/>
            <a:ext cx="5654326" cy="727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15" dirty="0"/>
              <a:t>‹#›</a:t>
            </a:fld>
            <a:r>
              <a:rPr spc="-15" dirty="0"/>
              <a:t>/28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33692"/>
            <a:ext cx="12996000" cy="58761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000" b="1" i="0">
                <a:solidFill>
                  <a:srgbClr val="1842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15" dirty="0"/>
              <a:t>‹#›</a:t>
            </a:fld>
            <a:r>
              <a:rPr spc="-15" dirty="0"/>
              <a:t>/28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15" dirty="0"/>
              <a:t>‹#›</a:t>
            </a:fld>
            <a:r>
              <a:rPr spc="-15" dirty="0"/>
              <a:t>/28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01711" y="4160789"/>
            <a:ext cx="2595027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0" b="1" i="0">
                <a:solidFill>
                  <a:srgbClr val="18426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9922" y="2533967"/>
            <a:ext cx="11698605" cy="727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299" y="10254369"/>
            <a:ext cx="6163945" cy="371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9922" y="10246043"/>
            <a:ext cx="2989643" cy="5508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01899" y="10233119"/>
            <a:ext cx="775334" cy="371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15" dirty="0"/>
              <a:t>‹#›</a:t>
            </a:fld>
            <a:r>
              <a:rPr spc="-15" dirty="0"/>
              <a:t>/28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2996036" cy="11016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90583"/>
            <a:ext cx="12996545" cy="7056755"/>
            <a:chOff x="0" y="2690583"/>
            <a:chExt cx="12996545" cy="7056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90583"/>
              <a:ext cx="12996000" cy="705642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0229" y="390789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12" y="133106"/>
                  </a:moveTo>
                  <a:lnTo>
                    <a:pt x="258183" y="87581"/>
                  </a:lnTo>
                  <a:lnTo>
                    <a:pt x="235071" y="47546"/>
                  </a:lnTo>
                  <a:lnTo>
                    <a:pt x="199657" y="17833"/>
                  </a:lnTo>
                  <a:lnTo>
                    <a:pt x="156219" y="2021"/>
                  </a:lnTo>
                  <a:lnTo>
                    <a:pt x="133020" y="0"/>
                  </a:lnTo>
                  <a:lnTo>
                    <a:pt x="109991" y="2023"/>
                  </a:lnTo>
                  <a:lnTo>
                    <a:pt x="66551" y="17832"/>
                  </a:lnTo>
                  <a:lnTo>
                    <a:pt x="31140" y="47547"/>
                  </a:lnTo>
                  <a:lnTo>
                    <a:pt x="8025" y="87581"/>
                  </a:lnTo>
                  <a:lnTo>
                    <a:pt x="0" y="133106"/>
                  </a:lnTo>
                  <a:lnTo>
                    <a:pt x="2006" y="156136"/>
                  </a:lnTo>
                  <a:lnTo>
                    <a:pt x="17874" y="199733"/>
                  </a:lnTo>
                  <a:lnTo>
                    <a:pt x="47481" y="235017"/>
                  </a:lnTo>
                  <a:lnTo>
                    <a:pt x="87660" y="258214"/>
                  </a:lnTo>
                  <a:lnTo>
                    <a:pt x="133020" y="266212"/>
                  </a:lnTo>
                  <a:lnTo>
                    <a:pt x="156219" y="264191"/>
                  </a:lnTo>
                  <a:lnTo>
                    <a:pt x="199657" y="248378"/>
                  </a:lnTo>
                  <a:lnTo>
                    <a:pt x="235071" y="218665"/>
                  </a:lnTo>
                  <a:lnTo>
                    <a:pt x="258183" y="178631"/>
                  </a:lnTo>
                  <a:lnTo>
                    <a:pt x="266212" y="133106"/>
                  </a:lnTo>
                </a:path>
              </a:pathLst>
            </a:custGeom>
            <a:ln w="36000">
              <a:solidFill>
                <a:srgbClr val="2FB8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9537" y="356877"/>
            <a:ext cx="12289155" cy="199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810" algn="ctr">
              <a:lnSpc>
                <a:spcPts val="3120"/>
              </a:lnSpc>
              <a:spcBef>
                <a:spcPts val="95"/>
              </a:spcBef>
            </a:pPr>
            <a:r>
              <a:rPr sz="2500" spc="5" dirty="0">
                <a:latin typeface="Tahoma"/>
                <a:cs typeface="Tahoma"/>
              </a:rPr>
              <a:t>“[University </a:t>
            </a:r>
            <a:r>
              <a:rPr sz="2500" spc="-5" dirty="0">
                <a:latin typeface="Tahoma"/>
                <a:cs typeface="Tahoma"/>
              </a:rPr>
              <a:t>education] </a:t>
            </a:r>
            <a:r>
              <a:rPr sz="2500" spc="10" dirty="0">
                <a:latin typeface="Tahoma"/>
                <a:cs typeface="Tahoma"/>
              </a:rPr>
              <a:t>doesn't </a:t>
            </a:r>
            <a:r>
              <a:rPr sz="2500" spc="-5" dirty="0">
                <a:latin typeface="Tahoma"/>
                <a:cs typeface="Tahoma"/>
              </a:rPr>
              <a:t>prepare </a:t>
            </a:r>
            <a:r>
              <a:rPr sz="2500" spc="30" dirty="0">
                <a:latin typeface="Tahoma"/>
                <a:cs typeface="Tahoma"/>
              </a:rPr>
              <a:t>you fully </a:t>
            </a:r>
            <a:r>
              <a:rPr sz="2500" spc="45" dirty="0">
                <a:latin typeface="Tahoma"/>
                <a:cs typeface="Tahoma"/>
              </a:rPr>
              <a:t>for </a:t>
            </a:r>
            <a:r>
              <a:rPr sz="2500" spc="-10" dirty="0">
                <a:latin typeface="Tahoma"/>
                <a:cs typeface="Tahoma"/>
              </a:rPr>
              <a:t>employment, </a:t>
            </a:r>
            <a:r>
              <a:rPr sz="2500" spc="5" dirty="0">
                <a:latin typeface="Tahoma"/>
                <a:cs typeface="Tahoma"/>
              </a:rPr>
              <a:t>doing projects </a:t>
            </a:r>
            <a:r>
              <a:rPr sz="2500" spc="15" dirty="0">
                <a:latin typeface="Tahoma"/>
                <a:cs typeface="Tahoma"/>
              </a:rPr>
              <a:t>like 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50" dirty="0">
                <a:latin typeface="Tahoma"/>
                <a:cs typeface="Tahoma"/>
              </a:rPr>
              <a:t>work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placement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will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be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useful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20" dirty="0">
                <a:latin typeface="Tahoma"/>
                <a:cs typeface="Tahoma"/>
              </a:rPr>
              <a:t>cos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15" dirty="0">
                <a:latin typeface="Tahoma"/>
                <a:cs typeface="Tahoma"/>
              </a:rPr>
              <a:t>then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would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be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70" dirty="0">
                <a:latin typeface="Tahoma"/>
                <a:cs typeface="Tahoma"/>
              </a:rPr>
              <a:t>a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year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70" dirty="0">
                <a:latin typeface="Tahoma"/>
                <a:cs typeface="Tahoma"/>
              </a:rPr>
              <a:t>of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experience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that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30" dirty="0">
                <a:latin typeface="Tahoma"/>
                <a:cs typeface="Tahoma"/>
              </a:rPr>
              <a:t>you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can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have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that's </a:t>
            </a:r>
            <a:r>
              <a:rPr sz="2500" spc="-20" dirty="0">
                <a:latin typeface="Tahoma"/>
                <a:cs typeface="Tahoma"/>
              </a:rPr>
              <a:t>gonna </a:t>
            </a:r>
            <a:r>
              <a:rPr sz="2500" spc="-60" dirty="0">
                <a:latin typeface="Tahoma"/>
                <a:cs typeface="Tahoma"/>
              </a:rPr>
              <a:t>be, </a:t>
            </a:r>
            <a:r>
              <a:rPr sz="2500" dirty="0">
                <a:latin typeface="Tahoma"/>
                <a:cs typeface="Tahoma"/>
              </a:rPr>
              <a:t>there's </a:t>
            </a:r>
            <a:r>
              <a:rPr sz="2500" spc="-15" dirty="0">
                <a:latin typeface="Tahoma"/>
                <a:cs typeface="Tahoma"/>
              </a:rPr>
              <a:t>going </a:t>
            </a:r>
            <a:r>
              <a:rPr sz="2500" spc="60" dirty="0">
                <a:latin typeface="Tahoma"/>
                <a:cs typeface="Tahoma"/>
              </a:rPr>
              <a:t>to </a:t>
            </a:r>
            <a:r>
              <a:rPr sz="2500" spc="10" dirty="0">
                <a:latin typeface="Tahoma"/>
                <a:cs typeface="Tahoma"/>
              </a:rPr>
              <a:t>be </a:t>
            </a:r>
            <a:r>
              <a:rPr sz="2500" spc="-20" dirty="0">
                <a:latin typeface="Tahoma"/>
                <a:cs typeface="Tahoma"/>
              </a:rPr>
              <a:t>just </a:t>
            </a:r>
            <a:r>
              <a:rPr sz="2500" spc="15" dirty="0">
                <a:latin typeface="Tahoma"/>
                <a:cs typeface="Tahoma"/>
              </a:rPr>
              <a:t>like </a:t>
            </a:r>
            <a:r>
              <a:rPr sz="2500" spc="-170" dirty="0">
                <a:latin typeface="Tahoma"/>
                <a:cs typeface="Tahoma"/>
              </a:rPr>
              <a:t>.. </a:t>
            </a:r>
            <a:r>
              <a:rPr sz="2500" spc="20" dirty="0">
                <a:latin typeface="Tahoma"/>
                <a:cs typeface="Tahoma"/>
              </a:rPr>
              <a:t>what the </a:t>
            </a:r>
            <a:r>
              <a:rPr sz="2500" spc="-10" dirty="0">
                <a:latin typeface="Tahoma"/>
                <a:cs typeface="Tahoma"/>
              </a:rPr>
              <a:t>real </a:t>
            </a:r>
            <a:r>
              <a:rPr sz="2500" spc="30" dirty="0">
                <a:latin typeface="Tahoma"/>
                <a:cs typeface="Tahoma"/>
              </a:rPr>
              <a:t>life </a:t>
            </a:r>
            <a:r>
              <a:rPr sz="2500" spc="-10" dirty="0">
                <a:latin typeface="Tahoma"/>
                <a:cs typeface="Tahoma"/>
              </a:rPr>
              <a:t>job </a:t>
            </a:r>
            <a:r>
              <a:rPr sz="2500" spc="-60" dirty="0">
                <a:latin typeface="Tahoma"/>
                <a:cs typeface="Tahoma"/>
              </a:rPr>
              <a:t>is. So, </a:t>
            </a:r>
            <a:r>
              <a:rPr sz="2500" spc="-235" dirty="0">
                <a:latin typeface="Tahoma"/>
                <a:cs typeface="Tahoma"/>
              </a:rPr>
              <a:t>I </a:t>
            </a:r>
            <a:r>
              <a:rPr sz="2500" spc="20" dirty="0">
                <a:latin typeface="Tahoma"/>
                <a:cs typeface="Tahoma"/>
              </a:rPr>
              <a:t>think </a:t>
            </a:r>
            <a:r>
              <a:rPr sz="2500" spc="10" dirty="0">
                <a:latin typeface="Tahoma"/>
                <a:cs typeface="Tahoma"/>
              </a:rPr>
              <a:t>that 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when </a:t>
            </a:r>
            <a:r>
              <a:rPr sz="2500" spc="10" dirty="0">
                <a:latin typeface="Tahoma"/>
                <a:cs typeface="Tahoma"/>
              </a:rPr>
              <a:t>universities </a:t>
            </a:r>
            <a:r>
              <a:rPr sz="2500" spc="25" dirty="0">
                <a:latin typeface="Tahoma"/>
                <a:cs typeface="Tahoma"/>
              </a:rPr>
              <a:t>provide </a:t>
            </a:r>
            <a:r>
              <a:rPr sz="2500" spc="10" dirty="0">
                <a:latin typeface="Tahoma"/>
                <a:cs typeface="Tahoma"/>
              </a:rPr>
              <a:t>this </a:t>
            </a:r>
            <a:r>
              <a:rPr sz="2500" spc="15" dirty="0">
                <a:latin typeface="Tahoma"/>
                <a:cs typeface="Tahoma"/>
              </a:rPr>
              <a:t>kind </a:t>
            </a:r>
            <a:r>
              <a:rPr sz="2500" spc="70" dirty="0">
                <a:latin typeface="Tahoma"/>
                <a:cs typeface="Tahoma"/>
              </a:rPr>
              <a:t>of </a:t>
            </a:r>
            <a:r>
              <a:rPr sz="2500" spc="-10" dirty="0">
                <a:latin typeface="Tahoma"/>
                <a:cs typeface="Tahoma"/>
              </a:rPr>
              <a:t>preparation, </a:t>
            </a:r>
            <a:r>
              <a:rPr sz="2500" spc="10" dirty="0">
                <a:latin typeface="Tahoma"/>
                <a:cs typeface="Tahoma"/>
              </a:rPr>
              <a:t>this </a:t>
            </a:r>
            <a:r>
              <a:rPr sz="2500" spc="50" dirty="0">
                <a:latin typeface="Tahoma"/>
                <a:cs typeface="Tahoma"/>
              </a:rPr>
              <a:t>work </a:t>
            </a:r>
            <a:r>
              <a:rPr sz="2500" spc="-20" dirty="0">
                <a:latin typeface="Tahoma"/>
                <a:cs typeface="Tahoma"/>
              </a:rPr>
              <a:t>placements, </a:t>
            </a:r>
            <a:r>
              <a:rPr sz="2500" spc="25" dirty="0">
                <a:latin typeface="Tahoma"/>
                <a:cs typeface="Tahoma"/>
              </a:rPr>
              <a:t>they </a:t>
            </a:r>
            <a:r>
              <a:rPr sz="2500" spc="-20" dirty="0">
                <a:latin typeface="Tahoma"/>
                <a:cs typeface="Tahoma"/>
              </a:rPr>
              <a:t>are </a:t>
            </a:r>
            <a:r>
              <a:rPr sz="2500" spc="40" dirty="0">
                <a:latin typeface="Tahoma"/>
                <a:cs typeface="Tahoma"/>
              </a:rPr>
              <a:t>not </a:t>
            </a:r>
            <a:r>
              <a:rPr sz="2500" spc="45" dirty="0">
                <a:latin typeface="Tahoma"/>
                <a:cs typeface="Tahoma"/>
              </a:rPr>
              <a:t> </a:t>
            </a:r>
            <a:r>
              <a:rPr sz="2500" spc="30" dirty="0">
                <a:latin typeface="Tahoma"/>
                <a:cs typeface="Tahoma"/>
              </a:rPr>
              <a:t>only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preparing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30" dirty="0">
                <a:latin typeface="Tahoma"/>
                <a:cs typeface="Tahoma"/>
              </a:rPr>
              <a:t>you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-20" dirty="0">
                <a:latin typeface="Tahoma"/>
                <a:cs typeface="Tahoma"/>
              </a:rPr>
              <a:t>academically,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but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also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preparing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30" dirty="0">
                <a:latin typeface="Tahoma"/>
                <a:cs typeface="Tahoma"/>
              </a:rPr>
              <a:t>you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-170" dirty="0">
                <a:latin typeface="Tahoma"/>
                <a:cs typeface="Tahoma"/>
              </a:rPr>
              <a:t>..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5" dirty="0">
                <a:latin typeface="Tahoma"/>
                <a:cs typeface="Tahoma"/>
              </a:rPr>
              <a:t>erm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-170" dirty="0">
                <a:latin typeface="Tahoma"/>
                <a:cs typeface="Tahoma"/>
              </a:rPr>
              <a:t>..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45" dirty="0">
                <a:latin typeface="Tahoma"/>
                <a:cs typeface="Tahoma"/>
              </a:rPr>
              <a:t>for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your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employment”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47300" y="3786324"/>
            <a:ext cx="6628130" cy="1024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idea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explained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detail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&gt;60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exam.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idea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explained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simply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&lt;60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exam.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0229" y="4606399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66212" y="133106"/>
                </a:moveTo>
                <a:lnTo>
                  <a:pt x="258183" y="87581"/>
                </a:lnTo>
                <a:lnTo>
                  <a:pt x="235071" y="47546"/>
                </a:lnTo>
                <a:lnTo>
                  <a:pt x="199657" y="17833"/>
                </a:lnTo>
                <a:lnTo>
                  <a:pt x="156219" y="2021"/>
                </a:lnTo>
                <a:lnTo>
                  <a:pt x="133020" y="0"/>
                </a:lnTo>
                <a:lnTo>
                  <a:pt x="109991" y="2023"/>
                </a:lnTo>
                <a:lnTo>
                  <a:pt x="66551" y="17832"/>
                </a:lnTo>
                <a:lnTo>
                  <a:pt x="31140" y="47547"/>
                </a:lnTo>
                <a:lnTo>
                  <a:pt x="8025" y="87581"/>
                </a:lnTo>
                <a:lnTo>
                  <a:pt x="0" y="133106"/>
                </a:lnTo>
                <a:lnTo>
                  <a:pt x="2006" y="156136"/>
                </a:lnTo>
                <a:lnTo>
                  <a:pt x="17874" y="199733"/>
                </a:lnTo>
                <a:lnTo>
                  <a:pt x="47481" y="235017"/>
                </a:lnTo>
                <a:lnTo>
                  <a:pt x="87660" y="258214"/>
                </a:lnTo>
                <a:lnTo>
                  <a:pt x="133020" y="266212"/>
                </a:lnTo>
                <a:lnTo>
                  <a:pt x="156219" y="264191"/>
                </a:lnTo>
                <a:lnTo>
                  <a:pt x="199657" y="248378"/>
                </a:lnTo>
                <a:lnTo>
                  <a:pt x="235071" y="218665"/>
                </a:lnTo>
                <a:lnTo>
                  <a:pt x="258183" y="178631"/>
                </a:lnTo>
                <a:lnTo>
                  <a:pt x="266212" y="133106"/>
                </a:lnTo>
              </a:path>
            </a:pathLst>
          </a:custGeom>
          <a:ln w="36000">
            <a:solidFill>
              <a:srgbClr val="2FB8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746005"/>
            <a:ext cx="12996036" cy="12700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90583"/>
            <a:ext cx="12996545" cy="7056755"/>
            <a:chOff x="0" y="2690583"/>
            <a:chExt cx="12996545" cy="7056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90583"/>
              <a:ext cx="12996000" cy="705642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0229" y="390789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12" y="133106"/>
                  </a:moveTo>
                  <a:lnTo>
                    <a:pt x="258183" y="87581"/>
                  </a:lnTo>
                  <a:lnTo>
                    <a:pt x="235071" y="47546"/>
                  </a:lnTo>
                  <a:lnTo>
                    <a:pt x="199657" y="17833"/>
                  </a:lnTo>
                  <a:lnTo>
                    <a:pt x="156219" y="2021"/>
                  </a:lnTo>
                  <a:lnTo>
                    <a:pt x="133020" y="0"/>
                  </a:lnTo>
                  <a:lnTo>
                    <a:pt x="109991" y="2023"/>
                  </a:lnTo>
                  <a:lnTo>
                    <a:pt x="66551" y="17832"/>
                  </a:lnTo>
                  <a:lnTo>
                    <a:pt x="31140" y="47547"/>
                  </a:lnTo>
                  <a:lnTo>
                    <a:pt x="8025" y="87581"/>
                  </a:lnTo>
                  <a:lnTo>
                    <a:pt x="0" y="133106"/>
                  </a:lnTo>
                  <a:lnTo>
                    <a:pt x="2006" y="156136"/>
                  </a:lnTo>
                  <a:lnTo>
                    <a:pt x="17874" y="199733"/>
                  </a:lnTo>
                  <a:lnTo>
                    <a:pt x="47481" y="235017"/>
                  </a:lnTo>
                  <a:lnTo>
                    <a:pt x="87660" y="258214"/>
                  </a:lnTo>
                  <a:lnTo>
                    <a:pt x="133020" y="266212"/>
                  </a:lnTo>
                  <a:lnTo>
                    <a:pt x="156219" y="264191"/>
                  </a:lnTo>
                  <a:lnTo>
                    <a:pt x="199657" y="248378"/>
                  </a:lnTo>
                  <a:lnTo>
                    <a:pt x="235071" y="218665"/>
                  </a:lnTo>
                  <a:lnTo>
                    <a:pt x="258183" y="178631"/>
                  </a:lnTo>
                  <a:lnTo>
                    <a:pt x="266212" y="133106"/>
                  </a:lnTo>
                </a:path>
              </a:pathLst>
            </a:custGeom>
            <a:ln w="36000">
              <a:solidFill>
                <a:srgbClr val="2FB8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29858" y="991882"/>
            <a:ext cx="11548110" cy="7239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067560" marR="5080" indent="-2055495">
              <a:lnSpc>
                <a:spcPts val="2500"/>
              </a:lnSpc>
              <a:spcBef>
                <a:spcPts val="600"/>
              </a:spcBef>
            </a:pPr>
            <a:r>
              <a:rPr sz="2500" spc="-25" dirty="0">
                <a:latin typeface="Tahoma"/>
                <a:cs typeface="Tahoma"/>
              </a:rPr>
              <a:t>“some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30" dirty="0">
                <a:latin typeface="Tahoma"/>
                <a:cs typeface="Tahoma"/>
              </a:rPr>
              <a:t>old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20" dirty="0">
                <a:latin typeface="Tahoma"/>
                <a:cs typeface="Tahoma"/>
              </a:rPr>
              <a:t>people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maybe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in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20" dirty="0">
                <a:latin typeface="Tahoma"/>
                <a:cs typeface="Tahoma"/>
              </a:rPr>
              <a:t>the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past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30" dirty="0">
                <a:latin typeface="Tahoma"/>
                <a:cs typeface="Tahoma"/>
              </a:rPr>
              <a:t>time,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they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15" dirty="0">
                <a:latin typeface="Tahoma"/>
                <a:cs typeface="Tahoma"/>
              </a:rPr>
              <a:t>cannot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60" dirty="0">
                <a:latin typeface="Tahoma"/>
                <a:cs typeface="Tahoma"/>
              </a:rPr>
              <a:t>to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know,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45" dirty="0">
                <a:latin typeface="Tahoma"/>
                <a:cs typeface="Tahoma"/>
              </a:rPr>
              <a:t>know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20" dirty="0">
                <a:latin typeface="Tahoma"/>
                <a:cs typeface="Tahoma"/>
              </a:rPr>
              <a:t>the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20" dirty="0">
                <a:latin typeface="Tahoma"/>
                <a:cs typeface="Tahoma"/>
              </a:rPr>
              <a:t>the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20" dirty="0">
                <a:latin typeface="Tahoma"/>
                <a:cs typeface="Tahoma"/>
              </a:rPr>
              <a:t>news </a:t>
            </a:r>
            <a:r>
              <a:rPr sz="2500" spc="-770" dirty="0">
                <a:latin typeface="Tahoma"/>
                <a:cs typeface="Tahoma"/>
              </a:rPr>
              <a:t> </a:t>
            </a:r>
            <a:r>
              <a:rPr sz="2500" spc="-30" dirty="0">
                <a:latin typeface="Tahoma"/>
                <a:cs typeface="Tahoma"/>
              </a:rPr>
              <a:t>[technology],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maybe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it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can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let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5" dirty="0">
                <a:latin typeface="Tahoma"/>
                <a:cs typeface="Tahoma"/>
              </a:rPr>
              <a:t>them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5" dirty="0">
                <a:latin typeface="Tahoma"/>
                <a:cs typeface="Tahoma"/>
              </a:rPr>
              <a:t>erm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-170" dirty="0">
                <a:latin typeface="Tahoma"/>
                <a:cs typeface="Tahoma"/>
              </a:rPr>
              <a:t>..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-25" dirty="0">
                <a:latin typeface="Tahoma"/>
                <a:cs typeface="Tahoma"/>
              </a:rPr>
              <a:t>miss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25" dirty="0">
                <a:latin typeface="Tahoma"/>
                <a:cs typeface="Tahoma"/>
              </a:rPr>
              <a:t>some”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7300" y="3751399"/>
            <a:ext cx="7051040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idea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explained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detail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&gt;60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exam.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idea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explained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ahoma"/>
                <a:cs typeface="Tahoma"/>
              </a:rPr>
              <a:t>very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simply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&lt;60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exam.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0229" y="4606399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66212" y="133106"/>
                </a:moveTo>
                <a:lnTo>
                  <a:pt x="258183" y="87581"/>
                </a:lnTo>
                <a:lnTo>
                  <a:pt x="235071" y="47546"/>
                </a:lnTo>
                <a:lnTo>
                  <a:pt x="199657" y="17833"/>
                </a:lnTo>
                <a:lnTo>
                  <a:pt x="156219" y="2021"/>
                </a:lnTo>
                <a:lnTo>
                  <a:pt x="133020" y="0"/>
                </a:lnTo>
                <a:lnTo>
                  <a:pt x="109991" y="2023"/>
                </a:lnTo>
                <a:lnTo>
                  <a:pt x="66551" y="17832"/>
                </a:lnTo>
                <a:lnTo>
                  <a:pt x="31140" y="47547"/>
                </a:lnTo>
                <a:lnTo>
                  <a:pt x="8025" y="87581"/>
                </a:lnTo>
                <a:lnTo>
                  <a:pt x="0" y="133106"/>
                </a:lnTo>
                <a:lnTo>
                  <a:pt x="2006" y="156136"/>
                </a:lnTo>
                <a:lnTo>
                  <a:pt x="17874" y="199733"/>
                </a:lnTo>
                <a:lnTo>
                  <a:pt x="47481" y="235017"/>
                </a:lnTo>
                <a:lnTo>
                  <a:pt x="87660" y="258214"/>
                </a:lnTo>
                <a:lnTo>
                  <a:pt x="133020" y="266212"/>
                </a:lnTo>
                <a:lnTo>
                  <a:pt x="156219" y="264191"/>
                </a:lnTo>
                <a:lnTo>
                  <a:pt x="199657" y="248378"/>
                </a:lnTo>
                <a:lnTo>
                  <a:pt x="235071" y="218665"/>
                </a:lnTo>
                <a:lnTo>
                  <a:pt x="258183" y="178631"/>
                </a:lnTo>
                <a:lnTo>
                  <a:pt x="266212" y="133106"/>
                </a:lnTo>
              </a:path>
            </a:pathLst>
          </a:custGeom>
          <a:ln w="36000">
            <a:solidFill>
              <a:srgbClr val="2FB8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746005"/>
            <a:ext cx="12996036" cy="12700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90583"/>
            <a:ext cx="12996545" cy="7056755"/>
            <a:chOff x="0" y="2690583"/>
            <a:chExt cx="12996545" cy="7056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90583"/>
              <a:ext cx="12996000" cy="705642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0229" y="390789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12" y="133106"/>
                  </a:moveTo>
                  <a:lnTo>
                    <a:pt x="258183" y="87581"/>
                  </a:lnTo>
                  <a:lnTo>
                    <a:pt x="235071" y="47546"/>
                  </a:lnTo>
                  <a:lnTo>
                    <a:pt x="199657" y="17833"/>
                  </a:lnTo>
                  <a:lnTo>
                    <a:pt x="156219" y="2021"/>
                  </a:lnTo>
                  <a:lnTo>
                    <a:pt x="133020" y="0"/>
                  </a:lnTo>
                  <a:lnTo>
                    <a:pt x="109991" y="2023"/>
                  </a:lnTo>
                  <a:lnTo>
                    <a:pt x="66551" y="17832"/>
                  </a:lnTo>
                  <a:lnTo>
                    <a:pt x="31140" y="47547"/>
                  </a:lnTo>
                  <a:lnTo>
                    <a:pt x="8025" y="87581"/>
                  </a:lnTo>
                  <a:lnTo>
                    <a:pt x="0" y="133106"/>
                  </a:lnTo>
                  <a:lnTo>
                    <a:pt x="2006" y="156136"/>
                  </a:lnTo>
                  <a:lnTo>
                    <a:pt x="17874" y="199733"/>
                  </a:lnTo>
                  <a:lnTo>
                    <a:pt x="47481" y="235017"/>
                  </a:lnTo>
                  <a:lnTo>
                    <a:pt x="87660" y="258214"/>
                  </a:lnTo>
                  <a:lnTo>
                    <a:pt x="133020" y="266212"/>
                  </a:lnTo>
                  <a:lnTo>
                    <a:pt x="156219" y="264191"/>
                  </a:lnTo>
                  <a:lnTo>
                    <a:pt x="199657" y="248378"/>
                  </a:lnTo>
                  <a:lnTo>
                    <a:pt x="235071" y="218665"/>
                  </a:lnTo>
                  <a:lnTo>
                    <a:pt x="258183" y="178631"/>
                  </a:lnTo>
                  <a:lnTo>
                    <a:pt x="266212" y="133106"/>
                  </a:lnTo>
                </a:path>
              </a:pathLst>
            </a:custGeom>
            <a:ln w="36000">
              <a:solidFill>
                <a:srgbClr val="2FB8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4935" y="991882"/>
            <a:ext cx="12158345" cy="7239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789679" marR="5080" indent="-3777615">
              <a:lnSpc>
                <a:spcPts val="2500"/>
              </a:lnSpc>
              <a:spcBef>
                <a:spcPts val="600"/>
              </a:spcBef>
            </a:pPr>
            <a:r>
              <a:rPr sz="2500" spc="-25" dirty="0">
                <a:latin typeface="Tahoma"/>
                <a:cs typeface="Tahoma"/>
              </a:rPr>
              <a:t>“so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20" dirty="0">
                <a:latin typeface="Tahoma"/>
                <a:cs typeface="Tahoma"/>
              </a:rPr>
              <a:t>people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can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5" dirty="0">
                <a:latin typeface="Tahoma"/>
                <a:cs typeface="Tahoma"/>
              </a:rPr>
              <a:t>more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60" dirty="0">
                <a:latin typeface="Tahoma"/>
                <a:cs typeface="Tahoma"/>
              </a:rPr>
              <a:t>to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70" dirty="0">
                <a:latin typeface="Tahoma"/>
                <a:cs typeface="Tahoma"/>
              </a:rPr>
              <a:t>...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5" dirty="0">
                <a:latin typeface="Tahoma"/>
                <a:cs typeface="Tahoma"/>
              </a:rPr>
              <a:t>er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70" dirty="0">
                <a:latin typeface="Tahoma"/>
                <a:cs typeface="Tahoma"/>
              </a:rPr>
              <a:t>...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5" dirty="0">
                <a:latin typeface="Tahoma"/>
                <a:cs typeface="Tahoma"/>
              </a:rPr>
              <a:t>more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60" dirty="0">
                <a:latin typeface="Tahoma"/>
                <a:cs typeface="Tahoma"/>
              </a:rPr>
              <a:t>to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70" dirty="0">
                <a:latin typeface="Tahoma"/>
                <a:cs typeface="Tahoma"/>
              </a:rPr>
              <a:t>...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face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70" dirty="0">
                <a:latin typeface="Tahoma"/>
                <a:cs typeface="Tahoma"/>
              </a:rPr>
              <a:t>...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55" dirty="0">
                <a:latin typeface="Tahoma"/>
                <a:cs typeface="Tahoma"/>
              </a:rPr>
              <a:t>how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60" dirty="0">
                <a:latin typeface="Tahoma"/>
                <a:cs typeface="Tahoma"/>
              </a:rPr>
              <a:t>to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55" dirty="0">
                <a:latin typeface="Tahoma"/>
                <a:cs typeface="Tahoma"/>
              </a:rPr>
              <a:t>how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5" dirty="0">
                <a:latin typeface="Tahoma"/>
                <a:cs typeface="Tahoma"/>
              </a:rPr>
              <a:t>more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60" dirty="0">
                <a:latin typeface="Tahoma"/>
                <a:cs typeface="Tahoma"/>
              </a:rPr>
              <a:t>to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use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70" dirty="0">
                <a:latin typeface="Tahoma"/>
                <a:cs typeface="Tahoma"/>
              </a:rPr>
              <a:t>..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5" dirty="0">
                <a:latin typeface="Tahoma"/>
                <a:cs typeface="Tahoma"/>
              </a:rPr>
              <a:t>more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60" dirty="0">
                <a:latin typeface="Tahoma"/>
                <a:cs typeface="Tahoma"/>
              </a:rPr>
              <a:t>to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use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spc="20" dirty="0">
                <a:latin typeface="Tahoma"/>
                <a:cs typeface="Tahoma"/>
              </a:rPr>
              <a:t>the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this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5" dirty="0">
                <a:latin typeface="Tahoma"/>
                <a:cs typeface="Tahoma"/>
              </a:rPr>
              <a:t>[technology]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but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45" dirty="0">
                <a:latin typeface="Tahoma"/>
                <a:cs typeface="Tahoma"/>
              </a:rPr>
              <a:t>for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the”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7300" y="3751399"/>
            <a:ext cx="10801350" cy="1059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ahoma"/>
                <a:cs typeface="Tahoma"/>
              </a:rPr>
              <a:t>student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speak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40" dirty="0">
                <a:solidFill>
                  <a:srgbClr val="FFFFFF"/>
                </a:solidFill>
                <a:latin typeface="Tahoma"/>
                <a:cs typeface="Tahoma"/>
              </a:rPr>
              <a:t>without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repeating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hesitating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Tahoma"/>
                <a:cs typeface="Tahoma"/>
              </a:rPr>
              <a:t>too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Tahoma"/>
                <a:cs typeface="Tahoma"/>
              </a:rPr>
              <a:t>much.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&gt;60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exam.</a:t>
            </a:r>
            <a:endParaRPr sz="2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ahoma"/>
                <a:cs typeface="Tahoma"/>
              </a:rPr>
              <a:t>student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might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ahoma"/>
                <a:cs typeface="Tahoma"/>
              </a:rPr>
              <a:t>stop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50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ahoma"/>
                <a:cs typeface="Tahoma"/>
              </a:rPr>
              <a:t>think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30" dirty="0">
                <a:solidFill>
                  <a:srgbClr val="FFFFFF"/>
                </a:solidFill>
                <a:latin typeface="Tahoma"/>
                <a:cs typeface="Tahoma"/>
              </a:rPr>
              <a:t>or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repeat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something.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&lt;60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exam.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0229" y="4606399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66212" y="133106"/>
                </a:moveTo>
                <a:lnTo>
                  <a:pt x="258183" y="87581"/>
                </a:lnTo>
                <a:lnTo>
                  <a:pt x="235071" y="47546"/>
                </a:lnTo>
                <a:lnTo>
                  <a:pt x="199657" y="17833"/>
                </a:lnTo>
                <a:lnTo>
                  <a:pt x="156219" y="2021"/>
                </a:lnTo>
                <a:lnTo>
                  <a:pt x="133020" y="0"/>
                </a:lnTo>
                <a:lnTo>
                  <a:pt x="109991" y="2023"/>
                </a:lnTo>
                <a:lnTo>
                  <a:pt x="66551" y="17832"/>
                </a:lnTo>
                <a:lnTo>
                  <a:pt x="31140" y="47547"/>
                </a:lnTo>
                <a:lnTo>
                  <a:pt x="8025" y="87581"/>
                </a:lnTo>
                <a:lnTo>
                  <a:pt x="0" y="133106"/>
                </a:lnTo>
                <a:lnTo>
                  <a:pt x="2006" y="156136"/>
                </a:lnTo>
                <a:lnTo>
                  <a:pt x="17874" y="199733"/>
                </a:lnTo>
                <a:lnTo>
                  <a:pt x="47481" y="235017"/>
                </a:lnTo>
                <a:lnTo>
                  <a:pt x="87660" y="258214"/>
                </a:lnTo>
                <a:lnTo>
                  <a:pt x="133020" y="266212"/>
                </a:lnTo>
                <a:lnTo>
                  <a:pt x="156219" y="264191"/>
                </a:lnTo>
                <a:lnTo>
                  <a:pt x="199657" y="248378"/>
                </a:lnTo>
                <a:lnTo>
                  <a:pt x="235071" y="218665"/>
                </a:lnTo>
                <a:lnTo>
                  <a:pt x="258183" y="178631"/>
                </a:lnTo>
                <a:lnTo>
                  <a:pt x="266212" y="133106"/>
                </a:lnTo>
              </a:path>
            </a:pathLst>
          </a:custGeom>
          <a:ln w="36000">
            <a:solidFill>
              <a:srgbClr val="2FB8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746005"/>
            <a:ext cx="12996036" cy="12700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90583"/>
            <a:ext cx="12996545" cy="7056755"/>
            <a:chOff x="0" y="2690583"/>
            <a:chExt cx="12996545" cy="7056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90583"/>
              <a:ext cx="12996000" cy="705642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0229" y="297189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12" y="133106"/>
                  </a:moveTo>
                  <a:lnTo>
                    <a:pt x="258183" y="87581"/>
                  </a:lnTo>
                  <a:lnTo>
                    <a:pt x="235071" y="47546"/>
                  </a:lnTo>
                  <a:lnTo>
                    <a:pt x="199657" y="17833"/>
                  </a:lnTo>
                  <a:lnTo>
                    <a:pt x="156219" y="2021"/>
                  </a:lnTo>
                  <a:lnTo>
                    <a:pt x="133020" y="0"/>
                  </a:lnTo>
                  <a:lnTo>
                    <a:pt x="109991" y="2023"/>
                  </a:lnTo>
                  <a:lnTo>
                    <a:pt x="66551" y="17832"/>
                  </a:lnTo>
                  <a:lnTo>
                    <a:pt x="31140" y="47547"/>
                  </a:lnTo>
                  <a:lnTo>
                    <a:pt x="8025" y="87581"/>
                  </a:lnTo>
                  <a:lnTo>
                    <a:pt x="0" y="133106"/>
                  </a:lnTo>
                  <a:lnTo>
                    <a:pt x="2006" y="156136"/>
                  </a:lnTo>
                  <a:lnTo>
                    <a:pt x="17874" y="199733"/>
                  </a:lnTo>
                  <a:lnTo>
                    <a:pt x="47481" y="235017"/>
                  </a:lnTo>
                  <a:lnTo>
                    <a:pt x="87660" y="258214"/>
                  </a:lnTo>
                  <a:lnTo>
                    <a:pt x="133020" y="266212"/>
                  </a:lnTo>
                  <a:lnTo>
                    <a:pt x="156219" y="264191"/>
                  </a:lnTo>
                  <a:lnTo>
                    <a:pt x="199657" y="248378"/>
                  </a:lnTo>
                  <a:lnTo>
                    <a:pt x="235071" y="218665"/>
                  </a:lnTo>
                  <a:lnTo>
                    <a:pt x="258183" y="178631"/>
                  </a:lnTo>
                  <a:lnTo>
                    <a:pt x="266212" y="133106"/>
                  </a:lnTo>
                </a:path>
              </a:pathLst>
            </a:custGeom>
            <a:ln w="36000">
              <a:solidFill>
                <a:srgbClr val="2FB8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9537" y="515632"/>
            <a:ext cx="12289155" cy="16764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-3810" algn="ctr">
              <a:lnSpc>
                <a:spcPts val="2500"/>
              </a:lnSpc>
              <a:spcBef>
                <a:spcPts val="600"/>
              </a:spcBef>
            </a:pPr>
            <a:r>
              <a:rPr sz="2500" spc="5" dirty="0">
                <a:latin typeface="Tahoma"/>
                <a:cs typeface="Tahoma"/>
              </a:rPr>
              <a:t>“[University </a:t>
            </a:r>
            <a:r>
              <a:rPr sz="2500" spc="-5" dirty="0">
                <a:latin typeface="Tahoma"/>
                <a:cs typeface="Tahoma"/>
              </a:rPr>
              <a:t>education] </a:t>
            </a:r>
            <a:r>
              <a:rPr sz="2500" spc="10" dirty="0">
                <a:latin typeface="Tahoma"/>
                <a:cs typeface="Tahoma"/>
              </a:rPr>
              <a:t>doesn't </a:t>
            </a:r>
            <a:r>
              <a:rPr sz="2500" spc="-5" dirty="0">
                <a:latin typeface="Tahoma"/>
                <a:cs typeface="Tahoma"/>
              </a:rPr>
              <a:t>prepare </a:t>
            </a:r>
            <a:r>
              <a:rPr sz="2500" spc="30" dirty="0">
                <a:latin typeface="Tahoma"/>
                <a:cs typeface="Tahoma"/>
              </a:rPr>
              <a:t>you fully </a:t>
            </a:r>
            <a:r>
              <a:rPr sz="2500" spc="45" dirty="0">
                <a:latin typeface="Tahoma"/>
                <a:cs typeface="Tahoma"/>
              </a:rPr>
              <a:t>for </a:t>
            </a:r>
            <a:r>
              <a:rPr sz="2500" spc="-10" dirty="0">
                <a:latin typeface="Tahoma"/>
                <a:cs typeface="Tahoma"/>
              </a:rPr>
              <a:t>employment, </a:t>
            </a:r>
            <a:r>
              <a:rPr sz="2500" spc="5" dirty="0">
                <a:latin typeface="Tahoma"/>
                <a:cs typeface="Tahoma"/>
              </a:rPr>
              <a:t>doing projects </a:t>
            </a:r>
            <a:r>
              <a:rPr sz="2500" spc="15" dirty="0">
                <a:latin typeface="Tahoma"/>
                <a:cs typeface="Tahoma"/>
              </a:rPr>
              <a:t>like </a:t>
            </a:r>
            <a:r>
              <a:rPr sz="2500" spc="20" dirty="0">
                <a:latin typeface="Tahoma"/>
                <a:cs typeface="Tahoma"/>
              </a:rPr>
              <a:t> </a:t>
            </a:r>
            <a:r>
              <a:rPr sz="2500" spc="50" dirty="0">
                <a:latin typeface="Tahoma"/>
                <a:cs typeface="Tahoma"/>
              </a:rPr>
              <a:t>work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placement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will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be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useful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20" dirty="0">
                <a:latin typeface="Tahoma"/>
                <a:cs typeface="Tahoma"/>
              </a:rPr>
              <a:t>cos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15" dirty="0">
                <a:latin typeface="Tahoma"/>
                <a:cs typeface="Tahoma"/>
              </a:rPr>
              <a:t>then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would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be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70" dirty="0">
                <a:latin typeface="Tahoma"/>
                <a:cs typeface="Tahoma"/>
              </a:rPr>
              <a:t>a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year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70" dirty="0">
                <a:latin typeface="Tahoma"/>
                <a:cs typeface="Tahoma"/>
              </a:rPr>
              <a:t>of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experience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that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30" dirty="0">
                <a:latin typeface="Tahoma"/>
                <a:cs typeface="Tahoma"/>
              </a:rPr>
              <a:t>you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can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5" dirty="0">
                <a:latin typeface="Tahoma"/>
                <a:cs typeface="Tahoma"/>
              </a:rPr>
              <a:t>have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that's </a:t>
            </a:r>
            <a:r>
              <a:rPr sz="2500" spc="-20" dirty="0">
                <a:latin typeface="Tahoma"/>
                <a:cs typeface="Tahoma"/>
              </a:rPr>
              <a:t>gonna </a:t>
            </a:r>
            <a:r>
              <a:rPr sz="2500" spc="-60" dirty="0">
                <a:latin typeface="Tahoma"/>
                <a:cs typeface="Tahoma"/>
              </a:rPr>
              <a:t>be, </a:t>
            </a:r>
            <a:r>
              <a:rPr sz="2500" dirty="0">
                <a:latin typeface="Tahoma"/>
                <a:cs typeface="Tahoma"/>
              </a:rPr>
              <a:t>there's </a:t>
            </a:r>
            <a:r>
              <a:rPr sz="2500" spc="-15" dirty="0">
                <a:latin typeface="Tahoma"/>
                <a:cs typeface="Tahoma"/>
              </a:rPr>
              <a:t>going </a:t>
            </a:r>
            <a:r>
              <a:rPr sz="2500" spc="60" dirty="0">
                <a:latin typeface="Tahoma"/>
                <a:cs typeface="Tahoma"/>
              </a:rPr>
              <a:t>to </a:t>
            </a:r>
            <a:r>
              <a:rPr sz="2500" spc="10" dirty="0">
                <a:latin typeface="Tahoma"/>
                <a:cs typeface="Tahoma"/>
              </a:rPr>
              <a:t>be </a:t>
            </a:r>
            <a:r>
              <a:rPr sz="2500" spc="-20" dirty="0">
                <a:latin typeface="Tahoma"/>
                <a:cs typeface="Tahoma"/>
              </a:rPr>
              <a:t>just </a:t>
            </a:r>
            <a:r>
              <a:rPr sz="2500" spc="15" dirty="0">
                <a:latin typeface="Tahoma"/>
                <a:cs typeface="Tahoma"/>
              </a:rPr>
              <a:t>like </a:t>
            </a:r>
            <a:r>
              <a:rPr sz="2500" spc="-170" dirty="0">
                <a:latin typeface="Tahoma"/>
                <a:cs typeface="Tahoma"/>
              </a:rPr>
              <a:t>.. </a:t>
            </a:r>
            <a:r>
              <a:rPr sz="2500" spc="20" dirty="0">
                <a:latin typeface="Tahoma"/>
                <a:cs typeface="Tahoma"/>
              </a:rPr>
              <a:t>what the </a:t>
            </a:r>
            <a:r>
              <a:rPr sz="2500" spc="-10" dirty="0">
                <a:latin typeface="Tahoma"/>
                <a:cs typeface="Tahoma"/>
              </a:rPr>
              <a:t>real </a:t>
            </a:r>
            <a:r>
              <a:rPr sz="2500" spc="30" dirty="0">
                <a:latin typeface="Tahoma"/>
                <a:cs typeface="Tahoma"/>
              </a:rPr>
              <a:t>life </a:t>
            </a:r>
            <a:r>
              <a:rPr sz="2500" spc="-10" dirty="0">
                <a:latin typeface="Tahoma"/>
                <a:cs typeface="Tahoma"/>
              </a:rPr>
              <a:t>job </a:t>
            </a:r>
            <a:r>
              <a:rPr sz="2500" spc="-60" dirty="0">
                <a:latin typeface="Tahoma"/>
                <a:cs typeface="Tahoma"/>
              </a:rPr>
              <a:t>is. So, </a:t>
            </a:r>
            <a:r>
              <a:rPr sz="2500" spc="-235" dirty="0">
                <a:latin typeface="Tahoma"/>
                <a:cs typeface="Tahoma"/>
              </a:rPr>
              <a:t>I </a:t>
            </a:r>
            <a:r>
              <a:rPr sz="2500" spc="20" dirty="0">
                <a:latin typeface="Tahoma"/>
                <a:cs typeface="Tahoma"/>
              </a:rPr>
              <a:t>think </a:t>
            </a:r>
            <a:r>
              <a:rPr sz="2500" spc="10" dirty="0">
                <a:latin typeface="Tahoma"/>
                <a:cs typeface="Tahoma"/>
              </a:rPr>
              <a:t>that </a:t>
            </a:r>
            <a:r>
              <a:rPr sz="2500" spc="15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when </a:t>
            </a:r>
            <a:r>
              <a:rPr sz="2500" spc="10" dirty="0">
                <a:latin typeface="Tahoma"/>
                <a:cs typeface="Tahoma"/>
              </a:rPr>
              <a:t>universities </a:t>
            </a:r>
            <a:r>
              <a:rPr sz="2500" spc="25" dirty="0">
                <a:latin typeface="Tahoma"/>
                <a:cs typeface="Tahoma"/>
              </a:rPr>
              <a:t>provide </a:t>
            </a:r>
            <a:r>
              <a:rPr sz="2500" spc="10" dirty="0">
                <a:latin typeface="Tahoma"/>
                <a:cs typeface="Tahoma"/>
              </a:rPr>
              <a:t>this </a:t>
            </a:r>
            <a:r>
              <a:rPr sz="2500" spc="15" dirty="0">
                <a:latin typeface="Tahoma"/>
                <a:cs typeface="Tahoma"/>
              </a:rPr>
              <a:t>kind </a:t>
            </a:r>
            <a:r>
              <a:rPr sz="2500" spc="70" dirty="0">
                <a:latin typeface="Tahoma"/>
                <a:cs typeface="Tahoma"/>
              </a:rPr>
              <a:t>of </a:t>
            </a:r>
            <a:r>
              <a:rPr sz="2500" spc="-10" dirty="0">
                <a:latin typeface="Tahoma"/>
                <a:cs typeface="Tahoma"/>
              </a:rPr>
              <a:t>preparation, </a:t>
            </a:r>
            <a:r>
              <a:rPr sz="2500" spc="10" dirty="0">
                <a:latin typeface="Tahoma"/>
                <a:cs typeface="Tahoma"/>
              </a:rPr>
              <a:t>this </a:t>
            </a:r>
            <a:r>
              <a:rPr sz="2500" spc="50" dirty="0">
                <a:latin typeface="Tahoma"/>
                <a:cs typeface="Tahoma"/>
              </a:rPr>
              <a:t>work </a:t>
            </a:r>
            <a:r>
              <a:rPr sz="2500" spc="-20" dirty="0">
                <a:latin typeface="Tahoma"/>
                <a:cs typeface="Tahoma"/>
              </a:rPr>
              <a:t>placements, </a:t>
            </a:r>
            <a:r>
              <a:rPr sz="2500" spc="25" dirty="0">
                <a:latin typeface="Tahoma"/>
                <a:cs typeface="Tahoma"/>
              </a:rPr>
              <a:t>they </a:t>
            </a:r>
            <a:r>
              <a:rPr sz="2500" spc="-20" dirty="0">
                <a:latin typeface="Tahoma"/>
                <a:cs typeface="Tahoma"/>
              </a:rPr>
              <a:t>are </a:t>
            </a:r>
            <a:r>
              <a:rPr sz="2500" spc="40" dirty="0">
                <a:latin typeface="Tahoma"/>
                <a:cs typeface="Tahoma"/>
              </a:rPr>
              <a:t>not </a:t>
            </a:r>
            <a:r>
              <a:rPr sz="2500" spc="45" dirty="0">
                <a:latin typeface="Tahoma"/>
                <a:cs typeface="Tahoma"/>
              </a:rPr>
              <a:t> </a:t>
            </a:r>
            <a:r>
              <a:rPr sz="2500" spc="30" dirty="0">
                <a:latin typeface="Tahoma"/>
                <a:cs typeface="Tahoma"/>
              </a:rPr>
              <a:t>only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preparing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30" dirty="0">
                <a:latin typeface="Tahoma"/>
                <a:cs typeface="Tahoma"/>
              </a:rPr>
              <a:t>you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-20" dirty="0">
                <a:latin typeface="Tahoma"/>
                <a:cs typeface="Tahoma"/>
              </a:rPr>
              <a:t>academically,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but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also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-10" dirty="0">
                <a:latin typeface="Tahoma"/>
                <a:cs typeface="Tahoma"/>
              </a:rPr>
              <a:t>preparing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30" dirty="0">
                <a:latin typeface="Tahoma"/>
                <a:cs typeface="Tahoma"/>
              </a:rPr>
              <a:t>you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-170" dirty="0">
                <a:latin typeface="Tahoma"/>
                <a:cs typeface="Tahoma"/>
              </a:rPr>
              <a:t>..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15" dirty="0">
                <a:latin typeface="Tahoma"/>
                <a:cs typeface="Tahoma"/>
              </a:rPr>
              <a:t>erm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-170" dirty="0">
                <a:latin typeface="Tahoma"/>
                <a:cs typeface="Tahoma"/>
              </a:rPr>
              <a:t>..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45" dirty="0">
                <a:latin typeface="Tahoma"/>
                <a:cs typeface="Tahoma"/>
              </a:rPr>
              <a:t>for</a:t>
            </a:r>
            <a:r>
              <a:rPr sz="2500" spc="-130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your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employment”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7300" y="2815399"/>
            <a:ext cx="10692765" cy="10731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540"/>
              </a:spcBef>
            </a:pP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ahoma"/>
                <a:cs typeface="Tahoma"/>
              </a:rPr>
              <a:t>student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uses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range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linking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Tahoma"/>
                <a:cs typeface="Tahoma"/>
              </a:rPr>
              <a:t>words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advanced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ahoma"/>
                <a:cs typeface="Tahoma"/>
              </a:rPr>
              <a:t>ways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ahoma"/>
                <a:cs typeface="Tahoma"/>
              </a:rPr>
              <a:t>connecting</a:t>
            </a:r>
            <a:r>
              <a:rPr sz="2200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5" dirty="0">
                <a:solidFill>
                  <a:srgbClr val="FFFFFF"/>
                </a:solidFill>
                <a:latin typeface="Tahoma"/>
                <a:cs typeface="Tahoma"/>
              </a:rPr>
              <a:t>their </a:t>
            </a:r>
            <a:r>
              <a:rPr sz="2200" spc="-6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Tahoma"/>
                <a:cs typeface="Tahoma"/>
              </a:rPr>
              <a:t>ideas.</a:t>
            </a:r>
            <a:r>
              <a:rPr sz="22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&gt;60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exam.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ahoma"/>
                <a:cs typeface="Tahoma"/>
              </a:rPr>
              <a:t>student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uses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range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6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linking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words.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&lt;60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exam.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0229" y="3670399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266212" y="133106"/>
                </a:moveTo>
                <a:lnTo>
                  <a:pt x="258183" y="87581"/>
                </a:lnTo>
                <a:lnTo>
                  <a:pt x="235071" y="47546"/>
                </a:lnTo>
                <a:lnTo>
                  <a:pt x="199657" y="17833"/>
                </a:lnTo>
                <a:lnTo>
                  <a:pt x="156219" y="2021"/>
                </a:lnTo>
                <a:lnTo>
                  <a:pt x="133020" y="0"/>
                </a:lnTo>
                <a:lnTo>
                  <a:pt x="109991" y="2023"/>
                </a:lnTo>
                <a:lnTo>
                  <a:pt x="66551" y="17832"/>
                </a:lnTo>
                <a:lnTo>
                  <a:pt x="31140" y="47547"/>
                </a:lnTo>
                <a:lnTo>
                  <a:pt x="8025" y="87581"/>
                </a:lnTo>
                <a:lnTo>
                  <a:pt x="0" y="133106"/>
                </a:lnTo>
                <a:lnTo>
                  <a:pt x="2006" y="156136"/>
                </a:lnTo>
                <a:lnTo>
                  <a:pt x="17874" y="199733"/>
                </a:lnTo>
                <a:lnTo>
                  <a:pt x="47481" y="235017"/>
                </a:lnTo>
                <a:lnTo>
                  <a:pt x="87660" y="258214"/>
                </a:lnTo>
                <a:lnTo>
                  <a:pt x="133020" y="266212"/>
                </a:lnTo>
                <a:lnTo>
                  <a:pt x="156219" y="264191"/>
                </a:lnTo>
                <a:lnTo>
                  <a:pt x="199657" y="248378"/>
                </a:lnTo>
                <a:lnTo>
                  <a:pt x="235071" y="218665"/>
                </a:lnTo>
                <a:lnTo>
                  <a:pt x="258183" y="178631"/>
                </a:lnTo>
                <a:lnTo>
                  <a:pt x="266212" y="133106"/>
                </a:lnTo>
              </a:path>
            </a:pathLst>
          </a:custGeom>
          <a:ln w="36000">
            <a:solidFill>
              <a:srgbClr val="2FB8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746005"/>
            <a:ext cx="12996036" cy="12700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90583"/>
            <a:ext cx="12996545" cy="7056755"/>
            <a:chOff x="0" y="2690583"/>
            <a:chExt cx="12996545" cy="7056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90583"/>
              <a:ext cx="12996000" cy="705642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0229" y="297189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12" y="133106"/>
                  </a:moveTo>
                  <a:lnTo>
                    <a:pt x="258183" y="87581"/>
                  </a:lnTo>
                  <a:lnTo>
                    <a:pt x="235071" y="47546"/>
                  </a:lnTo>
                  <a:lnTo>
                    <a:pt x="199657" y="17833"/>
                  </a:lnTo>
                  <a:lnTo>
                    <a:pt x="156219" y="2021"/>
                  </a:lnTo>
                  <a:lnTo>
                    <a:pt x="133020" y="0"/>
                  </a:lnTo>
                  <a:lnTo>
                    <a:pt x="109991" y="2023"/>
                  </a:lnTo>
                  <a:lnTo>
                    <a:pt x="66551" y="17832"/>
                  </a:lnTo>
                  <a:lnTo>
                    <a:pt x="31140" y="47547"/>
                  </a:lnTo>
                  <a:lnTo>
                    <a:pt x="8025" y="87581"/>
                  </a:lnTo>
                  <a:lnTo>
                    <a:pt x="0" y="133106"/>
                  </a:lnTo>
                  <a:lnTo>
                    <a:pt x="2006" y="156136"/>
                  </a:lnTo>
                  <a:lnTo>
                    <a:pt x="17874" y="199733"/>
                  </a:lnTo>
                  <a:lnTo>
                    <a:pt x="47481" y="235017"/>
                  </a:lnTo>
                  <a:lnTo>
                    <a:pt x="87660" y="258214"/>
                  </a:lnTo>
                  <a:lnTo>
                    <a:pt x="133020" y="266212"/>
                  </a:lnTo>
                  <a:lnTo>
                    <a:pt x="156219" y="264191"/>
                  </a:lnTo>
                  <a:lnTo>
                    <a:pt x="199657" y="248378"/>
                  </a:lnTo>
                  <a:lnTo>
                    <a:pt x="235071" y="218665"/>
                  </a:lnTo>
                  <a:lnTo>
                    <a:pt x="258183" y="178631"/>
                  </a:lnTo>
                  <a:lnTo>
                    <a:pt x="266212" y="133106"/>
                  </a:lnTo>
                </a:path>
              </a:pathLst>
            </a:custGeom>
            <a:ln w="36000">
              <a:solidFill>
                <a:srgbClr val="2FB8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56205" y="801379"/>
            <a:ext cx="12092305" cy="11049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indent="1905" algn="ctr">
              <a:lnSpc>
                <a:spcPts val="2750"/>
              </a:lnSpc>
              <a:spcBef>
                <a:spcPts val="400"/>
              </a:spcBef>
            </a:pPr>
            <a:r>
              <a:rPr sz="2500" spc="-10" dirty="0">
                <a:latin typeface="Tahoma"/>
                <a:cs typeface="Tahoma"/>
              </a:rPr>
              <a:t>“cos </a:t>
            </a:r>
            <a:r>
              <a:rPr sz="2500" spc="25" dirty="0">
                <a:latin typeface="Tahoma"/>
                <a:cs typeface="Tahoma"/>
              </a:rPr>
              <a:t>when </a:t>
            </a:r>
            <a:r>
              <a:rPr sz="2500" spc="15" dirty="0">
                <a:latin typeface="Tahoma"/>
                <a:cs typeface="Tahoma"/>
              </a:rPr>
              <a:t>you're </a:t>
            </a:r>
            <a:r>
              <a:rPr sz="2500" spc="10" dirty="0">
                <a:latin typeface="Tahoma"/>
                <a:cs typeface="Tahoma"/>
              </a:rPr>
              <a:t>in </a:t>
            </a:r>
            <a:r>
              <a:rPr sz="2500" spc="15" dirty="0">
                <a:latin typeface="Tahoma"/>
                <a:cs typeface="Tahoma"/>
              </a:rPr>
              <a:t>university you're </a:t>
            </a:r>
            <a:r>
              <a:rPr sz="2500" dirty="0">
                <a:latin typeface="Tahoma"/>
                <a:cs typeface="Tahoma"/>
              </a:rPr>
              <a:t>studying </a:t>
            </a:r>
            <a:r>
              <a:rPr sz="2500" spc="45" dirty="0">
                <a:latin typeface="Tahoma"/>
                <a:cs typeface="Tahoma"/>
              </a:rPr>
              <a:t>for </a:t>
            </a:r>
            <a:r>
              <a:rPr sz="2500" spc="25" dirty="0">
                <a:latin typeface="Tahoma"/>
                <a:cs typeface="Tahoma"/>
              </a:rPr>
              <a:t>your </a:t>
            </a:r>
            <a:r>
              <a:rPr sz="2500" spc="55" dirty="0">
                <a:latin typeface="Tahoma"/>
                <a:cs typeface="Tahoma"/>
              </a:rPr>
              <a:t>own </a:t>
            </a:r>
            <a:r>
              <a:rPr sz="2500" spc="-30" dirty="0">
                <a:latin typeface="Tahoma"/>
                <a:cs typeface="Tahoma"/>
              </a:rPr>
              <a:t>exams but, </a:t>
            </a:r>
            <a:r>
              <a:rPr sz="2500" spc="25" dirty="0">
                <a:latin typeface="Tahoma"/>
                <a:cs typeface="Tahoma"/>
              </a:rPr>
              <a:t>when </a:t>
            </a:r>
            <a:r>
              <a:rPr sz="2500" spc="15" dirty="0">
                <a:latin typeface="Tahoma"/>
                <a:cs typeface="Tahoma"/>
              </a:rPr>
              <a:t>you're </a:t>
            </a:r>
            <a:r>
              <a:rPr sz="2500" spc="20" dirty="0">
                <a:latin typeface="Tahoma"/>
                <a:cs typeface="Tahoma"/>
              </a:rPr>
              <a:t> working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15" dirty="0">
                <a:latin typeface="Tahoma"/>
                <a:cs typeface="Tahoma"/>
              </a:rPr>
              <a:t>you're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5" dirty="0">
                <a:latin typeface="Tahoma"/>
                <a:cs typeface="Tahoma"/>
              </a:rPr>
              <a:t>doing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it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45" dirty="0">
                <a:latin typeface="Tahoma"/>
                <a:cs typeface="Tahoma"/>
              </a:rPr>
              <a:t>for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probably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-70" dirty="0">
                <a:latin typeface="Tahoma"/>
                <a:cs typeface="Tahoma"/>
              </a:rPr>
              <a:t>a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35" dirty="0">
                <a:latin typeface="Tahoma"/>
                <a:cs typeface="Tahoma"/>
              </a:rPr>
              <a:t>whole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dirty="0">
                <a:latin typeface="Tahoma"/>
                <a:cs typeface="Tahoma"/>
              </a:rPr>
              <a:t>group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70" dirty="0">
                <a:latin typeface="Tahoma"/>
                <a:cs typeface="Tahoma"/>
              </a:rPr>
              <a:t>of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20" dirty="0">
                <a:latin typeface="Tahoma"/>
                <a:cs typeface="Tahoma"/>
              </a:rPr>
              <a:t>people</a:t>
            </a:r>
            <a:r>
              <a:rPr sz="2500" spc="-135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so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5" dirty="0">
                <a:latin typeface="Tahoma"/>
                <a:cs typeface="Tahoma"/>
              </a:rPr>
              <a:t>it's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40" dirty="0">
                <a:latin typeface="Tahoma"/>
                <a:cs typeface="Tahoma"/>
              </a:rPr>
              <a:t>not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30" dirty="0">
                <a:latin typeface="Tahoma"/>
                <a:cs typeface="Tahoma"/>
              </a:rPr>
              <a:t>only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10" dirty="0">
                <a:latin typeface="Tahoma"/>
                <a:cs typeface="Tahoma"/>
              </a:rPr>
              <a:t>about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30" dirty="0">
                <a:latin typeface="Tahoma"/>
                <a:cs typeface="Tahoma"/>
              </a:rPr>
              <a:t>you </a:t>
            </a:r>
            <a:r>
              <a:rPr sz="2500" spc="-765" dirty="0">
                <a:latin typeface="Tahoma"/>
                <a:cs typeface="Tahoma"/>
              </a:rPr>
              <a:t> </a:t>
            </a:r>
            <a:r>
              <a:rPr sz="2500" spc="25" dirty="0">
                <a:latin typeface="Tahoma"/>
                <a:cs typeface="Tahoma"/>
              </a:rPr>
              <a:t>but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5" dirty="0">
                <a:latin typeface="Tahoma"/>
                <a:cs typeface="Tahoma"/>
              </a:rPr>
              <a:t>it's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15" dirty="0">
                <a:latin typeface="Tahoma"/>
                <a:cs typeface="Tahoma"/>
              </a:rPr>
              <a:t>like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-150" dirty="0">
                <a:latin typeface="Tahoma"/>
                <a:cs typeface="Tahoma"/>
              </a:rPr>
              <a:t>[?]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-15" dirty="0">
                <a:latin typeface="Tahoma"/>
                <a:cs typeface="Tahoma"/>
              </a:rPr>
              <a:t>team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50" dirty="0">
                <a:latin typeface="Tahoma"/>
                <a:cs typeface="Tahoma"/>
              </a:rPr>
              <a:t>work</a:t>
            </a:r>
            <a:r>
              <a:rPr sz="2500" spc="-140" dirty="0">
                <a:latin typeface="Tahoma"/>
                <a:cs typeface="Tahoma"/>
              </a:rPr>
              <a:t> </a:t>
            </a:r>
            <a:r>
              <a:rPr sz="2500" spc="-55" dirty="0">
                <a:latin typeface="Tahoma"/>
                <a:cs typeface="Tahoma"/>
              </a:rPr>
              <a:t>as</a:t>
            </a:r>
            <a:r>
              <a:rPr sz="2500" spc="-145" dirty="0">
                <a:latin typeface="Tahoma"/>
                <a:cs typeface="Tahoma"/>
              </a:rPr>
              <a:t> </a:t>
            </a:r>
            <a:r>
              <a:rPr sz="2500" spc="-20" dirty="0">
                <a:latin typeface="Tahoma"/>
                <a:cs typeface="Tahoma"/>
              </a:rPr>
              <a:t>well.”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7300" y="2829369"/>
            <a:ext cx="10420350" cy="105918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>
              <a:lnSpc>
                <a:spcPts val="2420"/>
              </a:lnSpc>
              <a:spcBef>
                <a:spcPts val="360"/>
              </a:spcBef>
            </a:pP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ahoma"/>
                <a:cs typeface="Tahoma"/>
              </a:rPr>
              <a:t>student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talks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ahoma"/>
                <a:cs typeface="Tahoma"/>
              </a:rPr>
              <a:t>about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Tahoma"/>
                <a:cs typeface="Tahoma"/>
              </a:rPr>
              <a:t>topics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(everyday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Tahoma"/>
                <a:cs typeface="Tahoma"/>
              </a:rPr>
              <a:t>things)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abstract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Tahoma"/>
                <a:cs typeface="Tahoma"/>
              </a:rPr>
              <a:t>topics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Tahoma"/>
                <a:cs typeface="Tahoma"/>
              </a:rPr>
              <a:t>(ideas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50" dirty="0">
                <a:solidFill>
                  <a:srgbClr val="FFFFFF"/>
                </a:solidFill>
                <a:latin typeface="Tahoma"/>
                <a:cs typeface="Tahoma"/>
              </a:rPr>
              <a:t>/ </a:t>
            </a:r>
            <a:r>
              <a:rPr sz="2200" spc="-6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concepts).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&gt;60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exam.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ahoma"/>
                <a:cs typeface="Tahoma"/>
              </a:rPr>
              <a:t>student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talks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Tahoma"/>
                <a:cs typeface="Tahoma"/>
              </a:rPr>
              <a:t>about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ahoma"/>
                <a:cs typeface="Tahoma"/>
              </a:rPr>
              <a:t>concrete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Tahoma"/>
                <a:cs typeface="Tahoma"/>
              </a:rPr>
              <a:t>topics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(everyday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Tahoma"/>
                <a:cs typeface="Tahoma"/>
              </a:rPr>
              <a:t>things).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This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Tahoma"/>
                <a:cs typeface="Tahoma"/>
              </a:rPr>
              <a:t>from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&lt;60</a:t>
            </a:r>
            <a:r>
              <a:rPr sz="2200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exam.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3652399"/>
            <a:ext cx="12996545" cy="7364095"/>
            <a:chOff x="0" y="3652399"/>
            <a:chExt cx="12996545" cy="7364095"/>
          </a:xfrm>
        </p:grpSpPr>
        <p:sp>
          <p:nvSpPr>
            <p:cNvPr id="8" name="object 8"/>
            <p:cNvSpPr/>
            <p:nvPr/>
          </p:nvSpPr>
          <p:spPr>
            <a:xfrm>
              <a:off x="850229" y="3670399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66212" y="133106"/>
                  </a:moveTo>
                  <a:lnTo>
                    <a:pt x="258183" y="87581"/>
                  </a:lnTo>
                  <a:lnTo>
                    <a:pt x="235071" y="47546"/>
                  </a:lnTo>
                  <a:lnTo>
                    <a:pt x="199657" y="17833"/>
                  </a:lnTo>
                  <a:lnTo>
                    <a:pt x="156219" y="2021"/>
                  </a:lnTo>
                  <a:lnTo>
                    <a:pt x="133020" y="0"/>
                  </a:lnTo>
                  <a:lnTo>
                    <a:pt x="109991" y="2023"/>
                  </a:lnTo>
                  <a:lnTo>
                    <a:pt x="66551" y="17832"/>
                  </a:lnTo>
                  <a:lnTo>
                    <a:pt x="31140" y="47547"/>
                  </a:lnTo>
                  <a:lnTo>
                    <a:pt x="8025" y="87581"/>
                  </a:lnTo>
                  <a:lnTo>
                    <a:pt x="0" y="133106"/>
                  </a:lnTo>
                  <a:lnTo>
                    <a:pt x="2006" y="156136"/>
                  </a:lnTo>
                  <a:lnTo>
                    <a:pt x="17874" y="199733"/>
                  </a:lnTo>
                  <a:lnTo>
                    <a:pt x="47481" y="235017"/>
                  </a:lnTo>
                  <a:lnTo>
                    <a:pt x="87660" y="258214"/>
                  </a:lnTo>
                  <a:lnTo>
                    <a:pt x="133020" y="266212"/>
                  </a:lnTo>
                  <a:lnTo>
                    <a:pt x="156219" y="264191"/>
                  </a:lnTo>
                  <a:lnTo>
                    <a:pt x="199657" y="248378"/>
                  </a:lnTo>
                  <a:lnTo>
                    <a:pt x="235071" y="218665"/>
                  </a:lnTo>
                  <a:lnTo>
                    <a:pt x="258183" y="178631"/>
                  </a:lnTo>
                  <a:lnTo>
                    <a:pt x="266212" y="133106"/>
                  </a:lnTo>
                </a:path>
              </a:pathLst>
            </a:custGeom>
            <a:ln w="36000">
              <a:solidFill>
                <a:srgbClr val="2FB8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746005"/>
              <a:ext cx="12996036" cy="127000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2996036" cy="11016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2996036" cy="11016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2996036" cy="11016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2996036" cy="11016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2996036" cy="11016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2996036" cy="11016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2996036" cy="11016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2996036" cy="11016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88403"/>
            <a:ext cx="12996000" cy="88586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13210" y="142143"/>
            <a:ext cx="1072578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spc="40" dirty="0">
                <a:latin typeface="Tahoma"/>
                <a:cs typeface="Tahoma"/>
              </a:rPr>
              <a:t>Activity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-60" dirty="0">
                <a:latin typeface="Tahoma"/>
                <a:cs typeface="Tahoma"/>
              </a:rPr>
              <a:t>3:</a:t>
            </a:r>
            <a:r>
              <a:rPr sz="1600" spc="325" dirty="0">
                <a:latin typeface="Tahoma"/>
                <a:cs typeface="Tahoma"/>
              </a:rPr>
              <a:t> </a:t>
            </a:r>
            <a:r>
              <a:rPr sz="1600" spc="25" dirty="0">
                <a:latin typeface="Tahoma"/>
                <a:cs typeface="Tahoma"/>
              </a:rPr>
              <a:t>Look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-5" dirty="0">
                <a:latin typeface="Tahoma"/>
                <a:cs typeface="Tahoma"/>
              </a:rPr>
              <a:t>at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the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-15" dirty="0">
                <a:latin typeface="Tahoma"/>
                <a:cs typeface="Tahoma"/>
              </a:rPr>
              <a:t>missing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statements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below.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65" dirty="0">
                <a:latin typeface="Tahoma"/>
                <a:cs typeface="Tahoma"/>
              </a:rPr>
              <a:t>Work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30" dirty="0">
                <a:latin typeface="Tahoma"/>
                <a:cs typeface="Tahoma"/>
              </a:rPr>
              <a:t>with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your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partner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-15" dirty="0">
                <a:latin typeface="Tahoma"/>
                <a:cs typeface="Tahoma"/>
              </a:rPr>
              <a:t>and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decide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where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they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should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go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5" dirty="0">
                <a:latin typeface="Tahoma"/>
                <a:cs typeface="Tahoma"/>
              </a:rPr>
              <a:t>in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the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-15" dirty="0">
                <a:latin typeface="Tahoma"/>
                <a:cs typeface="Tahoma"/>
              </a:rPr>
              <a:t>table.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Tahoma"/>
                <a:cs typeface="Tahoma"/>
              </a:rPr>
              <a:t>Task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Achievement</a:t>
            </a:r>
            <a:r>
              <a:rPr sz="1600" spc="-85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or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Fluency</a:t>
            </a:r>
            <a:r>
              <a:rPr sz="1600" spc="-80" dirty="0">
                <a:latin typeface="Tahoma"/>
                <a:cs typeface="Tahoma"/>
              </a:rPr>
              <a:t> </a:t>
            </a:r>
            <a:r>
              <a:rPr sz="1600" spc="-15" dirty="0">
                <a:latin typeface="Tahoma"/>
                <a:cs typeface="Tahoma"/>
              </a:rPr>
              <a:t>and</a:t>
            </a:r>
            <a:r>
              <a:rPr sz="1600" spc="-90" dirty="0">
                <a:latin typeface="Tahoma"/>
                <a:cs typeface="Tahoma"/>
              </a:rPr>
              <a:t> </a:t>
            </a:r>
            <a:r>
              <a:rPr sz="1600" spc="10" dirty="0">
                <a:latin typeface="Tahoma"/>
                <a:cs typeface="Tahoma"/>
              </a:rPr>
              <a:t>Coherence?</a:t>
            </a:r>
            <a:endParaRPr sz="1600">
              <a:latin typeface="Tahoma"/>
              <a:cs typeface="Tahoma"/>
            </a:endParaRPr>
          </a:p>
          <a:p>
            <a:pPr marL="43815" algn="ctr">
              <a:lnSpc>
                <a:spcPct val="100000"/>
              </a:lnSpc>
              <a:spcBef>
                <a:spcPts val="80"/>
              </a:spcBef>
            </a:pPr>
            <a:r>
              <a:rPr sz="1600" spc="-45" dirty="0">
                <a:latin typeface="Tahoma"/>
                <a:cs typeface="Tahoma"/>
              </a:rPr>
              <a:t>&lt;60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20" dirty="0">
                <a:latin typeface="Tahoma"/>
                <a:cs typeface="Tahoma"/>
              </a:rPr>
              <a:t>or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-45" dirty="0">
                <a:latin typeface="Tahoma"/>
                <a:cs typeface="Tahoma"/>
              </a:rPr>
              <a:t>&gt;60?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2413005"/>
            <a:ext cx="12996545" cy="8603615"/>
            <a:chOff x="0" y="2413005"/>
            <a:chExt cx="12996545" cy="86036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8666" y="2413005"/>
              <a:ext cx="9787466" cy="7340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9746004"/>
              <a:ext cx="12996036" cy="1270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2996036" cy="11016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55" dirty="0">
                <a:solidFill>
                  <a:srgbClr val="79D6DD"/>
                </a:solidFill>
              </a:rPr>
              <a:t>Lesson:</a:t>
            </a:r>
            <a:r>
              <a:rPr spc="-90" dirty="0">
                <a:solidFill>
                  <a:srgbClr val="79D6DD"/>
                </a:solidFill>
              </a:rPr>
              <a:t> </a:t>
            </a:r>
            <a:r>
              <a:rPr spc="130" dirty="0"/>
              <a:t>Improving</a:t>
            </a:r>
            <a:r>
              <a:rPr spc="-85" dirty="0"/>
              <a:t> </a:t>
            </a:r>
            <a:r>
              <a:rPr spc="80" dirty="0"/>
              <a:t>Performance</a:t>
            </a:r>
            <a:r>
              <a:rPr spc="-85" dirty="0"/>
              <a:t> </a:t>
            </a:r>
            <a:r>
              <a:rPr spc="70" dirty="0"/>
              <a:t>in</a:t>
            </a:r>
            <a:r>
              <a:rPr spc="-85" dirty="0"/>
              <a:t> </a:t>
            </a:r>
            <a:r>
              <a:rPr spc="55" dirty="0"/>
              <a:t>EAP</a:t>
            </a:r>
            <a:r>
              <a:rPr spc="-85" dirty="0"/>
              <a:t> </a:t>
            </a:r>
            <a:r>
              <a:rPr spc="110" dirty="0"/>
              <a:t>Speaking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603</Words>
  <Application>Microsoft Office PowerPoint</Application>
  <PresentationFormat>Custom</PresentationFormat>
  <Paragraphs>38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Tahoma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Toby Hood</dc:creator>
  <cp:lastModifiedBy>Toby Hood</cp:lastModifiedBy>
  <cp:revision>2</cp:revision>
  <dcterms:created xsi:type="dcterms:W3CDTF">2024-09-24T15:09:10Z</dcterms:created>
  <dcterms:modified xsi:type="dcterms:W3CDTF">2024-09-24T15:19:39Z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2024-09-24T00:00:00Z</vt:filetime>
  </property>
  <property fmtid="{D5CDD505-2E9C-101B-9397-08002B2CF9AE}" pid="3" name="Creator">
    <vt:lpwstr>PDFium</vt:lpwstr>
  </property>
  <property fmtid="{D5CDD505-2E9C-101B-9397-08002B2CF9AE}" pid="4" name="LastSaved">
    <vt:filetime>2024-09-24T00:00:00Z</vt:filetime>
  </property>
  <property fmtid="{D5CDD505-2E9C-101B-9397-08002B2CF9AE}" pid="5" name="MSIP_Label_9762d7e7-4474-4a67-9ef6-3d4dc52b0ea7_Enabled">
    <vt:lpwstr>true</vt:lpwstr>
  </property>
  <property fmtid="{D5CDD505-2E9C-101B-9397-08002B2CF9AE}" pid="6" name="MSIP_Label_9762d7e7-4474-4a67-9ef6-3d4dc52b0ea7_SetDate">
    <vt:lpwstr>2024-09-24T15:09:31Z</vt:lpwstr>
  </property>
  <property fmtid="{D5CDD505-2E9C-101B-9397-08002B2CF9AE}" pid="7" name="MSIP_Label_9762d7e7-4474-4a67-9ef6-3d4dc52b0ea7_Method">
    <vt:lpwstr>Privileged</vt:lpwstr>
  </property>
  <property fmtid="{D5CDD505-2E9C-101B-9397-08002B2CF9AE}" pid="8" name="MSIP_Label_9762d7e7-4474-4a67-9ef6-3d4dc52b0ea7_Name">
    <vt:lpwstr>Internal</vt:lpwstr>
  </property>
  <property fmtid="{D5CDD505-2E9C-101B-9397-08002B2CF9AE}" pid="9" name="MSIP_Label_9762d7e7-4474-4a67-9ef6-3d4dc52b0ea7_SiteId">
    <vt:lpwstr>057daf85-b1d5-44cd-ab7b-0a4ce1b29eae</vt:lpwstr>
  </property>
  <property fmtid="{D5CDD505-2E9C-101B-9397-08002B2CF9AE}" pid="10" name="MSIP_Label_9762d7e7-4474-4a67-9ef6-3d4dc52b0ea7_ActionId">
    <vt:lpwstr>8f8e61ad-ccd5-4d17-9d21-8f9d73706d03</vt:lpwstr>
  </property>
  <property fmtid="{D5CDD505-2E9C-101B-9397-08002B2CF9AE}" pid="11" name="MSIP_Label_9762d7e7-4474-4a67-9ef6-3d4dc52b0ea7_ContentBits">
    <vt:lpwstr>0</vt:lpwstr>
  </property>
</Properties>
</file>