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597" r:id="rId2"/>
    <p:sldId id="592" r:id="rId3"/>
    <p:sldId id="579" r:id="rId4"/>
    <p:sldId id="580" r:id="rId5"/>
    <p:sldId id="581" r:id="rId6"/>
    <p:sldId id="594" r:id="rId7"/>
    <p:sldId id="272" r:id="rId8"/>
    <p:sldId id="270" r:id="rId9"/>
    <p:sldId id="276" r:id="rId10"/>
    <p:sldId id="591" r:id="rId11"/>
    <p:sldId id="5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CF2AEC-B8C9-4C96-809B-B300250F3E27}" v="552" dt="2025-02-06T17:36:47.7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20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92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2B76CA-139A-4692-855D-A3FA0C5D66C0}" type="datetimeFigureOut">
              <a:rPr lang="en-GB" smtClean="0"/>
              <a:t>13/02/2025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3537C-8AEA-41E9-BA00-11E38A3BB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66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Ask them which sampling strategy they will use. Ask them</a:t>
            </a:r>
            <a:r>
              <a:rPr lang="en-GB" baseline="0"/>
              <a:t> to give reasons for their choices.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231434-9064-43DD-8D77-E60C5D0A5B7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774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Ask them which sampling strategy they will use. Ask them</a:t>
            </a:r>
            <a:r>
              <a:rPr lang="en-GB" baseline="0"/>
              <a:t> to give reasons for their choices.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231434-9064-43DD-8D77-E60C5D0A5B7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788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231434-9064-43DD-8D77-E60C5D0A5B78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326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302" y="1723571"/>
            <a:ext cx="11353397" cy="1971524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302" y="3886200"/>
            <a:ext cx="11353397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26296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110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D991F-E252-4663-A0B5-47D96E9C7D9C}" type="datetime1">
              <a:rPr lang="en-US" smtClean="0"/>
              <a:t>2/13/25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PM600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AFD2-D5E0-F243-899B-02A4A1441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195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9DE0-292D-4D2A-B314-7FF6FE475272}" type="datetime1">
              <a:rPr lang="en-US" smtClean="0"/>
              <a:t>2/13/25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PM600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AFD2-D5E0-F243-899B-02A4A1441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79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defRPr/>
            </a:lvl1pPr>
            <a:lvl2pPr marL="742950" indent="-285750">
              <a:buClr>
                <a:srgbClr val="C00000"/>
              </a:buClr>
              <a:buFont typeface="Courier New" panose="02070309020205020404" pitchFamily="49" charset="0"/>
              <a:buChar char="o"/>
              <a:defRPr/>
            </a:lvl2pPr>
            <a:lvl3pPr>
              <a:buClr>
                <a:srgbClr val="C00000"/>
              </a:buClr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C4E85-3156-480F-983F-BD7F4ADA464F}" type="datetime1">
              <a:rPr lang="en-US" smtClean="0"/>
              <a:t>2/13/25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PM600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AFD2-D5E0-F243-899B-02A4A1441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6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93445-77DA-4F13-86D0-06BF23DB78DE}" type="datetime1">
              <a:rPr lang="en-US" smtClean="0"/>
              <a:t>2/13/25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PM600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AFD2-D5E0-F243-899B-02A4A1441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252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CDCE-AEEA-47FF-8DC9-786A0198307E}" type="datetime1">
              <a:rPr lang="en-US" smtClean="0"/>
              <a:t>2/13/25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PM600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AFD2-D5E0-F243-899B-02A4A1441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101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4B63F-1286-4F45-9DF8-AD05FBE765A9}" type="datetime1">
              <a:rPr lang="en-US" smtClean="0"/>
              <a:t>2/13/25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PM600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AFD2-D5E0-F243-899B-02A4A1441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373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57994-ECBA-4265-B38B-0708C5599BDA}" type="datetime1">
              <a:rPr lang="en-US" smtClean="0"/>
              <a:t>2/13/25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PM600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AFD2-D5E0-F243-899B-02A4A1441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22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1DF39-D605-46C0-8616-3D8399377447}" type="datetime1">
              <a:rPr lang="en-US" smtClean="0"/>
              <a:t>2/13/25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PM600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AFD2-D5E0-F243-899B-02A4A1441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671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7A569-C10D-4290-B827-C124542E7529}" type="datetime1">
              <a:rPr lang="en-US" smtClean="0"/>
              <a:t>2/13/25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PM600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AFD2-D5E0-F243-899B-02A4A1441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211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2A0DB-4AB9-41A9-A54A-F922B04F090B}" type="datetime1">
              <a:rPr lang="en-US" smtClean="0"/>
              <a:t>2/13/25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PM600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AFD2-D5E0-F243-899B-02A4A1441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81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5428" y="274638"/>
            <a:ext cx="113211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428" y="1600201"/>
            <a:ext cx="1132114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5429" y="6184022"/>
            <a:ext cx="3018972" cy="274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14DB1221-5699-48C3-A129-58784EAC8CB5}" type="datetime1">
              <a:rPr lang="en-US" smtClean="0"/>
              <a:t>2/13/25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184022"/>
            <a:ext cx="3860800" cy="274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 b="0" i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PM600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599" y="6184022"/>
            <a:ext cx="3018972" cy="274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96A1AFD2-D5E0-F243-899B-02A4A14412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241906" y="295123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24526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i="0" kern="1200">
          <a:solidFill>
            <a:srgbClr val="0094CB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B21B4-1D8B-31ED-DAFC-75E1E8AF30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Your Project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455CA5-61AB-40A2-BD78-10DF01DFD9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Your name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6DE124-573A-AA3A-C3EE-57851E03DF91}"/>
              </a:ext>
            </a:extLst>
          </p:cNvPr>
          <p:cNvSpPr txBox="1"/>
          <p:nvPr/>
        </p:nvSpPr>
        <p:spPr>
          <a:xfrm>
            <a:off x="528252" y="5454134"/>
            <a:ext cx="4154959" cy="369332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Introduce yourself and your project title</a:t>
            </a:r>
          </a:p>
        </p:txBody>
      </p:sp>
    </p:spTree>
    <p:extLst>
      <p:ext uri="{BB962C8B-B14F-4D97-AF65-F5344CB8AC3E}">
        <p14:creationId xmlns:p14="http://schemas.microsoft.com/office/powerpoint/2010/main" val="430422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13742-4156-3971-EACE-492058255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428" y="274638"/>
            <a:ext cx="7222672" cy="1143000"/>
          </a:xfrm>
        </p:spPr>
        <p:txBody>
          <a:bodyPr/>
          <a:lstStyle/>
          <a:p>
            <a:r>
              <a:rPr lang="en-GB" dirty="0"/>
              <a:t>List of References: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F920C-C395-50AB-6E45-8F72D917D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List the sources you have cited in the methods presentation ONLY (do not include the sources used elsewhere in your project).</a:t>
            </a:r>
          </a:p>
          <a:p>
            <a:r>
              <a:rPr lang="en-GB" dirty="0"/>
              <a:t>Use APA format and list alphabetically!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387F5E-E7CA-C39E-11E4-CB753DF16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PM600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95BC9D-2B52-6D6C-4D93-288A255C4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3D9CA-B4AD-404F-9478-2C901806C52B}" type="slidenum">
              <a:rPr lang="en-GB" smtClean="0"/>
              <a:t>10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1E7AF6-58AE-BF76-A9CB-E2CE8D46EC03}"/>
              </a:ext>
            </a:extLst>
          </p:cNvPr>
          <p:cNvSpPr/>
          <p:nvPr/>
        </p:nvSpPr>
        <p:spPr>
          <a:xfrm>
            <a:off x="8326315" y="413238"/>
            <a:ext cx="3719147" cy="861647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1 Slide</a:t>
            </a:r>
          </a:p>
        </p:txBody>
      </p:sp>
    </p:spTree>
    <p:extLst>
      <p:ext uri="{BB962C8B-B14F-4D97-AF65-F5344CB8AC3E}">
        <p14:creationId xmlns:p14="http://schemas.microsoft.com/office/powerpoint/2010/main" val="3363701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AE423-8A19-8750-8FB9-41C2D966C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428" y="274638"/>
            <a:ext cx="11321144" cy="868983"/>
          </a:xfrm>
        </p:spPr>
        <p:txBody>
          <a:bodyPr/>
          <a:lstStyle/>
          <a:p>
            <a:r>
              <a:rPr lang="en-GB" dirty="0"/>
              <a:t>Marking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F1E97-968E-1AE4-D0E0-AAA4D21AD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428" y="1201479"/>
            <a:ext cx="11321144" cy="492468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b="1" dirty="0"/>
              <a:t>For your presentation, you will receive feedback on: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Introduction and research questions.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GB" dirty="0"/>
              <a:t>Is your rationale clear?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GB" dirty="0"/>
              <a:t>Are your aims/ research questions/ hypotheses clear and feasible?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Research design.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GB" dirty="0"/>
              <a:t>Is the design clear and appropriate?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GB" dirty="0"/>
              <a:t>Do you justify (explain) your choices well?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GB" dirty="0"/>
              <a:t>Have you supported your decisions with reference to sources?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Methods.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GB" dirty="0"/>
              <a:t>Is your choice of method(s) suitable?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GB" dirty="0"/>
              <a:t>Do you justify (explain) your choices well?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Ethics.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GB" dirty="0"/>
              <a:t>How well do you consider and explain ethical issues?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Presentation.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GB" dirty="0"/>
              <a:t>Do you present the information clearly (in speech and using visuals)?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GB" dirty="0"/>
              <a:t>Do you follow formatting and timing instructions?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GB" dirty="0"/>
              <a:t>Do you engage the audience?</a:t>
            </a:r>
          </a:p>
          <a:p>
            <a:pPr marL="914400" lvl="1" indent="-514350">
              <a:buFont typeface="+mj-lt"/>
              <a:buAutoNum type="arabicPeriod"/>
            </a:pPr>
            <a:endParaRPr lang="en-GB" dirty="0"/>
          </a:p>
          <a:p>
            <a:pPr marL="914400" lvl="1" indent="-5143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7BCCE8-160C-D282-8A6E-2DF983505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PM600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23074D-B779-FBF8-867B-1ADC31386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AFD2-D5E0-F243-899B-02A4A144126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521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428" y="274638"/>
            <a:ext cx="8550310" cy="1143000"/>
          </a:xfrm>
        </p:spPr>
        <p:txBody>
          <a:bodyPr/>
          <a:lstStyle/>
          <a:p>
            <a:r>
              <a:rPr lang="en-GB" dirty="0"/>
              <a:t>Aim and Research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780" y="1602987"/>
            <a:ext cx="11321144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Aim: 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Research Question 1</a:t>
            </a:r>
          </a:p>
          <a:p>
            <a:pPr marL="514350" indent="-514350">
              <a:buFont typeface="+mj-lt"/>
              <a:buAutoNum type="arabicPeriod"/>
            </a:pPr>
            <a:endParaRPr lang="en-GB" sz="2800" dirty="0"/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Research Question 2</a:t>
            </a:r>
          </a:p>
          <a:p>
            <a:pPr marL="514350" indent="-514350">
              <a:buFont typeface="+mj-lt"/>
              <a:buAutoNum type="arabicPeriod"/>
            </a:pPr>
            <a:endParaRPr lang="en-GB" sz="2800" dirty="0"/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Research Question 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B8DDE1-6B0A-103B-D390-67E1DD754E9D}"/>
              </a:ext>
            </a:extLst>
          </p:cNvPr>
          <p:cNvSpPr txBox="1"/>
          <p:nvPr/>
        </p:nvSpPr>
        <p:spPr>
          <a:xfrm>
            <a:off x="5843866" y="5030913"/>
            <a:ext cx="6098058" cy="923330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Introduce your topic: remember – your audience (classmates) don’t know about your topic, so need you to tell them what you have chosen and why it’s important.</a:t>
            </a:r>
          </a:p>
        </p:txBody>
      </p:sp>
    </p:spTree>
    <p:extLst>
      <p:ext uri="{BB962C8B-B14F-4D97-AF65-F5344CB8AC3E}">
        <p14:creationId xmlns:p14="http://schemas.microsoft.com/office/powerpoint/2010/main" val="4023204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428" y="274638"/>
            <a:ext cx="8550310" cy="1143000"/>
          </a:xfrm>
        </p:spPr>
        <p:txBody>
          <a:bodyPr/>
          <a:lstStyle/>
          <a:p>
            <a:r>
              <a:rPr lang="en-GB" dirty="0"/>
              <a:t>Introduction: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Give some more brief background on your project to explain why it is interesting/ important.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An image or diagram may be helpful here to illustrate the topic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3DAFDE1-13B3-2143-09A6-6F1B5AD939AB}"/>
              </a:ext>
            </a:extLst>
          </p:cNvPr>
          <p:cNvSpPr/>
          <p:nvPr/>
        </p:nvSpPr>
        <p:spPr>
          <a:xfrm>
            <a:off x="8326315" y="413238"/>
            <a:ext cx="3719147" cy="861647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1 Slide</a:t>
            </a:r>
          </a:p>
        </p:txBody>
      </p:sp>
    </p:spTree>
    <p:extLst>
      <p:ext uri="{BB962C8B-B14F-4D97-AF65-F5344CB8AC3E}">
        <p14:creationId xmlns:p14="http://schemas.microsoft.com/office/powerpoint/2010/main" val="373723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428" y="274638"/>
            <a:ext cx="8673403" cy="1143000"/>
          </a:xfrm>
        </p:spPr>
        <p:txBody>
          <a:bodyPr/>
          <a:lstStyle/>
          <a:p>
            <a:r>
              <a:rPr lang="en-GB" dirty="0"/>
              <a:t>Research Approach: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What is your approach/ methodology?</a:t>
            </a:r>
          </a:p>
          <a:p>
            <a:pPr lvl="1"/>
            <a:r>
              <a:rPr lang="en-GB" dirty="0"/>
              <a:t>Primary/ Secondary?</a:t>
            </a:r>
          </a:p>
          <a:p>
            <a:pPr lvl="1"/>
            <a:r>
              <a:rPr lang="en-GB" dirty="0"/>
              <a:t>Quantitative? Qualitative? Mixed?</a:t>
            </a:r>
          </a:p>
          <a:p>
            <a:pPr lvl="1"/>
            <a:r>
              <a:rPr lang="en-GB" dirty="0"/>
              <a:t>(You can add more if you wish, e.g. inductive/ deductive.)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i="1" dirty="0"/>
              <a:t>Explain</a:t>
            </a:r>
            <a:r>
              <a:rPr lang="en-GB" dirty="0"/>
              <a:t> your choices, </a:t>
            </a:r>
            <a:r>
              <a:rPr lang="en-GB" i="1" dirty="0"/>
              <a:t>justify</a:t>
            </a:r>
            <a:r>
              <a:rPr lang="en-GB" dirty="0"/>
              <a:t> them. What are the strengths of your approach? </a:t>
            </a:r>
          </a:p>
          <a:p>
            <a:pPr>
              <a:buFont typeface="Arial" panose="020B0604020202020204" pitchFamily="34" charset="0"/>
              <a:buChar char="?"/>
            </a:pPr>
            <a:r>
              <a:rPr lang="en-GB" dirty="0"/>
              <a:t> </a:t>
            </a:r>
            <a:r>
              <a:rPr lang="en-GB" dirty="0">
                <a:solidFill>
                  <a:srgbClr val="0070C0"/>
                </a:solidFill>
              </a:rPr>
              <a:t>Does your approach have any limitations?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accent2"/>
                </a:solidFill>
              </a:rPr>
              <a:t>Cite sources to support your choices! </a:t>
            </a:r>
            <a:r>
              <a:rPr lang="en-GB" b="1" dirty="0"/>
              <a:t>E.g. your textbook!</a:t>
            </a:r>
            <a:endParaRPr lang="en-GB" b="1" i="1" dirty="0"/>
          </a:p>
          <a:p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7C8ED3-C4A6-2EE8-DCC2-C72B8D40B5CF}"/>
              </a:ext>
            </a:extLst>
          </p:cNvPr>
          <p:cNvSpPr/>
          <p:nvPr/>
        </p:nvSpPr>
        <p:spPr>
          <a:xfrm>
            <a:off x="8159261" y="415314"/>
            <a:ext cx="3719147" cy="861647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1 Slide</a:t>
            </a:r>
          </a:p>
        </p:txBody>
      </p:sp>
    </p:spTree>
    <p:extLst>
      <p:ext uri="{BB962C8B-B14F-4D97-AF65-F5344CB8AC3E}">
        <p14:creationId xmlns:p14="http://schemas.microsoft.com/office/powerpoint/2010/main" val="2941661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428" y="274638"/>
            <a:ext cx="7442480" cy="1143000"/>
          </a:xfrm>
        </p:spPr>
        <p:txBody>
          <a:bodyPr/>
          <a:lstStyle/>
          <a:p>
            <a:r>
              <a:rPr lang="en-GB" dirty="0"/>
              <a:t>Data Collection: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i="1" dirty="0"/>
              <a:t>Exactly</a:t>
            </a:r>
            <a:r>
              <a:rPr lang="en-GB" dirty="0"/>
              <a:t> how will you choose your sample/ dataset and collect your data?</a:t>
            </a:r>
          </a:p>
          <a:p>
            <a:pPr lvl="1"/>
            <a:r>
              <a:rPr lang="en-GB" dirty="0"/>
              <a:t>Which primary or secondary research method(s) are you using?</a:t>
            </a:r>
          </a:p>
          <a:p>
            <a:pPr lvl="1"/>
            <a:r>
              <a:rPr lang="en-GB" dirty="0"/>
              <a:t>BE VERY SPECIFIC! </a:t>
            </a:r>
          </a:p>
          <a:p>
            <a:pPr lvl="2"/>
            <a:r>
              <a:rPr lang="en-GB" dirty="0"/>
              <a:t>Explain the exact process in collecting your data. </a:t>
            </a:r>
          </a:p>
          <a:p>
            <a:pPr lvl="3"/>
            <a:r>
              <a:rPr lang="en-GB" dirty="0"/>
              <a:t>E.g. primary research, </a:t>
            </a:r>
            <a:r>
              <a:rPr lang="en-GB" kern="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will you select your sample? </a:t>
            </a:r>
            <a:r>
              <a:rPr lang="en-GB" kern="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</a:t>
            </a:r>
            <a:r>
              <a:rPr lang="en-GB" kern="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pilot your study? </a:t>
            </a:r>
          </a:p>
          <a:p>
            <a:pPr lvl="3"/>
            <a:r>
              <a:rPr lang="en-GB" kern="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Secondary research, exactly how will you choose your sources (key words, search engines, databases etc.)?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i="1" dirty="0"/>
              <a:t>Explain</a:t>
            </a:r>
            <a:r>
              <a:rPr lang="en-GB" dirty="0"/>
              <a:t> your choices, </a:t>
            </a:r>
            <a:r>
              <a:rPr lang="en-GB" i="1" dirty="0"/>
              <a:t>justify</a:t>
            </a:r>
            <a:r>
              <a:rPr lang="en-GB" dirty="0"/>
              <a:t> them. What are the strengths of your methods?</a:t>
            </a:r>
          </a:p>
          <a:p>
            <a:pPr>
              <a:buFont typeface="Arial" panose="020B0604020202020204" pitchFamily="34" charset="0"/>
              <a:buChar char="?"/>
            </a:pPr>
            <a:r>
              <a:rPr lang="en-GB" dirty="0">
                <a:solidFill>
                  <a:srgbClr val="0070C0"/>
                </a:solidFill>
              </a:rPr>
              <a:t>Do your methods have any limitations?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accent2"/>
                </a:solidFill>
              </a:rPr>
              <a:t>If relevant, cite sources to support your choices! </a:t>
            </a:r>
            <a:r>
              <a:rPr lang="en-GB" b="1" dirty="0"/>
              <a:t>E.g. your textbook! </a:t>
            </a:r>
            <a:endParaRPr lang="en-GB" b="1" i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  <a:p>
            <a:pPr marL="68580" indent="0">
              <a:buNone/>
            </a:pPr>
            <a:endParaRPr lang="en-GB" dirty="0"/>
          </a:p>
          <a:p>
            <a:pPr marL="6858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793B469-9EC9-8436-BCE6-603DBEF275C6}"/>
              </a:ext>
            </a:extLst>
          </p:cNvPr>
          <p:cNvSpPr/>
          <p:nvPr/>
        </p:nvSpPr>
        <p:spPr>
          <a:xfrm>
            <a:off x="8159261" y="415314"/>
            <a:ext cx="3719147" cy="861647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1-2 Slides</a:t>
            </a:r>
          </a:p>
        </p:txBody>
      </p:sp>
    </p:spTree>
    <p:extLst>
      <p:ext uri="{BB962C8B-B14F-4D97-AF65-F5344CB8AC3E}">
        <p14:creationId xmlns:p14="http://schemas.microsoft.com/office/powerpoint/2010/main" val="2220668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428" y="274638"/>
            <a:ext cx="7442480" cy="1143000"/>
          </a:xfrm>
        </p:spPr>
        <p:txBody>
          <a:bodyPr/>
          <a:lstStyle/>
          <a:p>
            <a:r>
              <a:rPr lang="en-GB" dirty="0"/>
              <a:t>Data Analysis: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793B469-9EC9-8436-BCE6-603DBEF275C6}"/>
              </a:ext>
            </a:extLst>
          </p:cNvPr>
          <p:cNvSpPr/>
          <p:nvPr/>
        </p:nvSpPr>
        <p:spPr>
          <a:xfrm>
            <a:off x="8159261" y="415314"/>
            <a:ext cx="3719147" cy="861647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1-2 Slides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04421AF-29BF-CAB6-3512-33FF5EC80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428" y="1302589"/>
            <a:ext cx="11321144" cy="5196182"/>
          </a:xfrm>
        </p:spPr>
        <p:txBody>
          <a:bodyPr>
            <a:normAutofit/>
          </a:bodyPr>
          <a:lstStyle/>
          <a:p>
            <a:r>
              <a:rPr lang="en-GB" b="1" i="1" dirty="0"/>
              <a:t>Exactly</a:t>
            </a:r>
            <a:r>
              <a:rPr lang="en-GB" dirty="0"/>
              <a:t> how will you analyse your data?</a:t>
            </a:r>
          </a:p>
          <a:p>
            <a:pPr lvl="1"/>
            <a:r>
              <a:rPr lang="en-GB" dirty="0"/>
              <a:t>BE VERY SPECIFIC! </a:t>
            </a:r>
          </a:p>
          <a:p>
            <a:pPr lvl="2"/>
            <a:r>
              <a:rPr lang="en-GB" dirty="0"/>
              <a:t>Talk about any statistical tools you will use to analyse quantitative data, and how you will use them.</a:t>
            </a:r>
          </a:p>
          <a:p>
            <a:pPr lvl="2"/>
            <a:r>
              <a:rPr lang="en-GB" dirty="0"/>
              <a:t>Talk about how you will find themes or patterns in any qualitative data (=thematic analysis).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i="1" dirty="0"/>
              <a:t>Explain</a:t>
            </a:r>
            <a:r>
              <a:rPr lang="en-GB" dirty="0"/>
              <a:t> your choices. Why are they best for your project?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0070C0"/>
                </a:solidFill>
              </a:rPr>
              <a:t>Do your methods of data analysis have any limitations?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accent2"/>
                </a:solidFill>
              </a:rPr>
              <a:t>If relevant, cite sources to support your choices! </a:t>
            </a:r>
            <a:r>
              <a:rPr lang="en-GB" b="1" dirty="0"/>
              <a:t>E.g. your textbook! </a:t>
            </a:r>
            <a:endParaRPr lang="en-GB" b="1" i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  <a:p>
            <a:pPr marL="68580" indent="0">
              <a:buNone/>
            </a:pPr>
            <a:endParaRPr lang="en-GB" dirty="0"/>
          </a:p>
          <a:p>
            <a:pPr marL="6858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8588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428" y="274638"/>
            <a:ext cx="8005187" cy="1143000"/>
          </a:xfrm>
        </p:spPr>
        <p:txBody>
          <a:bodyPr/>
          <a:lstStyle/>
          <a:p>
            <a:r>
              <a:rPr lang="en-GB" dirty="0"/>
              <a:t>Other Limitations: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090" y="1795939"/>
            <a:ext cx="10544629" cy="4525963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No research is perfect!</a:t>
            </a:r>
          </a:p>
          <a:p>
            <a:r>
              <a:rPr lang="en-GB" b="1" dirty="0">
                <a:solidFill>
                  <a:srgbClr val="0070C0"/>
                </a:solidFill>
              </a:rPr>
              <a:t>Find</a:t>
            </a:r>
            <a:r>
              <a:rPr lang="en-GB" dirty="0">
                <a:solidFill>
                  <a:srgbClr val="0070C0"/>
                </a:solidFill>
              </a:rPr>
              <a:t> the flaws in your methods, and/ or talk about any problems you experience.</a:t>
            </a:r>
          </a:p>
          <a:p>
            <a:pPr>
              <a:buFont typeface="Arial" panose="020B0604020202020204" pitchFamily="34" charset="0"/>
              <a:buChar char="?"/>
            </a:pPr>
            <a:r>
              <a:rPr lang="en-GB" dirty="0">
                <a:solidFill>
                  <a:srgbClr val="0070C0"/>
                </a:solidFill>
              </a:rPr>
              <a:t>What effect might these have on your results?</a:t>
            </a:r>
          </a:p>
          <a:p>
            <a:pPr>
              <a:buFont typeface="Arial" panose="020B0604020202020204" pitchFamily="34" charset="0"/>
              <a:buChar char="?"/>
            </a:pPr>
            <a:r>
              <a:rPr lang="en-GB" dirty="0">
                <a:solidFill>
                  <a:srgbClr val="0070C0"/>
                </a:solidFill>
              </a:rPr>
              <a:t>What could be done better if you had more time/ resources?</a:t>
            </a: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</a:endParaRP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700F410-B020-4EF6-B9D3-7006A960AF7E}"/>
              </a:ext>
            </a:extLst>
          </p:cNvPr>
          <p:cNvSpPr/>
          <p:nvPr/>
        </p:nvSpPr>
        <p:spPr>
          <a:xfrm>
            <a:off x="8326315" y="413238"/>
            <a:ext cx="3719147" cy="861647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1 Slide</a:t>
            </a:r>
          </a:p>
        </p:txBody>
      </p:sp>
    </p:spTree>
    <p:extLst>
      <p:ext uri="{BB962C8B-B14F-4D97-AF65-F5344CB8AC3E}">
        <p14:creationId xmlns:p14="http://schemas.microsoft.com/office/powerpoint/2010/main" val="106498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311" y="731520"/>
            <a:ext cx="8169335" cy="861391"/>
          </a:xfrm>
        </p:spPr>
        <p:txBody>
          <a:bodyPr/>
          <a:lstStyle/>
          <a:p>
            <a:r>
              <a:rPr lang="en-GB" dirty="0"/>
              <a:t>Ethical Considerations: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960" y="1732722"/>
            <a:ext cx="10897942" cy="4515678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Introduce the need for ethical considerations in research. </a:t>
            </a:r>
          </a:p>
          <a:p>
            <a:r>
              <a:rPr lang="en-GB" dirty="0"/>
              <a:t>Discuss any ethical issues relating to your research, and how you will deal with these.</a:t>
            </a:r>
          </a:p>
          <a:p>
            <a:pPr lvl="1"/>
            <a:r>
              <a:rPr lang="en-GB" b="1" dirty="0">
                <a:solidFill>
                  <a:schemeClr val="accent2"/>
                </a:solidFill>
              </a:rPr>
              <a:t>Support these points with citations to show your reading!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If your research does not involve many ethical considerations, explain why not!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accent2"/>
                </a:solidFill>
              </a:rPr>
              <a:t>Support this with citations to show your reading!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  <a:p>
            <a:pPr marL="0" indent="0">
              <a:buNone/>
            </a:pPr>
            <a:r>
              <a:rPr lang="en-GB" b="1" dirty="0">
                <a:solidFill>
                  <a:schemeClr val="accent2"/>
                </a:solidFill>
              </a:rPr>
              <a:t>For primary researchers:</a:t>
            </a:r>
          </a:p>
          <a:p>
            <a:r>
              <a:rPr lang="en-GB" dirty="0"/>
              <a:t>Show which of the following issues are relevant to your research method, and how you will minimise risks: </a:t>
            </a:r>
          </a:p>
          <a:p>
            <a:pPr lvl="1"/>
            <a:r>
              <a:rPr lang="en-GB" dirty="0"/>
              <a:t>Informed consent and right to withdraw</a:t>
            </a:r>
          </a:p>
          <a:p>
            <a:pPr lvl="1"/>
            <a:r>
              <a:rPr lang="en-GB" dirty="0"/>
              <a:t>Anonymity/ confidentiality</a:t>
            </a:r>
          </a:p>
          <a:p>
            <a:pPr lvl="1"/>
            <a:r>
              <a:rPr lang="en-GB" dirty="0"/>
              <a:t>Mitigating possible harm</a:t>
            </a:r>
          </a:p>
          <a:p>
            <a:pPr marL="45720" indent="0">
              <a:buNone/>
            </a:pPr>
            <a:endParaRPr lang="en-GB" dirty="0"/>
          </a:p>
          <a:p>
            <a:endParaRPr lang="en-GB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A59E67E-E03C-F32A-D976-08AF6F614E2E}"/>
              </a:ext>
            </a:extLst>
          </p:cNvPr>
          <p:cNvSpPr/>
          <p:nvPr/>
        </p:nvSpPr>
        <p:spPr>
          <a:xfrm>
            <a:off x="8159261" y="415314"/>
            <a:ext cx="3719147" cy="861647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1 Slide</a:t>
            </a:r>
          </a:p>
        </p:txBody>
      </p:sp>
    </p:spTree>
    <p:extLst>
      <p:ext uri="{BB962C8B-B14F-4D97-AF65-F5344CB8AC3E}">
        <p14:creationId xmlns:p14="http://schemas.microsoft.com/office/powerpoint/2010/main" val="2270764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13742-4156-3971-EACE-492058255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428" y="274638"/>
            <a:ext cx="9060264" cy="1143000"/>
          </a:xfrm>
        </p:spPr>
        <p:txBody>
          <a:bodyPr/>
          <a:lstStyle/>
          <a:p>
            <a:r>
              <a:rPr lang="en-GB" dirty="0"/>
              <a:t>Conclusion: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F920C-C395-50AB-6E45-8F72D917D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Restate the methodology and methods you have chosen and why, along with any major limitations.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387F5E-E7CA-C39E-11E4-CB753DF16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PM600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95BC9D-2B52-6D6C-4D93-288A255C4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3D9CA-B4AD-404F-9478-2C901806C52B}" type="slidenum">
              <a:rPr lang="en-GB" smtClean="0"/>
              <a:t>9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940AD-2612-B641-44E2-57CD9DCF9291}"/>
              </a:ext>
            </a:extLst>
          </p:cNvPr>
          <p:cNvSpPr/>
          <p:nvPr/>
        </p:nvSpPr>
        <p:spPr>
          <a:xfrm>
            <a:off x="8326315" y="413238"/>
            <a:ext cx="3719147" cy="861647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1 Slide</a:t>
            </a:r>
          </a:p>
        </p:txBody>
      </p:sp>
    </p:spTree>
    <p:extLst>
      <p:ext uri="{BB962C8B-B14F-4D97-AF65-F5344CB8AC3E}">
        <p14:creationId xmlns:p14="http://schemas.microsoft.com/office/powerpoint/2010/main" val="190854698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762</Words>
  <Application>Microsoft Macintosh PowerPoint</Application>
  <PresentationFormat>Widescreen</PresentationFormat>
  <Paragraphs>110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Courier New</vt:lpstr>
      <vt:lpstr>Verdana</vt:lpstr>
      <vt:lpstr>Wingdings</vt:lpstr>
      <vt:lpstr>1_Office Theme</vt:lpstr>
      <vt:lpstr>Your Project Title</vt:lpstr>
      <vt:lpstr>Aim and Research Questions</vt:lpstr>
      <vt:lpstr>Introduction:</vt:lpstr>
      <vt:lpstr>Research Approach:</vt:lpstr>
      <vt:lpstr>Data Collection:</vt:lpstr>
      <vt:lpstr>Data Analysis:</vt:lpstr>
      <vt:lpstr>Other Limitations:</vt:lpstr>
      <vt:lpstr>Ethical Considerations:</vt:lpstr>
      <vt:lpstr>Conclusion:</vt:lpstr>
      <vt:lpstr>List of References:</vt:lpstr>
      <vt:lpstr>Marking criteria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PM600 methods presentation/ chapter sections</dc:title>
  <dc:creator>Tamsin Espinosa</dc:creator>
  <cp:lastModifiedBy>Lorraine Young</cp:lastModifiedBy>
  <cp:revision>4</cp:revision>
  <dcterms:created xsi:type="dcterms:W3CDTF">2025-01-14T17:08:20Z</dcterms:created>
  <dcterms:modified xsi:type="dcterms:W3CDTF">2025-02-13T16:46:53Z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43e79c8-16ce-4717-8427-b73b3f6084ef_Enabled">
    <vt:lpwstr>true</vt:lpwstr>
  </property>
  <property fmtid="{D5CDD505-2E9C-101B-9397-08002B2CF9AE}" pid="3" name="MSIP_Label_a43e79c8-16ce-4717-8427-b73b3f6084ef_SetDate">
    <vt:lpwstr>2025-01-14T17:08:47Z</vt:lpwstr>
  </property>
  <property fmtid="{D5CDD505-2E9C-101B-9397-08002B2CF9AE}" pid="4" name="MSIP_Label_a43e79c8-16ce-4717-8427-b73b3f6084ef_Method">
    <vt:lpwstr>Privileged</vt:lpwstr>
  </property>
  <property fmtid="{D5CDD505-2E9C-101B-9397-08002B2CF9AE}" pid="5" name="MSIP_Label_a43e79c8-16ce-4717-8427-b73b3f6084ef_Name">
    <vt:lpwstr>Public</vt:lpwstr>
  </property>
  <property fmtid="{D5CDD505-2E9C-101B-9397-08002B2CF9AE}" pid="6" name="MSIP_Label_a43e79c8-16ce-4717-8427-b73b3f6084ef_SiteId">
    <vt:lpwstr>057daf85-b1d5-44cd-ab7b-0a4ce1b29eae</vt:lpwstr>
  </property>
  <property fmtid="{D5CDD505-2E9C-101B-9397-08002B2CF9AE}" pid="7" name="MSIP_Label_a43e79c8-16ce-4717-8427-b73b3f6084ef_ActionId">
    <vt:lpwstr>a7de285b-9930-477e-9293-c56f9e08a312</vt:lpwstr>
  </property>
  <property fmtid="{D5CDD505-2E9C-101B-9397-08002B2CF9AE}" pid="8" name="MSIP_Label_a43e79c8-16ce-4717-8427-b73b3f6084ef_ContentBits">
    <vt:lpwstr>0</vt:lpwstr>
  </property>
</Properties>
</file>