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handoutMasterIdLst>
    <p:handoutMasterId r:id="rId22"/>
  </p:handoutMasterIdLst>
  <p:sldIdLst>
    <p:sldId id="256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3" r:id="rId15"/>
    <p:sldId id="274" r:id="rId16"/>
    <p:sldId id="270" r:id="rId17"/>
    <p:sldId id="271" r:id="rId18"/>
    <p:sldId id="272" r:id="rId19"/>
    <p:sldId id="276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27D"/>
    <a:srgbClr val="FB4F14"/>
    <a:srgbClr val="007DA8"/>
    <a:srgbClr val="191A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8BA7CF-D294-420E-9788-5AAFC6197E13}" v="16" dt="2020-01-31T11:58:01.6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124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58" d="100"/>
          <a:sy n="58" d="100"/>
        </p:scale>
        <p:origin x="-301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Relationship Id="rId27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16B8E9-535D-4077-8CF4-C1C4924BCABD}" type="datetimeFigureOut">
              <a:rPr lang="en-GB" smtClean="0"/>
              <a:t>24/04/2020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4D9FF4-7EC0-470A-BC79-B90967CF3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6228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8516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9429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68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46A74CEE-DD0B-40AA-8475-DACB7DE056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8974" y="6190407"/>
            <a:ext cx="906248" cy="245579"/>
          </a:xfrm>
          <a:prstGeom prst="rect">
            <a:avLst/>
          </a:prstGeom>
        </p:spPr>
        <p:txBody>
          <a:bodyPr/>
          <a:lstStyle>
            <a:lvl1pPr algn="l">
              <a:defRPr sz="1100"/>
            </a:lvl1pPr>
          </a:lstStyle>
          <a:p>
            <a:fld id="{446EA68D-A250-D14C-AF1E-39ABBC98C76F}" type="datetimeFigureOut">
              <a:rPr lang="en-US" smtClean="0"/>
              <a:pPr/>
              <a:t>4/24/2020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A2E01333-B41D-4E24-B62E-9A83BCA9D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53094" y="6190407"/>
            <a:ext cx="4182687" cy="245579"/>
          </a:xfrm>
          <a:prstGeom prst="rect">
            <a:avLst/>
          </a:prstGeom>
        </p:spPr>
        <p:txBody>
          <a:bodyPr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3E764739-C269-4BCA-8C97-7742DC9F0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93971" y="6190407"/>
            <a:ext cx="656706" cy="245579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7F9D1F4A-E595-E74E-A120-21D5197B07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519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7E579C94-A421-4577-B43A-FC0F29D890F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8974" y="6190407"/>
            <a:ext cx="906248" cy="245579"/>
          </a:xfrm>
          <a:prstGeom prst="rect">
            <a:avLst/>
          </a:prstGeom>
        </p:spPr>
        <p:txBody>
          <a:bodyPr/>
          <a:lstStyle>
            <a:lvl1pPr algn="l">
              <a:defRPr sz="1100"/>
            </a:lvl1pPr>
          </a:lstStyle>
          <a:p>
            <a:fld id="{446EA68D-A250-D14C-AF1E-39ABBC98C76F}" type="datetimeFigureOut">
              <a:rPr lang="en-US" smtClean="0"/>
              <a:pPr/>
              <a:t>4/24/2020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01D26C6E-2273-4AF5-9693-C03CF00B8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53094" y="6190407"/>
            <a:ext cx="4182687" cy="245579"/>
          </a:xfrm>
          <a:prstGeom prst="rect">
            <a:avLst/>
          </a:prstGeom>
        </p:spPr>
        <p:txBody>
          <a:bodyPr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F875ABB7-FD87-4D2C-B15A-D44C0B4FA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93971" y="6190407"/>
            <a:ext cx="656706" cy="245579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7F9D1F4A-E595-E74E-A120-21D5197B07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231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974" y="436701"/>
            <a:ext cx="8438976" cy="953106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974" y="1658321"/>
            <a:ext cx="8438976" cy="42574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65495941-F0AC-4341-9A6D-B4ADC98487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8974" y="6190407"/>
            <a:ext cx="906248" cy="245579"/>
          </a:xfrm>
          <a:prstGeom prst="rect">
            <a:avLst/>
          </a:prstGeom>
        </p:spPr>
        <p:txBody>
          <a:bodyPr/>
          <a:lstStyle>
            <a:lvl1pPr algn="l">
              <a:defRPr sz="1100"/>
            </a:lvl1pPr>
          </a:lstStyle>
          <a:p>
            <a:fld id="{446EA68D-A250-D14C-AF1E-39ABBC98C76F}" type="datetimeFigureOut">
              <a:rPr lang="en-US" smtClean="0"/>
              <a:pPr/>
              <a:t>4/24/2020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B32E8733-2FDD-4E91-8F2E-57EA728FF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53094" y="6190407"/>
            <a:ext cx="4182687" cy="245579"/>
          </a:xfrm>
          <a:prstGeom prst="rect">
            <a:avLst/>
          </a:prstGeom>
        </p:spPr>
        <p:txBody>
          <a:bodyPr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AF568EB8-7277-4FD7-9779-2012078F6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93971" y="6190407"/>
            <a:ext cx="656706" cy="245579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7F9D1F4A-E595-E74E-A120-21D5197B07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126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xmlns="" id="{32B8280C-DEC1-462C-9A9A-8A028DD0C0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8974" y="6190407"/>
            <a:ext cx="906248" cy="245579"/>
          </a:xfrm>
          <a:prstGeom prst="rect">
            <a:avLst/>
          </a:prstGeom>
        </p:spPr>
        <p:txBody>
          <a:bodyPr/>
          <a:lstStyle>
            <a:lvl1pPr algn="l">
              <a:defRPr sz="1100"/>
            </a:lvl1pPr>
          </a:lstStyle>
          <a:p>
            <a:fld id="{446EA68D-A250-D14C-AF1E-39ABBC98C76F}" type="datetimeFigureOut">
              <a:rPr lang="en-US" smtClean="0"/>
              <a:pPr/>
              <a:t>4/24/2020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xmlns="" id="{4D12E627-0BC7-46CF-A536-A97E66638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53094" y="6190407"/>
            <a:ext cx="4182687" cy="245579"/>
          </a:xfrm>
          <a:prstGeom prst="rect">
            <a:avLst/>
          </a:prstGeom>
        </p:spPr>
        <p:txBody>
          <a:bodyPr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xmlns="" id="{3944D6CE-E23A-4A35-8E21-0D35C6CED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93971" y="6190407"/>
            <a:ext cx="656706" cy="245579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7F9D1F4A-E595-E74E-A120-21D5197B07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480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974" y="436701"/>
            <a:ext cx="8510788" cy="95310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xmlns="" id="{FDCCB66C-10E0-4FBA-8F4A-163E1334BC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8974" y="6190407"/>
            <a:ext cx="906248" cy="245579"/>
          </a:xfrm>
          <a:prstGeom prst="rect">
            <a:avLst/>
          </a:prstGeom>
        </p:spPr>
        <p:txBody>
          <a:bodyPr/>
          <a:lstStyle>
            <a:lvl1pPr algn="l">
              <a:defRPr sz="1100"/>
            </a:lvl1pPr>
          </a:lstStyle>
          <a:p>
            <a:fld id="{446EA68D-A250-D14C-AF1E-39ABBC98C76F}" type="datetimeFigureOut">
              <a:rPr lang="en-US" smtClean="0"/>
              <a:pPr/>
              <a:t>4/24/2020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xmlns="" id="{1BA7FF89-C965-4F0C-AA71-418081F76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53094" y="6190407"/>
            <a:ext cx="4182687" cy="245579"/>
          </a:xfrm>
          <a:prstGeom prst="rect">
            <a:avLst/>
          </a:prstGeom>
        </p:spPr>
        <p:txBody>
          <a:bodyPr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CA43B021-695F-48B6-A0D4-3490E0539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93971" y="6190407"/>
            <a:ext cx="656706" cy="245579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7F9D1F4A-E595-E74E-A120-21D5197B07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187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xmlns="" id="{EAEBDFFF-19D1-441B-A32D-4DB66B45C7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8974" y="6190407"/>
            <a:ext cx="906248" cy="245579"/>
          </a:xfrm>
          <a:prstGeom prst="rect">
            <a:avLst/>
          </a:prstGeom>
        </p:spPr>
        <p:txBody>
          <a:bodyPr/>
          <a:lstStyle>
            <a:lvl1pPr algn="l">
              <a:defRPr sz="1100"/>
            </a:lvl1pPr>
          </a:lstStyle>
          <a:p>
            <a:fld id="{446EA68D-A250-D14C-AF1E-39ABBC98C76F}" type="datetimeFigureOut">
              <a:rPr lang="en-US" smtClean="0"/>
              <a:pPr/>
              <a:t>4/24/2020</a:t>
            </a:fld>
            <a:endParaRPr lang="en-US" dirty="0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xmlns="" id="{74ECF66B-991E-4943-A919-126D4CF91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53094" y="6190407"/>
            <a:ext cx="4182687" cy="245579"/>
          </a:xfrm>
          <a:prstGeom prst="rect">
            <a:avLst/>
          </a:prstGeom>
        </p:spPr>
        <p:txBody>
          <a:bodyPr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xmlns="" id="{30D5963F-2B08-4FDC-96A4-65B1EF47F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93971" y="6190407"/>
            <a:ext cx="656706" cy="245579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7F9D1F4A-E595-E74E-A120-21D5197B07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17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xmlns="" id="{CF19FEE8-F788-4827-BEAC-1D80BDF055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8974" y="6190407"/>
            <a:ext cx="906248" cy="245579"/>
          </a:xfrm>
          <a:prstGeom prst="rect">
            <a:avLst/>
          </a:prstGeom>
        </p:spPr>
        <p:txBody>
          <a:bodyPr/>
          <a:lstStyle>
            <a:lvl1pPr algn="l">
              <a:defRPr sz="1100"/>
            </a:lvl1pPr>
          </a:lstStyle>
          <a:p>
            <a:fld id="{446EA68D-A250-D14C-AF1E-39ABBC98C76F}" type="datetimeFigureOut">
              <a:rPr lang="en-US" smtClean="0"/>
              <a:pPr/>
              <a:t>4/24/2020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xmlns="" id="{ADE13930-B842-452A-B89B-00CD3746C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53094" y="6190407"/>
            <a:ext cx="4182687" cy="245579"/>
          </a:xfrm>
          <a:prstGeom prst="rect">
            <a:avLst/>
          </a:prstGeom>
        </p:spPr>
        <p:txBody>
          <a:bodyPr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xmlns="" id="{337536F9-22E7-4888-9E35-118946E6B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93971" y="6190407"/>
            <a:ext cx="656706" cy="245579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7F9D1F4A-E595-E74E-A120-21D5197B07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496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EB3A58B3-A720-4FF8-AE18-5452A4CFC83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8974" y="6190407"/>
            <a:ext cx="906248" cy="245579"/>
          </a:xfrm>
          <a:prstGeom prst="rect">
            <a:avLst/>
          </a:prstGeom>
        </p:spPr>
        <p:txBody>
          <a:bodyPr/>
          <a:lstStyle>
            <a:lvl1pPr algn="l">
              <a:defRPr sz="1100"/>
            </a:lvl1pPr>
          </a:lstStyle>
          <a:p>
            <a:fld id="{446EA68D-A250-D14C-AF1E-39ABBC98C76F}" type="datetimeFigureOut">
              <a:rPr lang="en-US" smtClean="0"/>
              <a:pPr/>
              <a:t>4/24/2020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849820CB-1200-4443-B20B-4FA1C8EB5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53094" y="6190407"/>
            <a:ext cx="4182687" cy="245579"/>
          </a:xfrm>
          <a:prstGeom prst="rect">
            <a:avLst/>
          </a:prstGeom>
        </p:spPr>
        <p:txBody>
          <a:bodyPr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A8F25B8A-0D25-4052-B9E5-E795B02A8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93971" y="6190407"/>
            <a:ext cx="656706" cy="245579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7F9D1F4A-E595-E74E-A120-21D5197B07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752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xmlns="" id="{3DA3EDD7-A5FB-41EE-BE3A-731A6076E8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8974" y="6190407"/>
            <a:ext cx="906248" cy="245579"/>
          </a:xfrm>
          <a:prstGeom prst="rect">
            <a:avLst/>
          </a:prstGeom>
        </p:spPr>
        <p:txBody>
          <a:bodyPr/>
          <a:lstStyle>
            <a:lvl1pPr algn="l">
              <a:defRPr sz="1100"/>
            </a:lvl1pPr>
          </a:lstStyle>
          <a:p>
            <a:fld id="{446EA68D-A250-D14C-AF1E-39ABBC98C76F}" type="datetimeFigureOut">
              <a:rPr lang="en-US" smtClean="0"/>
              <a:pPr/>
              <a:t>4/24/2020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xmlns="" id="{072DA391-A346-42C7-A1BE-CB76A2A4E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53094" y="6190407"/>
            <a:ext cx="4182687" cy="245579"/>
          </a:xfrm>
          <a:prstGeom prst="rect">
            <a:avLst/>
          </a:prstGeom>
        </p:spPr>
        <p:txBody>
          <a:bodyPr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548BB8EA-E7E7-4B15-8997-19C3F385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93971" y="6190407"/>
            <a:ext cx="656706" cy="245579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7F9D1F4A-E595-E74E-A120-21D5197B07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527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69264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xmlns="" id="{69DFEF41-03E7-4ED8-B5F2-7A1533061E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8974" y="6190407"/>
            <a:ext cx="906248" cy="245579"/>
          </a:xfrm>
          <a:prstGeom prst="rect">
            <a:avLst/>
          </a:prstGeom>
        </p:spPr>
        <p:txBody>
          <a:bodyPr/>
          <a:lstStyle>
            <a:lvl1pPr algn="l">
              <a:defRPr sz="1100"/>
            </a:lvl1pPr>
          </a:lstStyle>
          <a:p>
            <a:fld id="{446EA68D-A250-D14C-AF1E-39ABBC98C76F}" type="datetimeFigureOut">
              <a:rPr lang="en-US" smtClean="0"/>
              <a:pPr/>
              <a:t>4/24/2020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xmlns="" id="{55606B41-311F-4426-806E-B4DF5442E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53094" y="6190407"/>
            <a:ext cx="4182687" cy="245579"/>
          </a:xfrm>
          <a:prstGeom prst="rect">
            <a:avLst/>
          </a:prstGeom>
        </p:spPr>
        <p:txBody>
          <a:bodyPr/>
          <a:lstStyle>
            <a:lvl1pPr algn="l">
              <a:defRPr sz="1100"/>
            </a:lvl1pPr>
          </a:lstStyle>
          <a:p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xmlns="" id="{5F4513D9-581D-4698-B57C-EDD2820D3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793971" y="6190407"/>
            <a:ext cx="656706" cy="245579"/>
          </a:xfrm>
          <a:prstGeom prst="rect">
            <a:avLst/>
          </a:prstGeom>
        </p:spPr>
        <p:txBody>
          <a:bodyPr/>
          <a:lstStyle>
            <a:lvl1pPr algn="r">
              <a:defRPr sz="1100"/>
            </a:lvl1pPr>
          </a:lstStyle>
          <a:p>
            <a:fld id="{7F9D1F4A-E595-E74E-A120-21D5197B07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546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238" y="436701"/>
            <a:ext cx="8575524" cy="9531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238" y="1658321"/>
            <a:ext cx="8575524" cy="42574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00605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i="0" kern="1200">
          <a:solidFill>
            <a:schemeClr val="accent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2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2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2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2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2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47297"/>
            <a:ext cx="7772400" cy="1470025"/>
          </a:xfrm>
        </p:spPr>
        <p:txBody>
          <a:bodyPr/>
          <a:lstStyle/>
          <a:p>
            <a:pPr algn="ctr"/>
            <a:r>
              <a:rPr lang="en-US" dirty="0"/>
              <a:t>KICL </a:t>
            </a:r>
            <a:r>
              <a:rPr lang="en-US" dirty="0" smtClean="0"/>
              <a:t>111 / FC300 / PM600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Hedging Language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1334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C831C2-6280-4943-8165-A483F10CC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974" y="37491"/>
            <a:ext cx="8438976" cy="953106"/>
          </a:xfrm>
        </p:spPr>
        <p:txBody>
          <a:bodyPr>
            <a:normAutofit/>
          </a:bodyPr>
          <a:lstStyle/>
          <a:p>
            <a:r>
              <a:rPr lang="en-GB" dirty="0" smtClean="0"/>
              <a:t>Hedging Language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48973" y="805931"/>
            <a:ext cx="84389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200" dirty="0"/>
          </a:p>
        </p:txBody>
      </p:sp>
      <p:sp>
        <p:nvSpPr>
          <p:cNvPr id="7" name="Rectangle 6"/>
          <p:cNvSpPr/>
          <p:nvPr/>
        </p:nvSpPr>
        <p:spPr>
          <a:xfrm>
            <a:off x="348974" y="978963"/>
            <a:ext cx="858896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/>
              <a:t>Can you find the examples of hedging language below?</a:t>
            </a:r>
          </a:p>
          <a:p>
            <a:endParaRPr lang="en-GB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Newspaper </a:t>
            </a:r>
            <a:r>
              <a:rPr lang="en-GB" sz="2400" dirty="0"/>
              <a:t>reports </a:t>
            </a:r>
            <a:r>
              <a:rPr lang="en-GB" sz="2400" u="sng" dirty="0"/>
              <a:t>indicate</a:t>
            </a:r>
            <a:r>
              <a:rPr lang="en-GB" sz="2400" dirty="0"/>
              <a:t> that </a:t>
            </a:r>
            <a:r>
              <a:rPr lang="en-GB" sz="2400" u="sng" dirty="0"/>
              <a:t>many</a:t>
            </a:r>
            <a:r>
              <a:rPr lang="en-GB" sz="2400" dirty="0"/>
              <a:t> Americans </a:t>
            </a:r>
            <a:r>
              <a:rPr lang="en-GB" sz="2400" u="sng" dirty="0" smtClean="0"/>
              <a:t>tend to</a:t>
            </a:r>
            <a:r>
              <a:rPr lang="en-GB" sz="2400" dirty="0" smtClean="0"/>
              <a:t> </a:t>
            </a:r>
            <a:r>
              <a:rPr lang="en-GB" sz="2400" dirty="0"/>
              <a:t>be overweight and hamburgers are </a:t>
            </a:r>
            <a:r>
              <a:rPr lang="en-GB" sz="2400" u="sng" dirty="0"/>
              <a:t>often</a:t>
            </a:r>
            <a:r>
              <a:rPr lang="en-GB" sz="2400" dirty="0"/>
              <a:t> very popular.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There is a </a:t>
            </a:r>
            <a:r>
              <a:rPr lang="en-GB" sz="2400" dirty="0"/>
              <a:t>strong</a:t>
            </a:r>
            <a:r>
              <a:rPr lang="en-GB" sz="2400" dirty="0" smtClean="0"/>
              <a:t> possibility that learning </a:t>
            </a:r>
            <a:r>
              <a:rPr lang="en-GB" sz="2400" dirty="0"/>
              <a:t>a foreign language </a:t>
            </a:r>
            <a:r>
              <a:rPr lang="en-GB" sz="2400" dirty="0" smtClean="0"/>
              <a:t>will improve a person’s job prospects.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It is commonly believed that modern </a:t>
            </a:r>
            <a:r>
              <a:rPr lang="en-GB" sz="2400" dirty="0"/>
              <a:t>technology is making us lazy</a:t>
            </a:r>
            <a:r>
              <a:rPr lang="en-GB" sz="2400" dirty="0" smtClean="0"/>
              <a:t>.</a:t>
            </a:r>
            <a:endParaRPr lang="en-GB" sz="2400" dirty="0"/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Students </a:t>
            </a:r>
            <a:r>
              <a:rPr lang="en-GB" sz="2400" dirty="0"/>
              <a:t>who get a good IELTS score </a:t>
            </a:r>
            <a:r>
              <a:rPr lang="en-GB" sz="2400" dirty="0" smtClean="0"/>
              <a:t>will possibly do better at university than those who do not.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Watching films with the subtitles on may help to improve students’ English.</a:t>
            </a:r>
            <a:endParaRPr lang="en-GB" sz="2400" dirty="0"/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It is possible that many companies will not survive the recession.</a:t>
            </a:r>
          </a:p>
        </p:txBody>
      </p:sp>
    </p:spTree>
    <p:extLst>
      <p:ext uri="{BB962C8B-B14F-4D97-AF65-F5344CB8AC3E}">
        <p14:creationId xmlns:p14="http://schemas.microsoft.com/office/powerpoint/2010/main" val="2593974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C831C2-6280-4943-8165-A483F10CC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974" y="37491"/>
            <a:ext cx="8438976" cy="953106"/>
          </a:xfrm>
        </p:spPr>
        <p:txBody>
          <a:bodyPr>
            <a:normAutofit/>
          </a:bodyPr>
          <a:lstStyle/>
          <a:p>
            <a:r>
              <a:rPr lang="en-GB" dirty="0" smtClean="0"/>
              <a:t>Hedging Language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48973" y="805931"/>
            <a:ext cx="84389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200" dirty="0"/>
          </a:p>
        </p:txBody>
      </p:sp>
      <p:sp>
        <p:nvSpPr>
          <p:cNvPr id="7" name="Rectangle 6"/>
          <p:cNvSpPr/>
          <p:nvPr/>
        </p:nvSpPr>
        <p:spPr>
          <a:xfrm>
            <a:off x="348974" y="978963"/>
            <a:ext cx="858896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/>
              <a:t>Can you find the examples of hedging language below?</a:t>
            </a:r>
          </a:p>
          <a:p>
            <a:endParaRPr lang="en-GB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Newspaper </a:t>
            </a:r>
            <a:r>
              <a:rPr lang="en-GB" sz="2400" dirty="0"/>
              <a:t>reports </a:t>
            </a:r>
            <a:r>
              <a:rPr lang="en-GB" sz="2400" u="sng" dirty="0"/>
              <a:t>indicate</a:t>
            </a:r>
            <a:r>
              <a:rPr lang="en-GB" sz="2400" dirty="0"/>
              <a:t> that </a:t>
            </a:r>
            <a:r>
              <a:rPr lang="en-GB" sz="2400" u="sng" dirty="0"/>
              <a:t>many</a:t>
            </a:r>
            <a:r>
              <a:rPr lang="en-GB" sz="2400" dirty="0"/>
              <a:t> Americans </a:t>
            </a:r>
            <a:r>
              <a:rPr lang="en-GB" sz="2400" u="sng" dirty="0" smtClean="0"/>
              <a:t>tend to</a:t>
            </a:r>
            <a:r>
              <a:rPr lang="en-GB" sz="2400" dirty="0" smtClean="0"/>
              <a:t> </a:t>
            </a:r>
            <a:r>
              <a:rPr lang="en-GB" sz="2400" dirty="0"/>
              <a:t>be overweight and hamburgers are </a:t>
            </a:r>
            <a:r>
              <a:rPr lang="en-GB" sz="2400" u="sng" dirty="0"/>
              <a:t>often</a:t>
            </a:r>
            <a:r>
              <a:rPr lang="en-GB" sz="2400" dirty="0"/>
              <a:t> very popular.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There is a </a:t>
            </a:r>
            <a:r>
              <a:rPr lang="en-GB" sz="2400" u="sng" dirty="0"/>
              <a:t>strong</a:t>
            </a:r>
            <a:r>
              <a:rPr lang="en-GB" sz="2400" u="sng" dirty="0" smtClean="0"/>
              <a:t> possibility</a:t>
            </a:r>
            <a:r>
              <a:rPr lang="en-GB" sz="2400" dirty="0" smtClean="0"/>
              <a:t> that learning </a:t>
            </a:r>
            <a:r>
              <a:rPr lang="en-GB" sz="2400" dirty="0"/>
              <a:t>a foreign language </a:t>
            </a:r>
            <a:r>
              <a:rPr lang="en-GB" sz="2400" dirty="0" smtClean="0"/>
              <a:t>will improve a person’s job prospects.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/>
              <a:t>It is </a:t>
            </a:r>
            <a:r>
              <a:rPr lang="en-GB" sz="2400" u="sng" dirty="0"/>
              <a:t>commonly believed</a:t>
            </a:r>
            <a:r>
              <a:rPr lang="en-GB" sz="2400" dirty="0"/>
              <a:t> that modern technology is making us lazy</a:t>
            </a:r>
            <a:r>
              <a:rPr lang="en-GB" sz="2400" dirty="0" smtClean="0"/>
              <a:t>.</a:t>
            </a:r>
            <a:endParaRPr lang="en-GB" sz="2400" dirty="0"/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Students </a:t>
            </a:r>
            <a:r>
              <a:rPr lang="en-GB" sz="2400" dirty="0"/>
              <a:t>who get a good IELTS score </a:t>
            </a:r>
            <a:r>
              <a:rPr lang="en-GB" sz="2400" dirty="0" smtClean="0"/>
              <a:t>will </a:t>
            </a:r>
            <a:r>
              <a:rPr lang="en-GB" sz="2400" u="sng" dirty="0" smtClean="0"/>
              <a:t>possibly</a:t>
            </a:r>
            <a:r>
              <a:rPr lang="en-GB" sz="2400" dirty="0" smtClean="0"/>
              <a:t> do better at university than those who do not.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Watching films with the subtitles on </a:t>
            </a:r>
            <a:r>
              <a:rPr lang="en-GB" sz="2400" u="sng" dirty="0" smtClean="0"/>
              <a:t>may</a:t>
            </a:r>
            <a:r>
              <a:rPr lang="en-GB" sz="2400" dirty="0" smtClean="0"/>
              <a:t> help to improve your English.</a:t>
            </a:r>
            <a:endParaRPr lang="en-GB" sz="2400" dirty="0"/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It is </a:t>
            </a:r>
            <a:r>
              <a:rPr lang="en-GB" sz="2400" u="sng" dirty="0" smtClean="0"/>
              <a:t>possible</a:t>
            </a:r>
            <a:r>
              <a:rPr lang="en-GB" sz="2400" dirty="0" smtClean="0"/>
              <a:t> that many companies will not survive the recession.</a:t>
            </a:r>
          </a:p>
        </p:txBody>
      </p:sp>
    </p:spTree>
    <p:extLst>
      <p:ext uri="{BB962C8B-B14F-4D97-AF65-F5344CB8AC3E}">
        <p14:creationId xmlns:p14="http://schemas.microsoft.com/office/powerpoint/2010/main" val="26475554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48977" y="160874"/>
            <a:ext cx="84389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2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7190870"/>
              </p:ext>
            </p:extLst>
          </p:nvPr>
        </p:nvGraphicFramePr>
        <p:xfrm>
          <a:off x="348977" y="973022"/>
          <a:ext cx="8438976" cy="549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13166"/>
                <a:gridCol w="2640169"/>
                <a:gridCol w="3185641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Effect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Language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Example</a:t>
                      </a:r>
                      <a:endParaRPr lang="en-GB" sz="1800" dirty="0"/>
                    </a:p>
                  </a:txBody>
                  <a:tcPr/>
                </a:tc>
              </a:tr>
              <a:tr h="370840">
                <a:tc rowSpan="5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Saying things are more or less certain or probable</a:t>
                      </a:r>
                    </a:p>
                    <a:p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Modal verbs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i="1" dirty="0" smtClean="0"/>
                        <a:t>May</a:t>
                      </a:r>
                    </a:p>
                    <a:p>
                      <a:endParaRPr lang="en-GB" sz="1800" i="1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Adverb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i="1" dirty="0" smtClean="0"/>
                        <a:t>This will </a:t>
                      </a:r>
                      <a:r>
                        <a:rPr lang="en-GB" sz="1800" i="1" u="sng" dirty="0" smtClean="0"/>
                        <a:t>possibly</a:t>
                      </a:r>
                      <a:r>
                        <a:rPr lang="en-GB" sz="1800" i="1" dirty="0" smtClean="0"/>
                        <a:t>…</a:t>
                      </a:r>
                      <a:r>
                        <a:rPr lang="en-GB" sz="1800" i="1" baseline="0" dirty="0" smtClean="0"/>
                        <a:t> </a:t>
                      </a:r>
                    </a:p>
                    <a:p>
                      <a:endParaRPr lang="en-GB" sz="1800" i="1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Noun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i="1" dirty="0" smtClean="0"/>
                        <a:t>There is a</a:t>
                      </a:r>
                      <a:r>
                        <a:rPr lang="en-GB" sz="1800" i="1" baseline="0" dirty="0" smtClean="0"/>
                        <a:t> </a:t>
                      </a:r>
                      <a:r>
                        <a:rPr lang="en-GB" sz="1800" i="1" u="sng" baseline="0" dirty="0" smtClean="0"/>
                        <a:t>possibility</a:t>
                      </a:r>
                      <a:r>
                        <a:rPr lang="en-GB" sz="1800" i="1" baseline="0" dirty="0" smtClean="0"/>
                        <a:t>… </a:t>
                      </a:r>
                    </a:p>
                    <a:p>
                      <a:endParaRPr lang="en-GB" sz="1800" i="1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Verb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i="1" dirty="0" smtClean="0"/>
                        <a:t>This </a:t>
                      </a:r>
                      <a:r>
                        <a:rPr lang="en-GB" sz="1800" i="1" u="sng" dirty="0" smtClean="0"/>
                        <a:t>indicates</a:t>
                      </a:r>
                      <a:r>
                        <a:rPr lang="en-GB" sz="1800" i="1" dirty="0" smtClean="0"/>
                        <a:t> that…</a:t>
                      </a:r>
                    </a:p>
                    <a:p>
                      <a:endParaRPr lang="en-GB" sz="1800" i="1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Adjective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i="1" dirty="0" smtClean="0"/>
                        <a:t>It is </a:t>
                      </a:r>
                      <a:r>
                        <a:rPr lang="en-GB" sz="1800" i="1" u="sng" dirty="0" smtClean="0"/>
                        <a:t>possible</a:t>
                      </a:r>
                      <a:r>
                        <a:rPr lang="en-GB" sz="1800" i="1" dirty="0" smtClean="0"/>
                        <a:t> that…</a:t>
                      </a:r>
                    </a:p>
                    <a:p>
                      <a:endParaRPr lang="en-GB" sz="1800" i="1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Saying things are more or less certain or probable</a:t>
                      </a:r>
                    </a:p>
                    <a:p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Frequency adverb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i="1" dirty="0" smtClean="0"/>
                        <a:t>Often</a:t>
                      </a:r>
                    </a:p>
                    <a:p>
                      <a:endParaRPr lang="en-GB" sz="1800" i="1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Quantifier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i="1" dirty="0" smtClean="0"/>
                        <a:t>Many</a:t>
                      </a:r>
                    </a:p>
                    <a:p>
                      <a:endParaRPr lang="en-GB" sz="18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Distancing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 smtClean="0"/>
                        <a:t>Verb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i="1" dirty="0" smtClean="0"/>
                        <a:t>It is (commonly) believed that…</a:t>
                      </a:r>
                    </a:p>
                    <a:p>
                      <a:endParaRPr lang="en-GB" sz="1800" i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48977" y="0"/>
            <a:ext cx="8438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Can you think of any more words/phrases to add to the table?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0218655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48973" y="805931"/>
            <a:ext cx="84389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2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158528"/>
              </p:ext>
            </p:extLst>
          </p:nvPr>
        </p:nvGraphicFramePr>
        <p:xfrm>
          <a:off x="348975" y="114833"/>
          <a:ext cx="8438976" cy="682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3617"/>
                <a:gridCol w="1571222"/>
                <a:gridCol w="4834137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Effect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Language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Example</a:t>
                      </a:r>
                      <a:endParaRPr lang="en-GB" sz="2000" dirty="0"/>
                    </a:p>
                  </a:txBody>
                  <a:tcPr/>
                </a:tc>
              </a:tr>
              <a:tr h="370840">
                <a:tc rowSpan="5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Saying things are more or less certain or probable</a:t>
                      </a:r>
                    </a:p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Modal verbs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i="1" dirty="0" smtClean="0"/>
                        <a:t>May, might, can,</a:t>
                      </a:r>
                      <a:r>
                        <a:rPr lang="en-GB" sz="2000" i="1" baseline="0" dirty="0" smtClean="0"/>
                        <a:t> could</a:t>
                      </a:r>
                      <a:endParaRPr lang="en-GB" sz="2000" i="1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Adverb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i="1" u="none" dirty="0" smtClean="0"/>
                        <a:t>Possibly, certainly,</a:t>
                      </a:r>
                      <a:r>
                        <a:rPr lang="en-GB" sz="2000" i="1" u="none" baseline="0" dirty="0" smtClean="0"/>
                        <a:t> probably, perhaps</a:t>
                      </a:r>
                      <a:endParaRPr lang="en-GB" sz="2000" i="1" u="none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Noun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i="1" dirty="0" smtClean="0"/>
                        <a:t>There is a</a:t>
                      </a:r>
                      <a:r>
                        <a:rPr lang="en-GB" sz="2000" i="1" baseline="0" dirty="0" smtClean="0"/>
                        <a:t> </a:t>
                      </a:r>
                      <a:r>
                        <a:rPr lang="en-GB" sz="2000" i="1" u="sng" baseline="0" dirty="0" smtClean="0"/>
                        <a:t>possibility</a:t>
                      </a:r>
                      <a:r>
                        <a:rPr lang="en-GB" sz="2000" i="1" baseline="0" dirty="0" smtClean="0"/>
                        <a:t>…</a:t>
                      </a:r>
                    </a:p>
                    <a:p>
                      <a:r>
                        <a:rPr lang="en-GB" sz="2000" i="1" dirty="0" smtClean="0"/>
                        <a:t>There is a</a:t>
                      </a:r>
                      <a:r>
                        <a:rPr lang="en-GB" sz="2000" i="1" baseline="0" dirty="0" smtClean="0"/>
                        <a:t> </a:t>
                      </a:r>
                      <a:r>
                        <a:rPr lang="en-GB" sz="2000" i="1" u="sng" baseline="0" dirty="0" smtClean="0"/>
                        <a:t>probability</a:t>
                      </a:r>
                      <a:r>
                        <a:rPr lang="en-GB" sz="2000" i="1" baseline="0" dirty="0" smtClean="0"/>
                        <a:t>…</a:t>
                      </a:r>
                      <a:r>
                        <a:rPr lang="en-GB" sz="2000" i="1" baseline="0" dirty="0" smtClean="0"/>
                        <a:t> </a:t>
                      </a:r>
                    </a:p>
                    <a:p>
                      <a:r>
                        <a:rPr lang="en-GB" sz="2000" i="1" dirty="0" smtClean="0"/>
                        <a:t>There is a</a:t>
                      </a:r>
                      <a:r>
                        <a:rPr lang="en-GB" sz="2000" i="1" baseline="0" dirty="0" smtClean="0"/>
                        <a:t> </a:t>
                      </a:r>
                      <a:r>
                        <a:rPr lang="en-GB" sz="2000" i="1" u="sng" baseline="0" dirty="0" smtClean="0"/>
                        <a:t>chance</a:t>
                      </a:r>
                      <a:r>
                        <a:rPr lang="en-GB" sz="2000" i="1" baseline="0" dirty="0" smtClean="0"/>
                        <a:t>…</a:t>
                      </a:r>
                      <a:endParaRPr lang="en-GB" sz="2000" i="1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Verb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i="1" dirty="0" smtClean="0"/>
                        <a:t>This </a:t>
                      </a:r>
                      <a:r>
                        <a:rPr lang="en-GB" sz="2000" b="0" i="1" u="sng" dirty="0" smtClean="0"/>
                        <a:t>shows/</a:t>
                      </a:r>
                      <a:r>
                        <a:rPr lang="en-GB" sz="2000" i="1" u="sng" dirty="0" smtClean="0"/>
                        <a:t>indicates</a:t>
                      </a:r>
                      <a:r>
                        <a:rPr lang="en-GB" sz="2000" i="1" dirty="0" smtClean="0"/>
                        <a:t> that…</a:t>
                      </a:r>
                    </a:p>
                    <a:p>
                      <a:r>
                        <a:rPr lang="en-GB" sz="2000" i="1" dirty="0" smtClean="0"/>
                        <a:t>It </a:t>
                      </a:r>
                      <a:r>
                        <a:rPr lang="en-GB" sz="2000" i="1" u="sng" dirty="0" smtClean="0"/>
                        <a:t>appears/seems</a:t>
                      </a:r>
                      <a:r>
                        <a:rPr lang="en-GB" sz="2000" i="1" dirty="0" smtClean="0"/>
                        <a:t> that…</a:t>
                      </a:r>
                    </a:p>
                    <a:p>
                      <a:r>
                        <a:rPr lang="en-GB" sz="2000" i="1" dirty="0" smtClean="0"/>
                        <a:t>This </a:t>
                      </a:r>
                      <a:r>
                        <a:rPr lang="en-GB" sz="2000" i="1" u="sng" dirty="0" smtClean="0"/>
                        <a:t>suggests</a:t>
                      </a:r>
                      <a:r>
                        <a:rPr lang="en-GB" sz="2000" i="1" u="none" dirty="0" smtClean="0"/>
                        <a:t> that…</a:t>
                      </a:r>
                    </a:p>
                    <a:p>
                      <a:r>
                        <a:rPr lang="en-GB" sz="2000" i="1" u="none" dirty="0" smtClean="0"/>
                        <a:t>It</a:t>
                      </a:r>
                      <a:r>
                        <a:rPr lang="en-GB" sz="2000" i="1" u="none" baseline="0" dirty="0" smtClean="0"/>
                        <a:t> </a:t>
                      </a:r>
                      <a:r>
                        <a:rPr lang="en-GB" sz="2000" i="1" u="sng" baseline="0" dirty="0" smtClean="0"/>
                        <a:t>tends to</a:t>
                      </a:r>
                      <a:r>
                        <a:rPr lang="en-GB" sz="2000" i="1" u="none" baseline="0" dirty="0" smtClean="0"/>
                        <a:t>…(+ inf.)</a:t>
                      </a:r>
                      <a:endParaRPr lang="en-GB" sz="2000" i="1" u="sng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Adjective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i="1" dirty="0" smtClean="0"/>
                        <a:t>It is </a:t>
                      </a:r>
                      <a:r>
                        <a:rPr lang="en-GB" sz="2000" i="1" u="sng" dirty="0" smtClean="0"/>
                        <a:t>possible / </a:t>
                      </a:r>
                      <a:r>
                        <a:rPr lang="en-GB" sz="2000" i="1" u="sng" dirty="0" smtClean="0"/>
                        <a:t>certain / probable / possible / likely / unlikely</a:t>
                      </a:r>
                      <a:r>
                        <a:rPr lang="en-GB" sz="2000" i="1" dirty="0" smtClean="0"/>
                        <a:t> that…</a:t>
                      </a:r>
                      <a:endParaRPr lang="en-GB" sz="2000" i="1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Saying things are more or less certain or probable</a:t>
                      </a:r>
                    </a:p>
                    <a:p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Frequency adverb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i="1" dirty="0" smtClean="0"/>
                        <a:t>Always / usually / often / sometimes / rarely / never</a:t>
                      </a:r>
                      <a:endParaRPr lang="en-GB" sz="2000" i="1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Quantifier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i="1" dirty="0" smtClean="0"/>
                        <a:t>All / most / many / some / several /certain / a few</a:t>
                      </a:r>
                      <a:endParaRPr lang="en-GB" sz="20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Distancing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Verbs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i="1" dirty="0" smtClean="0"/>
                        <a:t>It is (commonly) believed / claimed</a:t>
                      </a:r>
                      <a:r>
                        <a:rPr lang="en-GB" sz="2000" i="1" baseline="0" dirty="0" smtClean="0"/>
                        <a:t> / thought / argued</a:t>
                      </a:r>
                      <a:r>
                        <a:rPr lang="en-GB" sz="2000" i="1" dirty="0" smtClean="0"/>
                        <a:t> that…</a:t>
                      </a:r>
                    </a:p>
                    <a:p>
                      <a:endParaRPr lang="en-GB" sz="2000" i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12512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C831C2-6280-4943-8165-A483F10CC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974" y="37491"/>
            <a:ext cx="8438976" cy="953106"/>
          </a:xfrm>
        </p:spPr>
        <p:txBody>
          <a:bodyPr>
            <a:normAutofit/>
          </a:bodyPr>
          <a:lstStyle/>
          <a:p>
            <a:r>
              <a:rPr lang="en-GB" dirty="0" smtClean="0"/>
              <a:t>Hedging Language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48973" y="805931"/>
            <a:ext cx="84389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200" dirty="0"/>
          </a:p>
        </p:txBody>
      </p:sp>
      <p:sp>
        <p:nvSpPr>
          <p:cNvPr id="7" name="Rectangle 6"/>
          <p:cNvSpPr/>
          <p:nvPr/>
        </p:nvSpPr>
        <p:spPr>
          <a:xfrm>
            <a:off x="348974" y="978963"/>
            <a:ext cx="85889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/>
              <a:t>Complete the sentences with an appropriate word/phrase.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/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The </a:t>
            </a:r>
            <a:r>
              <a:rPr lang="en-GB" sz="2400" dirty="0"/>
              <a:t>popularity of Facebook </a:t>
            </a:r>
            <a:r>
              <a:rPr lang="en-GB" sz="2400" dirty="0" smtClean="0"/>
              <a:t>………………… to be decreasing.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/>
              <a:t>Watching television ………………… </a:t>
            </a:r>
            <a:r>
              <a:rPr lang="en-GB" sz="2400" dirty="0" smtClean="0"/>
              <a:t>be bad </a:t>
            </a:r>
            <a:r>
              <a:rPr lang="en-GB" sz="2400" dirty="0"/>
              <a:t>for you</a:t>
            </a:r>
            <a:r>
              <a:rPr lang="en-GB" sz="24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It is ………………… that sea </a:t>
            </a:r>
            <a:r>
              <a:rPr lang="en-GB" sz="2400" dirty="0"/>
              <a:t>levels are going to rise</a:t>
            </a:r>
            <a:r>
              <a:rPr lang="en-GB" sz="24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There is a </a:t>
            </a:r>
            <a:r>
              <a:rPr lang="en-GB" sz="2400" dirty="0"/>
              <a:t>………………… </a:t>
            </a:r>
            <a:r>
              <a:rPr lang="en-GB" sz="2400" dirty="0" smtClean="0"/>
              <a:t>that poor </a:t>
            </a:r>
            <a:r>
              <a:rPr lang="en-GB" sz="2400" dirty="0"/>
              <a:t>performance in exams is due to undiagnosed learning difficulties</a:t>
            </a:r>
            <a:r>
              <a:rPr lang="en-GB" sz="24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It is ………………… that life </a:t>
            </a:r>
            <a:r>
              <a:rPr lang="en-GB" sz="2400" dirty="0"/>
              <a:t>today is better than it used to be</a:t>
            </a:r>
            <a:r>
              <a:rPr lang="en-GB" sz="24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/>
              <a:t>Testing ………………… </a:t>
            </a:r>
            <a:r>
              <a:rPr lang="en-GB" sz="2400" dirty="0" smtClean="0"/>
              <a:t>puts </a:t>
            </a:r>
            <a:r>
              <a:rPr lang="en-GB" sz="2400" dirty="0"/>
              <a:t>unnecessary pressure on students</a:t>
            </a:r>
            <a:r>
              <a:rPr lang="en-GB" sz="24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/>
              <a:t>………………… </a:t>
            </a:r>
            <a:r>
              <a:rPr lang="en-GB" sz="2400" dirty="0" smtClean="0"/>
              <a:t>students </a:t>
            </a:r>
            <a:r>
              <a:rPr lang="en-GB" sz="2400" dirty="0"/>
              <a:t>are lazy</a:t>
            </a:r>
            <a:r>
              <a:rPr lang="en-GB" sz="24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/>
              <a:t>Governments ………………… </a:t>
            </a:r>
            <a:r>
              <a:rPr lang="en-GB" sz="2400" dirty="0" smtClean="0"/>
              <a:t>protect </a:t>
            </a:r>
            <a:r>
              <a:rPr lang="en-GB" sz="2400" dirty="0"/>
              <a:t>their people.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2259288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C831C2-6280-4943-8165-A483F10CC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974" y="37491"/>
            <a:ext cx="8438976" cy="953106"/>
          </a:xfrm>
        </p:spPr>
        <p:txBody>
          <a:bodyPr>
            <a:normAutofit/>
          </a:bodyPr>
          <a:lstStyle/>
          <a:p>
            <a:r>
              <a:rPr lang="en-GB" dirty="0" smtClean="0"/>
              <a:t>Hedging Language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48973" y="805931"/>
            <a:ext cx="84389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200" dirty="0"/>
          </a:p>
        </p:txBody>
      </p:sp>
      <p:sp>
        <p:nvSpPr>
          <p:cNvPr id="7" name="Rectangle 6"/>
          <p:cNvSpPr/>
          <p:nvPr/>
        </p:nvSpPr>
        <p:spPr>
          <a:xfrm>
            <a:off x="348974" y="978963"/>
            <a:ext cx="858896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/>
              <a:t>Suggested answers: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The </a:t>
            </a:r>
            <a:r>
              <a:rPr lang="en-GB" sz="2400" dirty="0"/>
              <a:t>popularity of Facebook </a:t>
            </a:r>
            <a:r>
              <a:rPr lang="en-GB" sz="2400" u="sng" dirty="0" smtClean="0"/>
              <a:t>appears</a:t>
            </a:r>
            <a:r>
              <a:rPr lang="en-GB" sz="2400" dirty="0" smtClean="0"/>
              <a:t> to be decreasing.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/>
              <a:t>Watching television </a:t>
            </a:r>
            <a:r>
              <a:rPr lang="en-GB" sz="2400" u="sng" dirty="0" smtClean="0"/>
              <a:t>may</a:t>
            </a:r>
            <a:r>
              <a:rPr lang="en-GB" sz="2400" dirty="0" smtClean="0"/>
              <a:t> be bad </a:t>
            </a:r>
            <a:r>
              <a:rPr lang="en-GB" sz="2400" dirty="0"/>
              <a:t>for you</a:t>
            </a:r>
            <a:r>
              <a:rPr lang="en-GB" sz="24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It is </a:t>
            </a:r>
            <a:r>
              <a:rPr lang="en-GB" sz="2400" u="sng" dirty="0" smtClean="0"/>
              <a:t>highly likely</a:t>
            </a:r>
            <a:r>
              <a:rPr lang="en-GB" sz="2400" dirty="0" smtClean="0"/>
              <a:t> that sea </a:t>
            </a:r>
            <a:r>
              <a:rPr lang="en-GB" sz="2400" dirty="0"/>
              <a:t>levels are going to rise</a:t>
            </a:r>
            <a:r>
              <a:rPr lang="en-GB" sz="24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There is a </a:t>
            </a:r>
            <a:r>
              <a:rPr lang="en-GB" sz="2400" u="sng" dirty="0" smtClean="0"/>
              <a:t>possibility</a:t>
            </a:r>
            <a:r>
              <a:rPr lang="en-GB" sz="2400" dirty="0" smtClean="0"/>
              <a:t> that poor </a:t>
            </a:r>
            <a:r>
              <a:rPr lang="en-GB" sz="2400" dirty="0"/>
              <a:t>performance in exams is due to undiagnosed learning difficulties</a:t>
            </a:r>
            <a:r>
              <a:rPr lang="en-GB" sz="24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It is </a:t>
            </a:r>
            <a:r>
              <a:rPr lang="en-GB" sz="2400" u="sng" dirty="0" smtClean="0"/>
              <a:t>commonly believed</a:t>
            </a:r>
            <a:r>
              <a:rPr lang="en-GB" sz="2400" dirty="0" smtClean="0"/>
              <a:t> that life </a:t>
            </a:r>
            <a:r>
              <a:rPr lang="en-GB" sz="2400" dirty="0"/>
              <a:t>today is better than it used to be</a:t>
            </a:r>
            <a:r>
              <a:rPr lang="en-GB" sz="24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/>
              <a:t>Testing </a:t>
            </a:r>
            <a:r>
              <a:rPr lang="en-GB" sz="2400" u="sng" dirty="0" smtClean="0"/>
              <a:t>perhaps</a:t>
            </a:r>
            <a:r>
              <a:rPr lang="en-GB" sz="2400" dirty="0" smtClean="0"/>
              <a:t> puts </a:t>
            </a:r>
            <a:r>
              <a:rPr lang="en-GB" sz="2400" dirty="0"/>
              <a:t>unnecessary pressure on students</a:t>
            </a:r>
            <a:r>
              <a:rPr lang="en-GB" sz="24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u="sng" dirty="0" smtClean="0"/>
              <a:t>Some</a:t>
            </a:r>
            <a:r>
              <a:rPr lang="en-GB" sz="2400" dirty="0" smtClean="0"/>
              <a:t> students </a:t>
            </a:r>
            <a:r>
              <a:rPr lang="en-GB" sz="2400" dirty="0"/>
              <a:t>are lazy</a:t>
            </a:r>
            <a:r>
              <a:rPr lang="en-GB" sz="24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/>
              <a:t>Governments </a:t>
            </a:r>
            <a:r>
              <a:rPr lang="en-GB" sz="2400" u="sng" dirty="0" smtClean="0"/>
              <a:t>usually</a:t>
            </a:r>
            <a:r>
              <a:rPr lang="en-GB" sz="2400" dirty="0" smtClean="0"/>
              <a:t> protect </a:t>
            </a:r>
            <a:r>
              <a:rPr lang="en-GB" sz="2400" dirty="0"/>
              <a:t>their people.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6502393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C831C2-6280-4943-8165-A483F10CC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974" y="37491"/>
            <a:ext cx="8438976" cy="953106"/>
          </a:xfrm>
        </p:spPr>
        <p:txBody>
          <a:bodyPr>
            <a:normAutofit/>
          </a:bodyPr>
          <a:lstStyle/>
          <a:p>
            <a:r>
              <a:rPr lang="en-GB" dirty="0" smtClean="0"/>
              <a:t>Hedging Language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48973" y="805931"/>
            <a:ext cx="84389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200" dirty="0"/>
          </a:p>
        </p:txBody>
      </p:sp>
      <p:sp>
        <p:nvSpPr>
          <p:cNvPr id="7" name="Rectangle 6"/>
          <p:cNvSpPr/>
          <p:nvPr/>
        </p:nvSpPr>
        <p:spPr>
          <a:xfrm>
            <a:off x="348974" y="978963"/>
            <a:ext cx="858896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/>
              <a:t>Use hedging language to soften these claims.</a:t>
            </a:r>
          </a:p>
          <a:p>
            <a:pPr marL="457200" indent="-457200">
              <a:buFont typeface="+mj-lt"/>
              <a:buAutoNum type="arabicPeriod"/>
            </a:pPr>
            <a:endParaRPr lang="en-GB" sz="2400" dirty="0"/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Obtaining </a:t>
            </a:r>
            <a:r>
              <a:rPr lang="en-GB" sz="2400" dirty="0"/>
              <a:t>a divorce is too easy, so people do not think before they get married.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Smoking causes cancer.</a:t>
            </a:r>
            <a:endParaRPr lang="en-GB" sz="2400" dirty="0"/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Money </a:t>
            </a:r>
            <a:r>
              <a:rPr lang="en-GB" sz="2400" dirty="0"/>
              <a:t>is the most important </a:t>
            </a:r>
            <a:r>
              <a:rPr lang="en-GB" sz="2400" dirty="0" smtClean="0"/>
              <a:t>thing in life.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Everyone </a:t>
            </a:r>
            <a:r>
              <a:rPr lang="en-GB" sz="2400" dirty="0"/>
              <a:t>uses the Internet</a:t>
            </a:r>
            <a:r>
              <a:rPr lang="en-GB" sz="24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Climate change </a:t>
            </a:r>
            <a:r>
              <a:rPr lang="en-GB" sz="2400" dirty="0"/>
              <a:t>is caused by human activities</a:t>
            </a:r>
            <a:r>
              <a:rPr lang="en-GB" sz="2400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Playing violent </a:t>
            </a:r>
            <a:r>
              <a:rPr lang="en-GB" sz="2400" dirty="0"/>
              <a:t>video games </a:t>
            </a:r>
            <a:r>
              <a:rPr lang="en-GB" sz="2400" dirty="0" smtClean="0"/>
              <a:t>makes children aggressive.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The public trust news reports.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dirty="0" smtClean="0"/>
              <a:t>Digital technology will change the way people work.</a:t>
            </a:r>
            <a:r>
              <a:rPr lang="en-GB" sz="2400" dirty="0"/>
              <a:t> 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788448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C831C2-6280-4943-8165-A483F10CC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974" y="37491"/>
            <a:ext cx="8438976" cy="953106"/>
          </a:xfrm>
        </p:spPr>
        <p:txBody>
          <a:bodyPr>
            <a:normAutofit/>
          </a:bodyPr>
          <a:lstStyle/>
          <a:p>
            <a:r>
              <a:rPr lang="en-GB" dirty="0" smtClean="0"/>
              <a:t>Nationalities</a:t>
            </a:r>
            <a:endParaRPr lang="en-GB" dirty="0"/>
          </a:p>
        </p:txBody>
      </p:sp>
      <p:pic>
        <p:nvPicPr>
          <p:cNvPr id="1026" name="Picture 2" descr="Stereotypes Pictures - English ESL Worksheets for distance ...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805" y="1535151"/>
            <a:ext cx="6501314" cy="45981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48973" y="805931"/>
            <a:ext cx="75715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/>
              <a:t>Where do these people come from?</a:t>
            </a:r>
          </a:p>
        </p:txBody>
      </p:sp>
    </p:spTree>
    <p:extLst>
      <p:ext uri="{BB962C8B-B14F-4D97-AF65-F5344CB8AC3E}">
        <p14:creationId xmlns:p14="http://schemas.microsoft.com/office/powerpoint/2010/main" val="4196150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C831C2-6280-4943-8165-A483F10CC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974" y="37491"/>
            <a:ext cx="8438976" cy="953106"/>
          </a:xfrm>
        </p:spPr>
        <p:txBody>
          <a:bodyPr>
            <a:normAutofit/>
          </a:bodyPr>
          <a:lstStyle/>
          <a:p>
            <a:r>
              <a:rPr lang="en-GB" dirty="0" smtClean="0"/>
              <a:t>Nationalities</a:t>
            </a:r>
            <a:endParaRPr lang="en-GB" dirty="0"/>
          </a:p>
        </p:txBody>
      </p:sp>
      <p:pic>
        <p:nvPicPr>
          <p:cNvPr id="1026" name="Picture 2" descr="Stereotypes Pictures - English ESL Worksheets for distance ...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3047" y="3540539"/>
            <a:ext cx="3830828" cy="2709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48973" y="805931"/>
            <a:ext cx="843897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/>
              <a:t>Do all the people from these countries dress/look like this</a:t>
            </a:r>
            <a:r>
              <a:rPr lang="en-GB" sz="3200" dirty="0" smtClean="0"/>
              <a:t>?</a:t>
            </a:r>
          </a:p>
          <a:p>
            <a:endParaRPr lang="en-GB" sz="3200" dirty="0"/>
          </a:p>
          <a:p>
            <a:r>
              <a:rPr lang="en-GB" sz="3200" dirty="0"/>
              <a:t>Do any of the people from these countries ever dress/look like this?</a:t>
            </a:r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4035594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C831C2-6280-4943-8165-A483F10CC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974" y="37491"/>
            <a:ext cx="8438976" cy="953106"/>
          </a:xfrm>
        </p:spPr>
        <p:txBody>
          <a:bodyPr>
            <a:normAutofit/>
          </a:bodyPr>
          <a:lstStyle/>
          <a:p>
            <a:r>
              <a:rPr lang="en-GB" dirty="0" smtClean="0"/>
              <a:t>Nationalities</a:t>
            </a:r>
            <a:endParaRPr lang="en-GB" dirty="0"/>
          </a:p>
        </p:txBody>
      </p:sp>
      <p:pic>
        <p:nvPicPr>
          <p:cNvPr id="1026" name="Picture 2" descr="Stereotypes Pictures - English ESL Worksheets for distance ...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7617" y="1546592"/>
            <a:ext cx="6801688" cy="4810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48973" y="805931"/>
            <a:ext cx="84389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/>
              <a:t>So, these are _ _ _ _ _ _ _ _ _ _ _. 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492128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C831C2-6280-4943-8165-A483F10CC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974" y="37491"/>
            <a:ext cx="8438976" cy="953106"/>
          </a:xfrm>
        </p:spPr>
        <p:txBody>
          <a:bodyPr>
            <a:normAutofit/>
          </a:bodyPr>
          <a:lstStyle/>
          <a:p>
            <a:r>
              <a:rPr lang="en-GB" dirty="0" smtClean="0"/>
              <a:t>Nationalities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48973" y="805931"/>
            <a:ext cx="843897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/>
              <a:t>These are </a:t>
            </a:r>
            <a:r>
              <a:rPr lang="en-GB" sz="3200" b="1" u="sng" dirty="0" smtClean="0"/>
              <a:t>stereotypes</a:t>
            </a:r>
            <a:r>
              <a:rPr lang="en-GB" sz="3200" dirty="0" smtClean="0"/>
              <a:t> and they can lead to us making statements like this:  </a:t>
            </a:r>
          </a:p>
          <a:p>
            <a:endParaRPr lang="en-GB" sz="3200" dirty="0"/>
          </a:p>
          <a:p>
            <a:r>
              <a:rPr lang="en-GB" sz="3200" dirty="0" smtClean="0"/>
              <a:t>“Americans </a:t>
            </a:r>
            <a:r>
              <a:rPr lang="en-GB" sz="3200" dirty="0"/>
              <a:t>are fat and love hamburgers</a:t>
            </a:r>
            <a:r>
              <a:rPr lang="en-GB" sz="3200" dirty="0" smtClean="0"/>
              <a:t>.”</a:t>
            </a:r>
            <a:endParaRPr lang="en-GB" sz="3200" dirty="0"/>
          </a:p>
          <a:p>
            <a:r>
              <a:rPr lang="en-GB" sz="3200" dirty="0" smtClean="0"/>
              <a:t> </a:t>
            </a:r>
            <a:endParaRPr lang="en-GB" sz="3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0321" y="2983879"/>
            <a:ext cx="2504736" cy="3339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595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C831C2-6280-4943-8165-A483F10CC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974" y="37491"/>
            <a:ext cx="8438976" cy="95310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Stereotypes &amp; Over-generalisations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48973" y="805931"/>
            <a:ext cx="8438977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u="sng" dirty="0" smtClean="0"/>
              <a:t>Stereotypes</a:t>
            </a:r>
            <a:r>
              <a:rPr lang="en-GB" sz="3200" dirty="0" smtClean="0"/>
              <a:t> can be seen as a </a:t>
            </a:r>
            <a:r>
              <a:rPr lang="en-GB" sz="3200" dirty="0"/>
              <a:t>form of </a:t>
            </a:r>
            <a:r>
              <a:rPr lang="en-GB" sz="3200" b="1" u="sng" dirty="0" smtClean="0"/>
              <a:t>over-generalisation</a:t>
            </a:r>
            <a:r>
              <a:rPr lang="en-GB" sz="3200" dirty="0" smtClean="0"/>
              <a:t>, i.e. something that there may be some truth </a:t>
            </a:r>
            <a:r>
              <a:rPr lang="en-GB" sz="3200" dirty="0"/>
              <a:t>to </a:t>
            </a:r>
            <a:r>
              <a:rPr lang="en-GB" sz="3200" dirty="0" smtClean="0"/>
              <a:t>but which isn’t 100</a:t>
            </a:r>
            <a:r>
              <a:rPr lang="en-GB" sz="3200" dirty="0"/>
              <a:t>% </a:t>
            </a:r>
            <a:r>
              <a:rPr lang="en-GB" sz="3200" dirty="0" smtClean="0"/>
              <a:t>true 100% of the time.</a:t>
            </a:r>
          </a:p>
          <a:p>
            <a:endParaRPr lang="en-GB" sz="3200" dirty="0"/>
          </a:p>
          <a:p>
            <a:r>
              <a:rPr lang="en-GB" sz="3200" dirty="0" smtClean="0"/>
              <a:t>“Some Americans </a:t>
            </a:r>
            <a:r>
              <a:rPr lang="en-GB" sz="3200" dirty="0"/>
              <a:t>are fat and love </a:t>
            </a:r>
            <a:r>
              <a:rPr lang="en-GB" sz="3200" dirty="0" smtClean="0"/>
              <a:t>hamburgers, but some are slim vegetarians.”</a:t>
            </a:r>
            <a:endParaRPr lang="en-GB" sz="3200" dirty="0"/>
          </a:p>
          <a:p>
            <a:r>
              <a:rPr lang="en-GB" sz="3200" dirty="0" smtClean="0"/>
              <a:t> </a:t>
            </a:r>
            <a:endParaRPr lang="en-GB" sz="3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5303" y="4430329"/>
            <a:ext cx="1419896" cy="18931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1066" y="4434009"/>
            <a:ext cx="1381303" cy="188951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08194" y="4961429"/>
            <a:ext cx="7198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b="1" dirty="0" smtClean="0"/>
              <a:t>vs</a:t>
            </a:r>
            <a:endParaRPr lang="en-GB" sz="4800" b="1" dirty="0"/>
          </a:p>
        </p:txBody>
      </p:sp>
    </p:spTree>
    <p:extLst>
      <p:ext uri="{BB962C8B-B14F-4D97-AF65-F5344CB8AC3E}">
        <p14:creationId xmlns:p14="http://schemas.microsoft.com/office/powerpoint/2010/main" val="3928230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C831C2-6280-4943-8165-A483F10CC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974" y="37491"/>
            <a:ext cx="8438976" cy="953106"/>
          </a:xfrm>
        </p:spPr>
        <p:txBody>
          <a:bodyPr>
            <a:normAutofit/>
          </a:bodyPr>
          <a:lstStyle/>
          <a:p>
            <a:r>
              <a:rPr lang="en-GB" dirty="0" smtClean="0"/>
              <a:t>Hedging Language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48973" y="805931"/>
            <a:ext cx="84389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5303" y="4430329"/>
            <a:ext cx="1419896" cy="18931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1066" y="4434009"/>
            <a:ext cx="1381303" cy="188951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08194" y="4961429"/>
            <a:ext cx="7198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b="1" dirty="0" smtClean="0"/>
              <a:t>vs</a:t>
            </a:r>
            <a:endParaRPr lang="en-GB" sz="4800" b="1" dirty="0"/>
          </a:p>
        </p:txBody>
      </p:sp>
      <p:sp>
        <p:nvSpPr>
          <p:cNvPr id="7" name="Rectangle 6"/>
          <p:cNvSpPr/>
          <p:nvPr/>
        </p:nvSpPr>
        <p:spPr>
          <a:xfrm>
            <a:off x="348974" y="978963"/>
            <a:ext cx="8438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In academic </a:t>
            </a:r>
            <a:r>
              <a:rPr lang="en-GB" sz="2400" dirty="0" smtClean="0"/>
              <a:t>writing, </a:t>
            </a:r>
            <a:r>
              <a:rPr lang="en-GB" sz="2400" dirty="0"/>
              <a:t>we try to avoid over-generalisation by using </a:t>
            </a:r>
            <a:r>
              <a:rPr lang="en-GB" sz="2400" b="1" u="sng" dirty="0"/>
              <a:t>cautious</a:t>
            </a:r>
            <a:r>
              <a:rPr lang="en-GB" sz="2400" dirty="0"/>
              <a:t> or </a:t>
            </a:r>
            <a:r>
              <a:rPr lang="en-GB" sz="2400" b="1" u="sng" dirty="0"/>
              <a:t>tentative</a:t>
            </a:r>
            <a:r>
              <a:rPr lang="en-GB" sz="2400" dirty="0"/>
              <a:t> language. This is known as </a:t>
            </a:r>
            <a:r>
              <a:rPr lang="en-GB" sz="2400" b="1" u="sng" dirty="0"/>
              <a:t>‘hedging’</a:t>
            </a:r>
            <a:r>
              <a:rPr lang="en-GB" sz="2400" dirty="0"/>
              <a:t>. Look at these two sentences:</a:t>
            </a:r>
          </a:p>
          <a:p>
            <a:endParaRPr lang="en-GB" sz="2400" dirty="0"/>
          </a:p>
          <a:p>
            <a:pPr marL="342900" indent="-342900">
              <a:buFont typeface="+mj-lt"/>
              <a:buAutoNum type="arabicPeriod"/>
            </a:pPr>
            <a:r>
              <a:rPr lang="en-GB" sz="2400" dirty="0"/>
              <a:t>Americans are fat and love hamburgers</a:t>
            </a:r>
            <a:r>
              <a:rPr lang="en-GB" sz="2400" dirty="0" smtClean="0"/>
              <a:t>.</a:t>
            </a:r>
            <a:endParaRPr lang="en-GB" sz="2400" dirty="0"/>
          </a:p>
          <a:p>
            <a:pPr marL="342900" indent="-342900">
              <a:buFont typeface="+mj-lt"/>
              <a:buAutoNum type="arabicPeriod"/>
            </a:pPr>
            <a:r>
              <a:rPr lang="en-GB" sz="2400" dirty="0" smtClean="0"/>
              <a:t>Newspaper reports indicate that many Americans tend to be overweight and hamburgers are often very popular.</a:t>
            </a:r>
            <a:endParaRPr lang="en-GB" sz="2400" dirty="0"/>
          </a:p>
          <a:p>
            <a:endParaRPr lang="en-GB" sz="2400" dirty="0" smtClean="0"/>
          </a:p>
          <a:p>
            <a:r>
              <a:rPr lang="en-GB" sz="2400" dirty="0" smtClean="0"/>
              <a:t>What’s the difference between the two sentences?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332693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C831C2-6280-4943-8165-A483F10CC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974" y="37491"/>
            <a:ext cx="8438976" cy="953106"/>
          </a:xfrm>
        </p:spPr>
        <p:txBody>
          <a:bodyPr>
            <a:normAutofit/>
          </a:bodyPr>
          <a:lstStyle/>
          <a:p>
            <a:r>
              <a:rPr lang="en-GB" dirty="0" smtClean="0"/>
              <a:t>Hedging Language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48973" y="805931"/>
            <a:ext cx="84389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5303" y="4430329"/>
            <a:ext cx="1419896" cy="18931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1066" y="4434009"/>
            <a:ext cx="1381303" cy="188951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08194" y="4961429"/>
            <a:ext cx="7198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b="1" dirty="0" smtClean="0"/>
              <a:t>vs</a:t>
            </a:r>
            <a:endParaRPr lang="en-GB" sz="4800" b="1" dirty="0"/>
          </a:p>
        </p:txBody>
      </p:sp>
      <p:sp>
        <p:nvSpPr>
          <p:cNvPr id="7" name="Rectangle 6"/>
          <p:cNvSpPr/>
          <p:nvPr/>
        </p:nvSpPr>
        <p:spPr>
          <a:xfrm>
            <a:off x="348974" y="978963"/>
            <a:ext cx="858896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sz="2400" dirty="0" smtClean="0"/>
              <a:t>Americans </a:t>
            </a:r>
            <a:r>
              <a:rPr lang="en-GB" sz="2400" dirty="0"/>
              <a:t>are fat and love hamburgers</a:t>
            </a:r>
            <a:r>
              <a:rPr lang="en-GB" sz="2400" dirty="0" smtClean="0"/>
              <a:t>.</a:t>
            </a:r>
            <a:endParaRPr lang="en-GB" sz="2400" dirty="0"/>
          </a:p>
          <a:p>
            <a:pPr marL="342900" indent="-342900">
              <a:buFont typeface="+mj-lt"/>
              <a:buAutoNum type="arabicPeriod"/>
            </a:pPr>
            <a:r>
              <a:rPr lang="en-GB" sz="2400" dirty="0" smtClean="0"/>
              <a:t>Newspaper reports </a:t>
            </a:r>
            <a:r>
              <a:rPr lang="en-GB" sz="2400" b="1" u="sng" dirty="0" smtClean="0"/>
              <a:t>indicate</a:t>
            </a:r>
            <a:r>
              <a:rPr lang="en-GB" sz="2400" dirty="0" smtClean="0"/>
              <a:t> that </a:t>
            </a:r>
            <a:r>
              <a:rPr lang="en-GB" sz="2400" b="1" u="sng" dirty="0" smtClean="0"/>
              <a:t>many</a:t>
            </a:r>
            <a:r>
              <a:rPr lang="en-GB" sz="2400" dirty="0" smtClean="0"/>
              <a:t> Americans </a:t>
            </a:r>
            <a:r>
              <a:rPr lang="en-GB" sz="2400" b="1" u="sng" dirty="0" smtClean="0"/>
              <a:t>tend to</a:t>
            </a:r>
            <a:r>
              <a:rPr lang="en-GB" sz="2400" dirty="0" smtClean="0"/>
              <a:t> be overweight and hamburgers are </a:t>
            </a:r>
            <a:r>
              <a:rPr lang="en-GB" sz="2400" b="1" u="sng" dirty="0" smtClean="0"/>
              <a:t>often</a:t>
            </a:r>
            <a:r>
              <a:rPr lang="en-GB" sz="2400" dirty="0" smtClean="0"/>
              <a:t> very popular.</a:t>
            </a:r>
            <a:endParaRPr lang="en-GB" sz="2400" dirty="0"/>
          </a:p>
          <a:p>
            <a:endParaRPr lang="en-GB" sz="2400" dirty="0" smtClean="0"/>
          </a:p>
          <a:p>
            <a:r>
              <a:rPr lang="en-GB" sz="2400" dirty="0"/>
              <a:t>The first sentence indicates a statement of </a:t>
            </a:r>
            <a:r>
              <a:rPr lang="en-GB" sz="2400" dirty="0" smtClean="0"/>
              <a:t>fact, but it is </a:t>
            </a:r>
            <a:r>
              <a:rPr lang="en-GB" sz="2400" b="1" u="sng" dirty="0" smtClean="0"/>
              <a:t>incorrect</a:t>
            </a:r>
            <a:r>
              <a:rPr lang="en-GB" sz="2400" dirty="0" smtClean="0"/>
              <a:t> and can be very easily </a:t>
            </a:r>
            <a:r>
              <a:rPr lang="en-GB" sz="2400" b="1" u="sng" dirty="0" smtClean="0"/>
              <a:t>disproven</a:t>
            </a:r>
            <a:r>
              <a:rPr lang="en-GB" sz="2400" dirty="0" smtClean="0"/>
              <a:t>. </a:t>
            </a:r>
          </a:p>
          <a:p>
            <a:endParaRPr lang="en-GB" sz="2400" dirty="0"/>
          </a:p>
          <a:p>
            <a:r>
              <a:rPr lang="en-GB" sz="2400" dirty="0" smtClean="0"/>
              <a:t>The </a:t>
            </a:r>
            <a:r>
              <a:rPr lang="en-GB" sz="2400" dirty="0"/>
              <a:t>second sentence, on the </a:t>
            </a:r>
            <a:r>
              <a:rPr lang="en-GB" sz="2400" dirty="0" smtClean="0"/>
              <a:t>other </a:t>
            </a:r>
            <a:r>
              <a:rPr lang="en-GB" sz="2400" dirty="0"/>
              <a:t>hand, is more </a:t>
            </a:r>
            <a:r>
              <a:rPr lang="en-GB" sz="2400" dirty="0" smtClean="0"/>
              <a:t>tentative.  It acknowledges that more research may be needed to prove it is fact.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6717591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C831C2-6280-4943-8165-A483F10CC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974" y="37491"/>
            <a:ext cx="8438976" cy="953106"/>
          </a:xfrm>
        </p:spPr>
        <p:txBody>
          <a:bodyPr>
            <a:normAutofit/>
          </a:bodyPr>
          <a:lstStyle/>
          <a:p>
            <a:r>
              <a:rPr lang="en-GB" dirty="0" smtClean="0"/>
              <a:t>Hedging Language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48973" y="805931"/>
            <a:ext cx="84389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3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5303" y="4430329"/>
            <a:ext cx="1419896" cy="18931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1066" y="4434009"/>
            <a:ext cx="1381303" cy="188951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208194" y="4961429"/>
            <a:ext cx="7198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b="1" dirty="0" smtClean="0"/>
              <a:t>vs</a:t>
            </a:r>
            <a:endParaRPr lang="en-GB" sz="4800" b="1" dirty="0"/>
          </a:p>
        </p:txBody>
      </p:sp>
      <p:sp>
        <p:nvSpPr>
          <p:cNvPr id="7" name="Rectangle 6"/>
          <p:cNvSpPr/>
          <p:nvPr/>
        </p:nvSpPr>
        <p:spPr>
          <a:xfrm>
            <a:off x="348974" y="978963"/>
            <a:ext cx="858896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Hedging language helps to make statements </a:t>
            </a:r>
            <a:r>
              <a:rPr lang="en-GB" sz="2400" b="1" u="sng" dirty="0"/>
              <a:t>as accurate and fair as possible</a:t>
            </a:r>
            <a:r>
              <a:rPr lang="en-GB" sz="2400" dirty="0"/>
              <a:t>. </a:t>
            </a:r>
            <a:endParaRPr lang="en-GB" sz="2400" dirty="0" smtClean="0"/>
          </a:p>
          <a:p>
            <a:endParaRPr lang="en-GB" sz="2400" dirty="0"/>
          </a:p>
          <a:p>
            <a:r>
              <a:rPr lang="en-GB" sz="2400" dirty="0" smtClean="0"/>
              <a:t>There </a:t>
            </a:r>
            <a:r>
              <a:rPr lang="en-GB" sz="2400" dirty="0"/>
              <a:t>is </a:t>
            </a:r>
            <a:r>
              <a:rPr lang="en-GB" sz="2400" b="1" u="sng" dirty="0"/>
              <a:t>a wide range of hedging words and phrases </a:t>
            </a:r>
            <a:r>
              <a:rPr lang="en-GB" sz="2400" dirty="0"/>
              <a:t>and it is important to choose one that </a:t>
            </a:r>
            <a:r>
              <a:rPr lang="en-GB" sz="2400" b="1" u="sng" dirty="0"/>
              <a:t>reflects the strength of the supporting evidence</a:t>
            </a:r>
            <a:r>
              <a:rPr lang="en-GB" sz="2400" dirty="0"/>
              <a:t>. </a:t>
            </a:r>
            <a:endParaRPr lang="en-GB" sz="2400" dirty="0" smtClean="0"/>
          </a:p>
          <a:p>
            <a:endParaRPr lang="en-GB" sz="2400" dirty="0"/>
          </a:p>
          <a:p>
            <a:r>
              <a:rPr lang="en-GB" sz="2400" dirty="0" smtClean="0"/>
              <a:t>For example: “Newspaper </a:t>
            </a:r>
            <a:r>
              <a:rPr lang="en-GB" sz="2400" dirty="0"/>
              <a:t>reports indicate that </a:t>
            </a:r>
            <a:r>
              <a:rPr lang="en-GB" sz="2400" b="1" u="sng" dirty="0" smtClean="0"/>
              <a:t>many / some / several / very few</a:t>
            </a:r>
            <a:r>
              <a:rPr lang="en-GB" sz="2400" dirty="0" smtClean="0"/>
              <a:t> Americans…”</a:t>
            </a:r>
          </a:p>
          <a:p>
            <a:endParaRPr lang="en-GB" sz="2400" dirty="0"/>
          </a:p>
          <a:p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1000812228"/>
      </p:ext>
    </p:extLst>
  </p:cSld>
  <p:clrMapOvr>
    <a:masterClrMapping/>
  </p:clrMapOvr>
</p:sld>
</file>

<file path=ppt/theme/theme1.xml><?xml version="1.0" encoding="utf-8"?>
<a:theme xmlns:a="http://schemas.openxmlformats.org/drawingml/2006/main" name="KICL_Template">
  <a:themeElements>
    <a:clrScheme name="KICL">
      <a:dk1>
        <a:srgbClr val="393839"/>
      </a:dk1>
      <a:lt1>
        <a:sysClr val="window" lastClr="FFFFFF"/>
      </a:lt1>
      <a:dk2>
        <a:srgbClr val="393839"/>
      </a:dk2>
      <a:lt2>
        <a:srgbClr val="FFFFFF"/>
      </a:lt2>
      <a:accent1>
        <a:srgbClr val="00A4D9"/>
      </a:accent1>
      <a:accent2>
        <a:srgbClr val="240F6E"/>
      </a:accent2>
      <a:accent3>
        <a:srgbClr val="222121"/>
      </a:accent3>
      <a:accent4>
        <a:srgbClr val="837870"/>
      </a:accent4>
      <a:accent5>
        <a:srgbClr val="E0E0E0"/>
      </a:accent5>
      <a:accent6>
        <a:srgbClr val="D7D2CB"/>
      </a:accent6>
      <a:hlink>
        <a:srgbClr val="005697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203A0359-E0DC-4F47-AF7B-EA5DE04A4F17}" vid="{CF90EC14-2FC0-4D4E-B2A8-434307CBAA6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ategoryDescription xmlns="http://schemas.microsoft.com/sharepoint.v3" xsi:nil="true"/>
    <l412cb398ee3431cbb53b18d37a4ae72 xmlns="b03dadd6-0c3f-47dd-bbcf-1a1229bd5579">
      <Terms xmlns="http://schemas.microsoft.com/office/infopath/2007/PartnerControls"/>
    </l412cb398ee3431cbb53b18d37a4ae72>
    <_dlc_DocId xmlns="b03dadd6-0c3f-47dd-bbcf-1a1229bd5579">6KKT7CNVCSR3-4-62</_dlc_DocId>
    <o61582e4255e413981eabeca61646d7c xmlns="b03dadd6-0c3f-47dd-bbcf-1a1229bd5579">
      <Terms xmlns="http://schemas.microsoft.com/office/infopath/2007/PartnerControls">
        <TermInfo xmlns="http://schemas.microsoft.com/office/infopath/2007/PartnerControls">
          <TermName xmlns="http://schemas.microsoft.com/office/infopath/2007/PartnerControls">KICL</TermName>
          <TermId xmlns="http://schemas.microsoft.com/office/infopath/2007/PartnerControls">4333ae80-900f-4a68-886d-747ba98330be</TermId>
        </TermInfo>
      </Terms>
    </o61582e4255e413981eabeca61646d7c>
    <kedfb154e1074a579b9aaeef195c2fc6 xmlns="b03dadd6-0c3f-47dd-bbcf-1a1229bd5579">
      <Terms xmlns="http://schemas.microsoft.com/office/infopath/2007/PartnerControls"/>
    </kedfb154e1074a579b9aaeef195c2fc6>
    <TaxCatchAll xmlns="96d43ff4-439c-48c4-90ea-91ab791edce3">
      <Value>84</Value>
      <Value>48</Value>
      <Value>62</Value>
      <Value>6</Value>
      <Value>139</Value>
      <Value>189</Value>
    </TaxCatchAll>
    <ac180d476a084b9b8073379436846ddb xmlns="b03dadd6-0c3f-47dd-bbcf-1a1229bd5579">
      <Terms xmlns="http://schemas.microsoft.com/office/infopath/2007/PartnerControls">
        <TermInfo xmlns="http://schemas.microsoft.com/office/infopath/2007/PartnerControls">
          <TermName xmlns="http://schemas.microsoft.com/office/infopath/2007/PartnerControls">UK Pathways</TermName>
          <TermId xmlns="http://schemas.microsoft.com/office/infopath/2007/PartnerControls">9bc01126-4cda-46ac-b521-ee97f61d93ca</TermId>
        </TermInfo>
      </Terms>
    </ac180d476a084b9b8073379436846ddb>
    <a36482526d74406c9f9f56ebaeea6bf7 xmlns="b03dadd6-0c3f-47dd-bbcf-1a1229bd5579">
      <Terms xmlns="http://schemas.microsoft.com/office/infopath/2007/PartnerControls"/>
    </a36482526d74406c9f9f56ebaeea6bf7>
    <b0e73b0b923d445d879cbff9097c04d6 xmlns="b03dadd6-0c3f-47dd-bbcf-1a1229bd5579">
      <Terms xmlns="http://schemas.microsoft.com/office/infopath/2007/PartnerControls">
        <TermInfo xmlns="http://schemas.microsoft.com/office/infopath/2007/PartnerControls">
          <TermName xmlns="http://schemas.microsoft.com/office/infopath/2007/PartnerControls">Internal</TermName>
          <TermId xmlns="http://schemas.microsoft.com/office/infopath/2007/PartnerControls">6226f1ab-760b-4abd-a544-1a30f89262ab</TermId>
        </TermInfo>
      </Terms>
    </b0e73b0b923d445d879cbff9097c04d6>
    <Password_x0020_Protect xmlns="b03dadd6-0c3f-47dd-bbcf-1a1229bd5579">No</Password_x0020_Protect>
    <_dlc_DocIdUrl xmlns="b03dadd6-0c3f-47dd-bbcf-1a1229bd5579">
      <Url>https://kaplanint.sharepoint.com/sites/Shared-Pathways-KB/_layouts/15/DocIdRedir.aspx?ID=6KKT7CNVCSR3-4-62</Url>
      <Description>6KKT7CNVCSR3-4-62</Description>
    </_dlc_DocIdUrl>
    <Image_x0020_Thumbnail xmlns="b03dadd6-0c3f-47dd-bbcf-1a1229bd5579">
      <Url xsi:nil="true"/>
      <Description xsi:nil="true"/>
    </Image_x0020_Thumbnai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Certificates, letters and templates" ma:contentTypeID="0x010100B2D2AE7F752A0D49908C089A41BECE4000338442D2DC17E54286E02E1A8FDF54A7" ma:contentTypeVersion="49" ma:contentTypeDescription="" ma:contentTypeScope="" ma:versionID="5d4ecbd59f7df21949426cab4d7e1684">
  <xsd:schema xmlns:xsd="http://www.w3.org/2001/XMLSchema" xmlns:xs="http://www.w3.org/2001/XMLSchema" xmlns:p="http://schemas.microsoft.com/office/2006/metadata/properties" xmlns:ns2="b03dadd6-0c3f-47dd-bbcf-1a1229bd5579" xmlns:ns3="96d43ff4-439c-48c4-90ea-91ab791edce3" xmlns:ns4="http://schemas.microsoft.com/sharepoint.v3" targetNamespace="http://schemas.microsoft.com/office/2006/metadata/properties" ma:root="true" ma:fieldsID="147510d69115cf92876325d094fb16cb" ns2:_="" ns3:_="" ns4:_="">
    <xsd:import namespace="b03dadd6-0c3f-47dd-bbcf-1a1229bd5579"/>
    <xsd:import namespace="96d43ff4-439c-48c4-90ea-91ab791edce3"/>
    <xsd:import namespace="http://schemas.microsoft.com/sharepoint.v3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3:TaxCatchAll" minOccurs="0"/>
                <xsd:element ref="ns2:o61582e4255e413981eabeca61646d7c" minOccurs="0"/>
                <xsd:element ref="ns2:_dlc_DocIdPersistId" minOccurs="0"/>
                <xsd:element ref="ns2:ac180d476a084b9b8073379436846ddb" minOccurs="0"/>
                <xsd:element ref="ns3:TaxCatchAllLabel" minOccurs="0"/>
                <xsd:element ref="ns2:SharedWithDetails" minOccurs="0"/>
                <xsd:element ref="ns4:CategoryDescription" minOccurs="0"/>
                <xsd:element ref="ns2:l412cb398ee3431cbb53b18d37a4ae72" minOccurs="0"/>
                <xsd:element ref="ns2:kedfb154e1074a579b9aaeef195c2fc6" minOccurs="0"/>
                <xsd:element ref="ns2:a36482526d74406c9f9f56ebaeea6bf7" minOccurs="0"/>
                <xsd:element ref="ns2:Image_x0020_Thumbnail" minOccurs="0"/>
                <xsd:element ref="ns2:b0e73b0b923d445d879cbff9097c04d6" minOccurs="0"/>
                <xsd:element ref="ns2:Password_x0020_Protec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3dadd6-0c3f-47dd-bbcf-1a1229bd557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o61582e4255e413981eabeca61646d7c" ma:index="12" nillable="true" ma:taxonomy="true" ma:internalName="o61582e4255e413981eabeca61646d7c" ma:taxonomyFieldName="Pathways_x0020_Institution" ma:displayName="Pathways Institution" ma:default="" ma:fieldId="{861582e4-255e-4139-81ea-beca61646d7c}" ma:taxonomyMulti="true" ma:sspId="a5e5bc10-9866-49dc-a6aa-e0bb4ae8a1ac" ma:termSetId="2c405629-5955-4bc8-ac35-894c8d01176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_dlc_DocIdPersistId" ma:index="14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ac180d476a084b9b8073379436846ddb" ma:index="15" nillable="true" ma:taxonomy="true" ma:internalName="ac180d476a084b9b8073379436846ddb" ma:taxonomyFieldName="Pathways_x0020_Business_x0020_Division" ma:displayName="Pathways Business Division" ma:default="" ma:fieldId="{ac180d47-6a08-4b9b-8073-379436846ddb}" ma:taxonomyMulti="true" ma:sspId="a5e5bc10-9866-49dc-a6aa-e0bb4ae8a1ac" ma:termSetId="77a3beef-96d1-4e23-a9a0-9fd3e7db828e" ma:anchorId="0e58d17f-723f-4999-8ed1-91899f6d723a" ma:open="false" ma:isKeyword="false">
      <xsd:complexType>
        <xsd:sequence>
          <xsd:element ref="pc:Terms" minOccurs="0" maxOccurs="1"/>
        </xsd:sequence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412cb398ee3431cbb53b18d37a4ae72" ma:index="20" nillable="true" ma:taxonomy="true" ma:internalName="l412cb398ee3431cbb53b18d37a4ae72" ma:taxonomyFieldName="Download_x0020_Area_x0020_Category" ma:displayName="Download Area Category" ma:default="" ma:fieldId="{5412cb39-8ee3-431c-bb53-b18d37a4ae72}" ma:taxonomyMulti="true" ma:sspId="a5e5bc10-9866-49dc-a6aa-e0bb4ae8a1ac" ma:termSetId="62bf3499-83b3-4bca-b295-f8044fa03b4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kedfb154e1074a579b9aaeef195c2fc6" ma:index="22" nillable="true" ma:taxonomy="true" ma:internalName="kedfb154e1074a579b9aaeef195c2fc6" ma:taxonomyFieldName="Download_x0020_Area_x0020_College" ma:displayName="Download Area College" ma:default="" ma:fieldId="{4edfb154-e107-4a57-9b9a-aeef195c2fc6}" ma:taxonomyMulti="true" ma:sspId="a5e5bc10-9866-49dc-a6aa-e0bb4ae8a1ac" ma:termSetId="825d041d-e78c-418b-84b4-20fb90cb40d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a36482526d74406c9f9f56ebaeea6bf7" ma:index="24" nillable="true" ma:taxonomy="true" ma:internalName="a36482526d74406c9f9f56ebaeea6bf7" ma:taxonomyFieldName="Download_x0020_Area_x0020_Country" ma:displayName="Download Area Country" ma:default="" ma:fieldId="{a3648252-6d74-406c-9f9f-56ebaeea6bf7}" ma:taxonomyMulti="true" ma:sspId="a5e5bc10-9866-49dc-a6aa-e0bb4ae8a1ac" ma:termSetId="c97792ed-6e93-457a-8a13-fcd060eb5638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mage_x0020_Thumbnail" ma:index="25" nillable="true" ma:displayName="Image Thumbnail" ma:format="Hyperlink" ma:internalName="Image_x0020_Thumbnail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b0e73b0b923d445d879cbff9097c04d6" ma:index="27" nillable="true" ma:taxonomy="true" ma:internalName="b0e73b0b923d445d879cbff9097c04d6" ma:taxonomyFieldName="KI_x0020_Publishing" ma:displayName="KI Publishing" ma:default="" ma:fieldId="{b0e73b0b-923d-445d-879c-bff9097c04d6}" ma:sspId="a5e5bc10-9866-49dc-a6aa-e0bb4ae8a1ac" ma:termSetId="7aa800dd-006c-4080-9e97-9a080609367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assword_x0020_Protect" ma:index="28" nillable="true" ma:displayName="Password Protect" ma:default="No" ma:format="Dropdown" ma:internalName="Password_x0020_Protect">
      <xsd:simpleType>
        <xsd:restriction base="dms:Choice">
          <xsd:enumeration value="Yes"/>
          <xsd:enumeration value="No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d43ff4-439c-48c4-90ea-91ab791edce3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ab48b894-e102-4d5f-b3da-e98fda5de1e2}" ma:internalName="TaxCatchAll" ma:readOnly="false" ma:showField="CatchAllData" ma:web="b03dadd6-0c3f-47dd-bbcf-1a1229bd55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6" nillable="true" ma:displayName="Taxonomy Catch All Column1" ma:hidden="true" ma:list="{ab48b894-e102-4d5f-b3da-e98fda5de1e2}" ma:internalName="TaxCatchAllLabel" ma:readOnly="true" ma:showField="CatchAllDataLabel" ma:web="b03dadd6-0c3f-47dd-bbcf-1a1229bd55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18" nillable="true" ma:displayName="Description" ma:internalName="CategoryDescription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7E4CF0C4-3F21-47EA-96D7-51471620CEE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53E2281-A46F-4595-8A04-BF7D2451E352}">
  <ds:schemaRefs>
    <ds:schemaRef ds:uri="http://purl.org/dc/terms/"/>
    <ds:schemaRef ds:uri="b03dadd6-0c3f-47dd-bbcf-1a1229bd5579"/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96d43ff4-439c-48c4-90ea-91ab791edce3"/>
    <ds:schemaRef ds:uri="http://purl.org/dc/dcmitype/"/>
    <ds:schemaRef ds:uri="http://schemas.openxmlformats.org/package/2006/metadata/core-properties"/>
    <ds:schemaRef ds:uri="http://schemas.microsoft.com/sharepoint.v3"/>
  </ds:schemaRefs>
</ds:datastoreItem>
</file>

<file path=customXml/itemProps3.xml><?xml version="1.0" encoding="utf-8"?>
<ds:datastoreItem xmlns:ds="http://schemas.openxmlformats.org/officeDocument/2006/customXml" ds:itemID="{F4C6E562-6BD1-4088-8DC1-F8C7D02FEF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03dadd6-0c3f-47dd-bbcf-1a1229bd5579"/>
    <ds:schemaRef ds:uri="96d43ff4-439c-48c4-90ea-91ab791edce3"/>
    <ds:schemaRef ds:uri="http://schemas.microsoft.com/sharepoint.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D3731B74-8001-4A11-AA79-DC5A0A7895B4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KICL_Template.potx</Template>
  <TotalTime>497</TotalTime>
  <Words>990</Words>
  <Application>Microsoft Office PowerPoint</Application>
  <PresentationFormat>On-screen Show (4:3)</PresentationFormat>
  <Paragraphs>145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KICL_Template</vt:lpstr>
      <vt:lpstr>KICL 111 / FC300 / PM600</vt:lpstr>
      <vt:lpstr>Nationalities</vt:lpstr>
      <vt:lpstr>Nationalities</vt:lpstr>
      <vt:lpstr>Nationalities</vt:lpstr>
      <vt:lpstr>Nationalities</vt:lpstr>
      <vt:lpstr>Stereotypes &amp; Over-generalisations</vt:lpstr>
      <vt:lpstr>Hedging Language</vt:lpstr>
      <vt:lpstr>Hedging Language</vt:lpstr>
      <vt:lpstr>Hedging Language</vt:lpstr>
      <vt:lpstr>Hedging Language</vt:lpstr>
      <vt:lpstr>Hedging Language</vt:lpstr>
      <vt:lpstr>PowerPoint Presentation</vt:lpstr>
      <vt:lpstr>PowerPoint Presentation</vt:lpstr>
      <vt:lpstr>Hedging Language</vt:lpstr>
      <vt:lpstr>Hedging Language</vt:lpstr>
      <vt:lpstr>Hedging Language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Habib Ward</dc:creator>
  <cp:lastModifiedBy>Richard Cole</cp:lastModifiedBy>
  <cp:revision>58</cp:revision>
  <dcterms:created xsi:type="dcterms:W3CDTF">2018-08-07T09:25:07Z</dcterms:created>
  <dcterms:modified xsi:type="dcterms:W3CDTF">2020-04-24T14:24:54Z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S Pathways Program">
    <vt:lpwstr>62;#UK Programmes|14b8390f-a95c-4349-a9f4-8940b6a07e5c</vt:lpwstr>
  </property>
  <property fmtid="{D5CDD505-2E9C-101B-9397-08002B2CF9AE}" pid="3" name="lb025bbc324542f489317ae1480b4491">
    <vt:lpwstr>All Markets|0c96b494-8d3e-4097-90cf-04a8cd7d8b2e</vt:lpwstr>
  </property>
  <property fmtid="{D5CDD505-2E9C-101B-9397-08002B2CF9AE}" pid="4" name="cede93f3c97e423198ecafb89a52b728">
    <vt:lpwstr/>
  </property>
  <property fmtid="{D5CDD505-2E9C-101B-9397-08002B2CF9AE}" pid="5" name="i54f4dbe13ae40d4b344713991553f03">
    <vt:lpwstr/>
  </property>
  <property fmtid="{D5CDD505-2E9C-101B-9397-08002B2CF9AE}" pid="6" name="Download Area Category">
    <vt:lpwstr/>
  </property>
  <property fmtid="{D5CDD505-2E9C-101B-9397-08002B2CF9AE}" pid="7" name="Market">
    <vt:lpwstr>6;#All Markets|0c96b494-8d3e-4097-90cf-04a8cd7d8b2e</vt:lpwstr>
  </property>
  <property fmtid="{D5CDD505-2E9C-101B-9397-08002B2CF9AE}" pid="8" name="Print Size">
    <vt:lpwstr/>
  </property>
  <property fmtid="{D5CDD505-2E9C-101B-9397-08002B2CF9AE}" pid="9" name="Pathways Business Division">
    <vt:lpwstr>84;#UK Pathways|9bc01126-4cda-46ac-b521-ee97f61d93ca</vt:lpwstr>
  </property>
  <property fmtid="{D5CDD505-2E9C-101B-9397-08002B2CF9AE}" pid="10" name="SharedWithUsers">
    <vt:lpwstr>177;#Vjekoslav Butorac;#295;#Nathan McAllister;#863;#Kathryn Brennan;#432;#Moin Haque;#1595;#David Brining;#1518;#Chris Dutton;#1092;#Theodora Ntoka</vt:lpwstr>
  </property>
  <property fmtid="{D5CDD505-2E9C-101B-9397-08002B2CF9AE}" pid="11" name="ContentTypeId">
    <vt:lpwstr>0x010100B2D2AE7F752A0D49908C089A41BECE4000338442D2DC17E54286E02E1A8FDF54A7</vt:lpwstr>
  </property>
  <property fmtid="{D5CDD505-2E9C-101B-9397-08002B2CF9AE}" pid="12" name="Pathways College or Uni">
    <vt:lpwstr/>
  </property>
  <property fmtid="{D5CDD505-2E9C-101B-9397-08002B2CF9AE}" pid="13" name="Download Area College">
    <vt:lpwstr/>
  </property>
  <property fmtid="{D5CDD505-2E9C-101B-9397-08002B2CF9AE}" pid="14" name="ob171d34f2064a8180e07912f74ae590">
    <vt:lpwstr>UK Programmes|14b8390f-a95c-4349-a9f4-8940b6a07e5c</vt:lpwstr>
  </property>
  <property fmtid="{D5CDD505-2E9C-101B-9397-08002B2CF9AE}" pid="15" name="KIC Student Language">
    <vt:lpwstr/>
  </property>
  <property fmtid="{D5CDD505-2E9C-101B-9397-08002B2CF9AE}" pid="16" name="le624715a155445687222119813a1ff7">
    <vt:lpwstr>2017 - 2018|dcd9e63e-0620-47e3-a5a6-083a563fd0e0</vt:lpwstr>
  </property>
  <property fmtid="{D5CDD505-2E9C-101B-9397-08002B2CF9AE}" pid="17" name="_dlc_DocIdItemGuid">
    <vt:lpwstr>4626ceba-4f73-47c3-a475-b5dd870df749</vt:lpwstr>
  </property>
  <property fmtid="{D5CDD505-2E9C-101B-9397-08002B2CF9AE}" pid="18" name="Pathways Institution">
    <vt:lpwstr>48;#KICL|4333ae80-900f-4a68-886d-747ba98330be</vt:lpwstr>
  </property>
  <property fmtid="{D5CDD505-2E9C-101B-9397-08002B2CF9AE}" pid="19" name="c1a1ee4d84fb48b2b78d2603bc688af6">
    <vt:lpwstr/>
  </property>
  <property fmtid="{D5CDD505-2E9C-101B-9397-08002B2CF9AE}" pid="20" name="Download Area Country">
    <vt:lpwstr/>
  </property>
  <property fmtid="{D5CDD505-2E9C-101B-9397-08002B2CF9AE}" pid="21" name="k88abe1ca86440e5868c3d9443806fd3">
    <vt:lpwstr/>
  </property>
  <property fmtid="{D5CDD505-2E9C-101B-9397-08002B2CF9AE}" pid="22" name="KI Publishing">
    <vt:lpwstr>189;#Internal|6226f1ab-760b-4abd-a544-1a30f89262ab</vt:lpwstr>
  </property>
  <property fmtid="{D5CDD505-2E9C-101B-9397-08002B2CF9AE}" pid="23" name="Academic Year">
    <vt:lpwstr>139;#2017 - 2018|dcd9e63e-0620-47e3-a5a6-083a563fd0e0</vt:lpwstr>
  </property>
  <property fmtid="{D5CDD505-2E9C-101B-9397-08002B2CF9AE}" pid="24" name="Pathways Intake">
    <vt:lpwstr/>
  </property>
</Properties>
</file>