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handoutMasterIdLst>
    <p:handoutMasterId r:id="rId20"/>
  </p:handoutMasterIdLst>
  <p:sldIdLst>
    <p:sldId id="256" r:id="rId5"/>
    <p:sldId id="257" r:id="rId6"/>
    <p:sldId id="258" r:id="rId7"/>
    <p:sldId id="259" r:id="rId8"/>
    <p:sldId id="260" r:id="rId9"/>
    <p:sldId id="261" r:id="rId10"/>
    <p:sldId id="274" r:id="rId11"/>
    <p:sldId id="275" r:id="rId12"/>
    <p:sldId id="262" r:id="rId13"/>
    <p:sldId id="273" r:id="rId14"/>
    <p:sldId id="276" r:id="rId15"/>
    <p:sldId id="277" r:id="rId16"/>
    <p:sldId id="278" r:id="rId17"/>
    <p:sldId id="279" r:id="rId18"/>
    <p:sldId id="28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27D"/>
    <a:srgbClr val="FB4F14"/>
    <a:srgbClr val="007DA8"/>
    <a:srgbClr val="191A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468" autoAdjust="0"/>
    <p:restoredTop sz="95084" autoAdjust="0"/>
  </p:normalViewPr>
  <p:slideViewPr>
    <p:cSldViewPr snapToGrid="0" snapToObjects="1">
      <p:cViewPr varScale="1">
        <p:scale>
          <a:sx n="106" d="100"/>
          <a:sy n="106" d="100"/>
        </p:scale>
        <p:origin x="54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58" d="100"/>
          <a:sy n="58" d="100"/>
        </p:scale>
        <p:origin x="-301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216B8E9-535D-4077-8CF4-C1C4924BCABD}" type="datetimeFigureOut">
              <a:rPr lang="en-GB" smtClean="0"/>
              <a:t>26/04/2022</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44D9FF4-7EC0-470A-BC79-B90967CF316A}" type="slidenum">
              <a:rPr lang="en-GB" smtClean="0"/>
              <a:t>‹#›</a:t>
            </a:fld>
            <a:endParaRPr lang="en-GB"/>
          </a:p>
        </p:txBody>
      </p:sp>
    </p:spTree>
    <p:extLst>
      <p:ext uri="{BB962C8B-B14F-4D97-AF65-F5344CB8AC3E}">
        <p14:creationId xmlns:p14="http://schemas.microsoft.com/office/powerpoint/2010/main" val="229622890"/>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4-26T10:58:42.568"/>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0,'8771'0,"-8731"0</inkml:trace>
</inkml:ink>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8516"/>
            <a:ext cx="7772400" cy="1470025"/>
          </a:xfrm>
        </p:spPr>
        <p:txBody>
          <a:bodyPr/>
          <a:lstStyle>
            <a:lvl1pPr>
              <a:defRPr>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894291"/>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61068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6A74CEE-DD0B-40AA-8475-DACB7DE056CA}"/>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8" name="Footer Placeholder 4">
            <a:extLst>
              <a:ext uri="{FF2B5EF4-FFF2-40B4-BE49-F238E27FC236}">
                <a16:creationId xmlns:a16="http://schemas.microsoft.com/office/drawing/2014/main" id="{A2E01333-B41D-4E24-B62E-9A83BCA9DCAB}"/>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9" name="Slide Number Placeholder 5">
            <a:extLst>
              <a:ext uri="{FF2B5EF4-FFF2-40B4-BE49-F238E27FC236}">
                <a16:creationId xmlns:a16="http://schemas.microsoft.com/office/drawing/2014/main" id="{3E764739-C269-4BCA-8C97-7742DC9F0693}"/>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162751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E579C94-A421-4577-B43A-FC0F29D890FA}"/>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8" name="Footer Placeholder 4">
            <a:extLst>
              <a:ext uri="{FF2B5EF4-FFF2-40B4-BE49-F238E27FC236}">
                <a16:creationId xmlns:a16="http://schemas.microsoft.com/office/drawing/2014/main" id="{01D26C6E-2273-4AF5-9693-C03CF00B8816}"/>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9" name="Slide Number Placeholder 5">
            <a:extLst>
              <a:ext uri="{FF2B5EF4-FFF2-40B4-BE49-F238E27FC236}">
                <a16:creationId xmlns:a16="http://schemas.microsoft.com/office/drawing/2014/main" id="{F875ABB7-FD87-4D2C-B15A-D44C0B4FA73C}"/>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3298231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8974" y="436701"/>
            <a:ext cx="8438976" cy="953106"/>
          </a:xfrm>
        </p:spPr>
        <p:txBody>
          <a:bodyPr/>
          <a:lstStyle>
            <a:lvl1pPr>
              <a:defRPr>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a:xfrm>
            <a:off x="348974" y="1658321"/>
            <a:ext cx="8438976" cy="42574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65495941-F0AC-4341-9A6D-B4ADC984872F}"/>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8" name="Footer Placeholder 4">
            <a:extLst>
              <a:ext uri="{FF2B5EF4-FFF2-40B4-BE49-F238E27FC236}">
                <a16:creationId xmlns:a16="http://schemas.microsoft.com/office/drawing/2014/main" id="{B32E8733-2FDD-4E91-8F2E-57EA728FFFA7}"/>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9" name="Slide Number Placeholder 5">
            <a:extLst>
              <a:ext uri="{FF2B5EF4-FFF2-40B4-BE49-F238E27FC236}">
                <a16:creationId xmlns:a16="http://schemas.microsoft.com/office/drawing/2014/main" id="{AF568EB8-7277-4FD7-9779-2012078F603E}"/>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1135126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32B8280C-DEC1-462C-9A9A-8A028DD0C045}"/>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11" name="Footer Placeholder 4">
            <a:extLst>
              <a:ext uri="{FF2B5EF4-FFF2-40B4-BE49-F238E27FC236}">
                <a16:creationId xmlns:a16="http://schemas.microsoft.com/office/drawing/2014/main" id="{4D12E627-0BC7-46CF-A536-A97E66638291}"/>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2" name="Slide Number Placeholder 5">
            <a:extLst>
              <a:ext uri="{FF2B5EF4-FFF2-40B4-BE49-F238E27FC236}">
                <a16:creationId xmlns:a16="http://schemas.microsoft.com/office/drawing/2014/main" id="{3944D6CE-E23A-4A35-8E21-0D35C6CED50F}"/>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2752480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8974" y="436701"/>
            <a:ext cx="8510788" cy="95310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FDCCB66C-10E0-4FBA-8F4A-163E1334BC59}"/>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9" name="Footer Placeholder 4">
            <a:extLst>
              <a:ext uri="{FF2B5EF4-FFF2-40B4-BE49-F238E27FC236}">
                <a16:creationId xmlns:a16="http://schemas.microsoft.com/office/drawing/2014/main" id="{1BA7FF89-C965-4F0C-AA71-418081F7621B}"/>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0" name="Slide Number Placeholder 5">
            <a:extLst>
              <a:ext uri="{FF2B5EF4-FFF2-40B4-BE49-F238E27FC236}">
                <a16:creationId xmlns:a16="http://schemas.microsoft.com/office/drawing/2014/main" id="{CA43B021-695F-48B6-A0D4-3490E0539DA8}"/>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3600187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EAEBDFFF-19D1-441B-A32D-4DB66B45C7DE}"/>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11" name="Footer Placeholder 4">
            <a:extLst>
              <a:ext uri="{FF2B5EF4-FFF2-40B4-BE49-F238E27FC236}">
                <a16:creationId xmlns:a16="http://schemas.microsoft.com/office/drawing/2014/main" id="{74ECF66B-991E-4943-A919-126D4CF91450}"/>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2" name="Slide Number Placeholder 5">
            <a:extLst>
              <a:ext uri="{FF2B5EF4-FFF2-40B4-BE49-F238E27FC236}">
                <a16:creationId xmlns:a16="http://schemas.microsoft.com/office/drawing/2014/main" id="{30D5963F-2B08-4FDC-96A4-65B1EF47F961}"/>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224017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Date Placeholder 3">
            <a:extLst>
              <a:ext uri="{FF2B5EF4-FFF2-40B4-BE49-F238E27FC236}">
                <a16:creationId xmlns:a16="http://schemas.microsoft.com/office/drawing/2014/main" id="{CF19FEE8-F788-4827-BEAC-1D80BDF0551F}"/>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7" name="Footer Placeholder 4">
            <a:extLst>
              <a:ext uri="{FF2B5EF4-FFF2-40B4-BE49-F238E27FC236}">
                <a16:creationId xmlns:a16="http://schemas.microsoft.com/office/drawing/2014/main" id="{ADE13930-B842-452A-B89B-00CD3746C6EA}"/>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8" name="Slide Number Placeholder 5">
            <a:extLst>
              <a:ext uri="{FF2B5EF4-FFF2-40B4-BE49-F238E27FC236}">
                <a16:creationId xmlns:a16="http://schemas.microsoft.com/office/drawing/2014/main" id="{337536F9-22E7-4888-9E35-118946E6B0ED}"/>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3562496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EB3A58B3-A720-4FF8-AE18-5452A4CFC83A}"/>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6" name="Footer Placeholder 4">
            <a:extLst>
              <a:ext uri="{FF2B5EF4-FFF2-40B4-BE49-F238E27FC236}">
                <a16:creationId xmlns:a16="http://schemas.microsoft.com/office/drawing/2014/main" id="{849820CB-1200-4443-B20B-4FA1C8EB54C8}"/>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7" name="Slide Number Placeholder 5">
            <a:extLst>
              <a:ext uri="{FF2B5EF4-FFF2-40B4-BE49-F238E27FC236}">
                <a16:creationId xmlns:a16="http://schemas.microsoft.com/office/drawing/2014/main" id="{A8F25B8A-0D25-4052-B9E5-E795B02A85F4}"/>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1270752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a:extLst>
              <a:ext uri="{FF2B5EF4-FFF2-40B4-BE49-F238E27FC236}">
                <a16:creationId xmlns:a16="http://schemas.microsoft.com/office/drawing/2014/main" id="{3DA3EDD7-A5FB-41EE-BE3A-731A6076E8F1}"/>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9" name="Footer Placeholder 4">
            <a:extLst>
              <a:ext uri="{FF2B5EF4-FFF2-40B4-BE49-F238E27FC236}">
                <a16:creationId xmlns:a16="http://schemas.microsoft.com/office/drawing/2014/main" id="{072DA391-A346-42C7-A1BE-CB76A2A4E05E}"/>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0" name="Slide Number Placeholder 5">
            <a:extLst>
              <a:ext uri="{FF2B5EF4-FFF2-40B4-BE49-F238E27FC236}">
                <a16:creationId xmlns:a16="http://schemas.microsoft.com/office/drawing/2014/main" id="{548BB8EA-E7E7-4B15-8997-19C3F38502C7}"/>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1685527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6926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a:extLst>
              <a:ext uri="{FF2B5EF4-FFF2-40B4-BE49-F238E27FC236}">
                <a16:creationId xmlns:a16="http://schemas.microsoft.com/office/drawing/2014/main" id="{69DFEF41-03E7-4ED8-B5F2-7A1533061E9E}"/>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9" name="Footer Placeholder 4">
            <a:extLst>
              <a:ext uri="{FF2B5EF4-FFF2-40B4-BE49-F238E27FC236}">
                <a16:creationId xmlns:a16="http://schemas.microsoft.com/office/drawing/2014/main" id="{55606B41-311F-4426-806E-B4DF5442EE38}"/>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0" name="Slide Number Placeholder 5">
            <a:extLst>
              <a:ext uri="{FF2B5EF4-FFF2-40B4-BE49-F238E27FC236}">
                <a16:creationId xmlns:a16="http://schemas.microsoft.com/office/drawing/2014/main" id="{5F4513D9-581D-4698-B57C-EDD2820D33FD}"/>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3724546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4238" y="436701"/>
            <a:ext cx="8575524" cy="9531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84238" y="1658321"/>
            <a:ext cx="8575524" cy="42574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00605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4000" b="1" i="0" kern="1200">
          <a:solidFill>
            <a:schemeClr val="accent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2"/>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2"/>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2"/>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2"/>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2"/>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7"/>
            <a:ext cx="7772400" cy="1470025"/>
          </a:xfrm>
        </p:spPr>
        <p:txBody>
          <a:bodyPr/>
          <a:lstStyle/>
          <a:p>
            <a:pPr algn="ctr"/>
            <a:r>
              <a:rPr lang="en-US" dirty="0"/>
              <a:t>T12 H2 Writing Main Body Paragraphs </a:t>
            </a:r>
          </a:p>
        </p:txBody>
      </p:sp>
    </p:spTree>
    <p:extLst>
      <p:ext uri="{BB962C8B-B14F-4D97-AF65-F5344CB8AC3E}">
        <p14:creationId xmlns:p14="http://schemas.microsoft.com/office/powerpoint/2010/main" val="1978133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4FE13-881F-B048-AF2B-5E9D30E371B5}"/>
              </a:ext>
            </a:extLst>
          </p:cNvPr>
          <p:cNvSpPr>
            <a:spLocks noGrp="1"/>
          </p:cNvSpPr>
          <p:nvPr>
            <p:ph type="title"/>
          </p:nvPr>
        </p:nvSpPr>
        <p:spPr/>
        <p:txBody>
          <a:bodyPr>
            <a:normAutofit fontScale="90000"/>
          </a:bodyPr>
          <a:lstStyle/>
          <a:p>
            <a:r>
              <a:rPr lang="en-GB" dirty="0"/>
              <a:t>Plan Review: Discussion of different viewpoints </a:t>
            </a:r>
          </a:p>
        </p:txBody>
      </p:sp>
      <p:pic>
        <p:nvPicPr>
          <p:cNvPr id="4" name="Content Placeholder 4" descr="Graphical user interface, text, application, table&#10;&#10;Description automatically generated">
            <a:extLst>
              <a:ext uri="{FF2B5EF4-FFF2-40B4-BE49-F238E27FC236}">
                <a16:creationId xmlns:a16="http://schemas.microsoft.com/office/drawing/2014/main" id="{CA85E5DF-A111-4301-B784-CDC17EDB8449}"/>
              </a:ext>
            </a:extLst>
          </p:cNvPr>
          <p:cNvPicPr>
            <a:picLocks noGrp="1" noChangeAspect="1"/>
          </p:cNvPicPr>
          <p:nvPr>
            <p:ph idx="1"/>
          </p:nvPr>
        </p:nvPicPr>
        <p:blipFill rotWithShape="1">
          <a:blip r:embed="rId2"/>
          <a:srcRect l="4865" t="25807" r="4400" b="18304"/>
          <a:stretch/>
        </p:blipFill>
        <p:spPr>
          <a:xfrm>
            <a:off x="642796" y="1917071"/>
            <a:ext cx="6545656" cy="1511929"/>
          </a:xfrm>
        </p:spPr>
      </p:pic>
      <mc:AlternateContent xmlns:mc="http://schemas.openxmlformats.org/markup-compatibility/2006">
        <mc:Choice xmlns:p14="http://schemas.microsoft.com/office/powerpoint/2010/main" Requires="p14">
          <p:contentPart p14:bwMode="auto" r:id="rId3">
            <p14:nvContentPartPr>
              <p14:cNvPr id="5" name="Ink 4">
                <a:extLst>
                  <a:ext uri="{FF2B5EF4-FFF2-40B4-BE49-F238E27FC236}">
                    <a16:creationId xmlns:a16="http://schemas.microsoft.com/office/drawing/2014/main" id="{802AF384-8368-434D-BAD9-4C552820EA51}"/>
                  </a:ext>
                </a:extLst>
              </p14:cNvPr>
              <p14:cNvContentPartPr/>
              <p14:nvPr/>
            </p14:nvContentPartPr>
            <p14:xfrm>
              <a:off x="760188" y="2769958"/>
              <a:ext cx="3172320" cy="360"/>
            </p14:xfrm>
          </p:contentPart>
        </mc:Choice>
        <mc:Fallback>
          <p:pic>
            <p:nvPicPr>
              <p:cNvPr id="5" name="Ink 4">
                <a:extLst>
                  <a:ext uri="{FF2B5EF4-FFF2-40B4-BE49-F238E27FC236}">
                    <a16:creationId xmlns:a16="http://schemas.microsoft.com/office/drawing/2014/main" id="{802AF384-8368-434D-BAD9-4C552820EA51}"/>
                  </a:ext>
                </a:extLst>
              </p:cNvPr>
              <p:cNvPicPr/>
              <p:nvPr/>
            </p:nvPicPr>
            <p:blipFill>
              <a:blip r:embed="rId4"/>
              <a:stretch>
                <a:fillRect/>
              </a:stretch>
            </p:blipFill>
            <p:spPr>
              <a:xfrm>
                <a:off x="706188" y="2661958"/>
                <a:ext cx="3279960" cy="216000"/>
              </a:xfrm>
              <a:prstGeom prst="rect">
                <a:avLst/>
              </a:prstGeom>
            </p:spPr>
          </p:pic>
        </mc:Fallback>
      </mc:AlternateContent>
      <p:sp>
        <p:nvSpPr>
          <p:cNvPr id="9" name="TextBox 8">
            <a:extLst>
              <a:ext uri="{FF2B5EF4-FFF2-40B4-BE49-F238E27FC236}">
                <a16:creationId xmlns:a16="http://schemas.microsoft.com/office/drawing/2014/main" id="{8532F88E-8BCF-4823-A8D1-EE649F81734C}"/>
              </a:ext>
            </a:extLst>
          </p:cNvPr>
          <p:cNvSpPr txBox="1"/>
          <p:nvPr/>
        </p:nvSpPr>
        <p:spPr>
          <a:xfrm>
            <a:off x="642796" y="3883937"/>
            <a:ext cx="6823663" cy="1200329"/>
          </a:xfrm>
          <a:prstGeom prst="rect">
            <a:avLst/>
          </a:prstGeom>
          <a:noFill/>
        </p:spPr>
        <p:txBody>
          <a:bodyPr wrap="none" rtlCol="0">
            <a:spAutoFit/>
          </a:bodyPr>
          <a:lstStyle/>
          <a:p>
            <a:r>
              <a:rPr lang="en-GB" dirty="0"/>
              <a:t>Now, let’s think about discussing different viewpoints. </a:t>
            </a:r>
          </a:p>
          <a:p>
            <a:br>
              <a:rPr lang="en-GB" dirty="0"/>
            </a:br>
            <a:r>
              <a:rPr lang="en-GB" dirty="0"/>
              <a:t>Remember, you must discuss different viewpoints (the other opinions) </a:t>
            </a:r>
          </a:p>
          <a:p>
            <a:r>
              <a:rPr lang="en-GB" dirty="0"/>
              <a:t>to get a score over 60. </a:t>
            </a:r>
          </a:p>
        </p:txBody>
      </p:sp>
    </p:spTree>
    <p:extLst>
      <p:ext uri="{BB962C8B-B14F-4D97-AF65-F5344CB8AC3E}">
        <p14:creationId xmlns:p14="http://schemas.microsoft.com/office/powerpoint/2010/main" val="780454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4FE13-881F-B048-AF2B-5E9D30E371B5}"/>
              </a:ext>
            </a:extLst>
          </p:cNvPr>
          <p:cNvSpPr>
            <a:spLocks noGrp="1"/>
          </p:cNvSpPr>
          <p:nvPr>
            <p:ph type="title"/>
          </p:nvPr>
        </p:nvSpPr>
        <p:spPr/>
        <p:txBody>
          <a:bodyPr>
            <a:normAutofit fontScale="90000"/>
          </a:bodyPr>
          <a:lstStyle/>
          <a:p>
            <a:r>
              <a:rPr lang="en-GB" dirty="0"/>
              <a:t>Plan Review: Discussion of different viewpoints </a:t>
            </a:r>
          </a:p>
        </p:txBody>
      </p:sp>
      <p:sp>
        <p:nvSpPr>
          <p:cNvPr id="7" name="TextBox 6">
            <a:extLst>
              <a:ext uri="{FF2B5EF4-FFF2-40B4-BE49-F238E27FC236}">
                <a16:creationId xmlns:a16="http://schemas.microsoft.com/office/drawing/2014/main" id="{BA5A9002-1386-482A-B274-7B743C576203}"/>
              </a:ext>
            </a:extLst>
          </p:cNvPr>
          <p:cNvSpPr txBox="1"/>
          <p:nvPr/>
        </p:nvSpPr>
        <p:spPr>
          <a:xfrm>
            <a:off x="348974" y="3909688"/>
            <a:ext cx="8265966" cy="2031325"/>
          </a:xfrm>
          <a:prstGeom prst="rect">
            <a:avLst/>
          </a:prstGeom>
          <a:noFill/>
        </p:spPr>
        <p:txBody>
          <a:bodyPr wrap="square" rtlCol="0">
            <a:spAutoFit/>
          </a:bodyPr>
          <a:lstStyle/>
          <a:p>
            <a:r>
              <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rPr>
              <a:t>Conversely, some may believe that studying in a foreign country is not an option as they might face multiple obstructions such as language barriers, unable to integrate, cultural shock, and homesickness. However, statistics and surveys have proven that students do generally integrate with foreign students as well as adapt to that country’s culture and traditions. One may face cultural shock as well as homesickness but in general students adjust after a short period of time and embrace the experience. </a:t>
            </a:r>
            <a:endParaRPr lang="en-GB" sz="1800" dirty="0">
              <a:solidFill>
                <a:srgbClr val="393839"/>
              </a:solidFill>
              <a:effectLst/>
              <a:latin typeface="Arial" panose="020B0604020202020204" pitchFamily="34" charset="0"/>
              <a:ea typeface="Calibri" panose="020F0502020204030204" pitchFamily="34" charset="0"/>
              <a:cs typeface="Times New Roman" panose="02020603050405020304" pitchFamily="18" charset="0"/>
            </a:endParaRPr>
          </a:p>
          <a:p>
            <a:endParaRPr lang="en-GB" dirty="0"/>
          </a:p>
        </p:txBody>
      </p:sp>
      <p:sp>
        <p:nvSpPr>
          <p:cNvPr id="8" name="TextBox 7">
            <a:extLst>
              <a:ext uri="{FF2B5EF4-FFF2-40B4-BE49-F238E27FC236}">
                <a16:creationId xmlns:a16="http://schemas.microsoft.com/office/drawing/2014/main" id="{83618714-66D5-4A6E-8F3C-551ECB2D8813}"/>
              </a:ext>
            </a:extLst>
          </p:cNvPr>
          <p:cNvSpPr txBox="1"/>
          <p:nvPr/>
        </p:nvSpPr>
        <p:spPr>
          <a:xfrm>
            <a:off x="878186" y="1625032"/>
            <a:ext cx="4004109" cy="2031325"/>
          </a:xfrm>
          <a:prstGeom prst="rect">
            <a:avLst/>
          </a:prstGeom>
          <a:noFill/>
        </p:spPr>
        <p:txBody>
          <a:bodyPr wrap="none" rtlCol="0">
            <a:spAutoFit/>
          </a:bodyPr>
          <a:lstStyle/>
          <a:p>
            <a:r>
              <a:rPr lang="en-GB" dirty="0"/>
              <a:t>Identify below: </a:t>
            </a:r>
          </a:p>
          <a:p>
            <a:endParaRPr lang="en-GB" dirty="0"/>
          </a:p>
          <a:p>
            <a:pPr marL="342900" indent="-342900">
              <a:buAutoNum type="arabicParenR"/>
            </a:pPr>
            <a:r>
              <a:rPr lang="en-GB" dirty="0">
                <a:highlight>
                  <a:srgbClr val="00FF00"/>
                </a:highlight>
              </a:rPr>
              <a:t>Opposing view </a:t>
            </a:r>
          </a:p>
          <a:p>
            <a:pPr marL="342900" indent="-342900">
              <a:buAutoNum type="arabicParenR"/>
            </a:pPr>
            <a:r>
              <a:rPr lang="en-GB" dirty="0">
                <a:highlight>
                  <a:srgbClr val="FFFF00"/>
                </a:highlight>
              </a:rPr>
              <a:t>Reasons</a:t>
            </a:r>
            <a:r>
              <a:rPr lang="en-GB" dirty="0"/>
              <a:t> </a:t>
            </a:r>
          </a:p>
          <a:p>
            <a:pPr marL="342900" indent="-342900">
              <a:buAutoNum type="arabicParenR"/>
            </a:pPr>
            <a:r>
              <a:rPr lang="en-GB" dirty="0">
                <a:highlight>
                  <a:srgbClr val="FF00FF"/>
                </a:highlight>
              </a:rPr>
              <a:t>Refutation</a:t>
            </a:r>
            <a:r>
              <a:rPr lang="en-GB" dirty="0"/>
              <a:t> </a:t>
            </a:r>
          </a:p>
          <a:p>
            <a:pPr marL="342900" indent="-342900">
              <a:buAutoNum type="arabicParenR"/>
            </a:pPr>
            <a:r>
              <a:rPr lang="en-GB" dirty="0">
                <a:highlight>
                  <a:srgbClr val="00FFFF"/>
                </a:highlight>
              </a:rPr>
              <a:t>Language used to introduce contrast </a:t>
            </a:r>
          </a:p>
          <a:p>
            <a:endParaRPr lang="en-GB" dirty="0"/>
          </a:p>
        </p:txBody>
      </p:sp>
    </p:spTree>
    <p:extLst>
      <p:ext uri="{BB962C8B-B14F-4D97-AF65-F5344CB8AC3E}">
        <p14:creationId xmlns:p14="http://schemas.microsoft.com/office/powerpoint/2010/main" val="2175715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4FE13-881F-B048-AF2B-5E9D30E371B5}"/>
              </a:ext>
            </a:extLst>
          </p:cNvPr>
          <p:cNvSpPr>
            <a:spLocks noGrp="1"/>
          </p:cNvSpPr>
          <p:nvPr>
            <p:ph type="title"/>
          </p:nvPr>
        </p:nvSpPr>
        <p:spPr/>
        <p:txBody>
          <a:bodyPr>
            <a:normAutofit fontScale="90000"/>
          </a:bodyPr>
          <a:lstStyle/>
          <a:p>
            <a:r>
              <a:rPr lang="en-GB" dirty="0"/>
              <a:t>Plan Review: Discussion of different viewpoints </a:t>
            </a:r>
          </a:p>
        </p:txBody>
      </p:sp>
      <p:sp>
        <p:nvSpPr>
          <p:cNvPr id="7" name="TextBox 6">
            <a:extLst>
              <a:ext uri="{FF2B5EF4-FFF2-40B4-BE49-F238E27FC236}">
                <a16:creationId xmlns:a16="http://schemas.microsoft.com/office/drawing/2014/main" id="{BA5A9002-1386-482A-B274-7B743C576203}"/>
              </a:ext>
            </a:extLst>
          </p:cNvPr>
          <p:cNvSpPr txBox="1"/>
          <p:nvPr/>
        </p:nvSpPr>
        <p:spPr>
          <a:xfrm>
            <a:off x="348974" y="3909688"/>
            <a:ext cx="8265966" cy="203132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839"/>
                </a:solidFill>
                <a:effectLst/>
                <a:highlight>
                  <a:srgbClr val="00FFFF"/>
                </a:highlight>
                <a:uLnTx/>
                <a:uFillTx/>
                <a:latin typeface="Calibri" panose="020F0502020204030204" pitchFamily="34" charset="0"/>
                <a:ea typeface="Calibri" panose="020F0502020204030204" pitchFamily="34" charset="0"/>
                <a:cs typeface="Times New Roman" panose="02020603050405020304" pitchFamily="18" charset="0"/>
              </a:rPr>
              <a:t>Conversely</a:t>
            </a:r>
            <a:r>
              <a:rPr kumimoji="0" lang="en-GB" sz="1800" b="0" i="0" u="none" strike="noStrike" kern="1200" cap="none" spc="0" normalizeH="0" baseline="0" noProof="0" dirty="0">
                <a:ln>
                  <a:noFill/>
                </a:ln>
                <a:solidFill>
                  <a:srgbClr val="393839"/>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GB" sz="1800" b="0" i="0" u="none" strike="noStrike" kern="1200" cap="none" spc="0" normalizeH="0" baseline="0" noProof="0" dirty="0">
                <a:ln>
                  <a:noFill/>
                </a:ln>
                <a:solidFill>
                  <a:srgbClr val="393839"/>
                </a:solidFill>
                <a:effectLst/>
                <a:highlight>
                  <a:srgbClr val="00FF00"/>
                </a:highlight>
                <a:uLnTx/>
                <a:uFillTx/>
                <a:latin typeface="Calibri" panose="020F0502020204030204" pitchFamily="34" charset="0"/>
                <a:ea typeface="Calibri" panose="020F0502020204030204" pitchFamily="34" charset="0"/>
                <a:cs typeface="Times New Roman" panose="02020603050405020304" pitchFamily="18" charset="0"/>
              </a:rPr>
              <a:t>some may believe that studying in a foreign country is not an option as they might face multiple obstructions </a:t>
            </a:r>
            <a:r>
              <a:rPr kumimoji="0" lang="en-GB" sz="1800" b="0" i="0" u="none" strike="noStrike" kern="1200" cap="none" spc="0" normalizeH="0" baseline="0" noProof="0" dirty="0">
                <a:ln>
                  <a:noFill/>
                </a:ln>
                <a:solidFill>
                  <a:srgbClr val="393839"/>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rPr>
              <a:t>such as language barriers, unable to integrate, cultural shock, and homesickness.</a:t>
            </a:r>
            <a:r>
              <a:rPr kumimoji="0" lang="en-GB" sz="1800" b="0" i="0" u="none" strike="noStrike" kern="1200" cap="none" spc="0" normalizeH="0" baseline="0" noProof="0" dirty="0">
                <a:ln>
                  <a:noFill/>
                </a:ln>
                <a:solidFill>
                  <a:srgbClr val="393839"/>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GB" sz="1800" b="0" i="0" u="none" strike="noStrike" kern="1200" cap="none" spc="0" normalizeH="0" baseline="0" noProof="0" dirty="0">
                <a:ln>
                  <a:noFill/>
                </a:ln>
                <a:solidFill>
                  <a:srgbClr val="393839"/>
                </a:solidFill>
                <a:effectLst/>
                <a:highlight>
                  <a:srgbClr val="00FFFF"/>
                </a:highlight>
                <a:uLnTx/>
                <a:uFillTx/>
                <a:latin typeface="Calibri" panose="020F0502020204030204" pitchFamily="34" charset="0"/>
                <a:ea typeface="Calibri" panose="020F0502020204030204" pitchFamily="34" charset="0"/>
                <a:cs typeface="Times New Roman" panose="02020603050405020304" pitchFamily="18" charset="0"/>
              </a:rPr>
              <a:t>However</a:t>
            </a:r>
            <a:r>
              <a:rPr kumimoji="0" lang="en-GB" sz="1800" b="0" i="0" u="none" strike="noStrike" kern="1200" cap="none" spc="0" normalizeH="0" baseline="0" noProof="0" dirty="0">
                <a:ln>
                  <a:noFill/>
                </a:ln>
                <a:solidFill>
                  <a:srgbClr val="393839"/>
                </a:solidFill>
                <a:effectLst/>
                <a:highlight>
                  <a:srgbClr val="FF00FF"/>
                </a:highlight>
                <a:uLnTx/>
                <a:uFillTx/>
                <a:latin typeface="Calibri" panose="020F0502020204030204" pitchFamily="34" charset="0"/>
                <a:ea typeface="Calibri" panose="020F0502020204030204" pitchFamily="34" charset="0"/>
                <a:cs typeface="Times New Roman" panose="02020603050405020304" pitchFamily="18" charset="0"/>
              </a:rPr>
              <a:t>, statistics and surveys have proven that students do generally integrate with foreign students as well as adapt to that country’s culture and traditions. </a:t>
            </a:r>
            <a:r>
              <a:rPr kumimoji="0" lang="en-GB" sz="1800" b="0" i="0" u="none" strike="noStrike" kern="1200" cap="none" spc="0" normalizeH="0" baseline="0" noProof="0" dirty="0">
                <a:ln>
                  <a:noFill/>
                </a:ln>
                <a:solidFill>
                  <a:srgbClr val="393839"/>
                </a:solidFill>
                <a:effectLst/>
                <a:highlight>
                  <a:srgbClr val="C0C0C0"/>
                </a:highlight>
                <a:uLnTx/>
                <a:uFillTx/>
                <a:latin typeface="Calibri" panose="020F0502020204030204" pitchFamily="34" charset="0"/>
                <a:ea typeface="Calibri" panose="020F0502020204030204" pitchFamily="34" charset="0"/>
                <a:cs typeface="Times New Roman" panose="02020603050405020304" pitchFamily="18" charset="0"/>
              </a:rPr>
              <a:t>One may face cultural shock as well as homesickness but in general students adjust after a short period of time and embrace the experience. </a:t>
            </a:r>
            <a:endParaRPr kumimoji="0" lang="en-GB" sz="1800" b="0" i="0" u="none" strike="noStrike" kern="1200" cap="none" spc="0" normalizeH="0" baseline="0" noProof="0" dirty="0">
              <a:ln>
                <a:noFill/>
              </a:ln>
              <a:solidFill>
                <a:srgbClr val="393839"/>
              </a:solidFill>
              <a:effectLst/>
              <a:highlight>
                <a:srgbClr val="C0C0C0"/>
              </a:highligh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393839"/>
              </a:solidFill>
              <a:effectLst/>
              <a:uLnTx/>
              <a:uFillTx/>
              <a:latin typeface="Calibri"/>
              <a:ea typeface="+mn-ea"/>
              <a:cs typeface="+mn-cs"/>
            </a:endParaRPr>
          </a:p>
        </p:txBody>
      </p:sp>
      <p:sp>
        <p:nvSpPr>
          <p:cNvPr id="8" name="TextBox 7">
            <a:extLst>
              <a:ext uri="{FF2B5EF4-FFF2-40B4-BE49-F238E27FC236}">
                <a16:creationId xmlns:a16="http://schemas.microsoft.com/office/drawing/2014/main" id="{83618714-66D5-4A6E-8F3C-551ECB2D8813}"/>
              </a:ext>
            </a:extLst>
          </p:cNvPr>
          <p:cNvSpPr txBox="1"/>
          <p:nvPr/>
        </p:nvSpPr>
        <p:spPr>
          <a:xfrm>
            <a:off x="878186" y="1625032"/>
            <a:ext cx="4140108" cy="230832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839"/>
                </a:solidFill>
                <a:effectLst/>
                <a:uLnTx/>
                <a:uFillTx/>
                <a:latin typeface="Calibri"/>
                <a:ea typeface="+mn-ea"/>
                <a:cs typeface="+mn-cs"/>
              </a:rPr>
              <a:t>Identify below: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393839"/>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Tx/>
              <a:buAutoNum type="arabicParenR"/>
              <a:tabLst/>
              <a:defRPr/>
            </a:pPr>
            <a:r>
              <a:rPr kumimoji="0" lang="en-GB" sz="1800" b="0" i="0" u="none" strike="noStrike" kern="1200" cap="none" spc="0" normalizeH="0" baseline="0" noProof="0" dirty="0">
                <a:ln>
                  <a:noFill/>
                </a:ln>
                <a:solidFill>
                  <a:srgbClr val="393839"/>
                </a:solidFill>
                <a:effectLst/>
                <a:highlight>
                  <a:srgbClr val="00FF00"/>
                </a:highlight>
                <a:uLnTx/>
                <a:uFillTx/>
                <a:latin typeface="Calibri"/>
                <a:ea typeface="+mn-ea"/>
                <a:cs typeface="+mn-cs"/>
              </a:rPr>
              <a:t>Opposing view </a:t>
            </a:r>
          </a:p>
          <a:p>
            <a:pPr marL="342900" marR="0" lvl="0" indent="-342900" algn="l" defTabSz="457200" rtl="0" eaLnBrk="1" fontAlgn="auto" latinLnBrk="0" hangingPunct="1">
              <a:lnSpc>
                <a:spcPct val="100000"/>
              </a:lnSpc>
              <a:spcBef>
                <a:spcPts val="0"/>
              </a:spcBef>
              <a:spcAft>
                <a:spcPts val="0"/>
              </a:spcAft>
              <a:buClrTx/>
              <a:buSzTx/>
              <a:buFontTx/>
              <a:buAutoNum type="arabicParenR"/>
              <a:tabLst/>
              <a:defRPr/>
            </a:pPr>
            <a:r>
              <a:rPr kumimoji="0" lang="en-GB" sz="1800" b="0" i="0" u="none" strike="noStrike" kern="1200" cap="none" spc="0" normalizeH="0" baseline="0" noProof="0" dirty="0">
                <a:ln>
                  <a:noFill/>
                </a:ln>
                <a:solidFill>
                  <a:srgbClr val="393839"/>
                </a:solidFill>
                <a:effectLst/>
                <a:highlight>
                  <a:srgbClr val="FFFF00"/>
                </a:highlight>
                <a:uLnTx/>
                <a:uFillTx/>
                <a:latin typeface="Calibri"/>
                <a:ea typeface="+mn-ea"/>
                <a:cs typeface="+mn-cs"/>
              </a:rPr>
              <a:t>Reasons</a:t>
            </a:r>
            <a:r>
              <a:rPr kumimoji="0" lang="en-GB" sz="1800" b="0" i="0" u="none" strike="noStrike" kern="1200" cap="none" spc="0" normalizeH="0" baseline="0" noProof="0" dirty="0">
                <a:ln>
                  <a:noFill/>
                </a:ln>
                <a:solidFill>
                  <a:srgbClr val="393839"/>
                </a:solidFill>
                <a:effectLst/>
                <a:uLnTx/>
                <a:uFillTx/>
                <a:latin typeface="Calibri"/>
                <a:ea typeface="+mn-ea"/>
                <a:cs typeface="+mn-cs"/>
              </a:rPr>
              <a:t> </a:t>
            </a:r>
          </a:p>
          <a:p>
            <a:pPr marL="342900" marR="0" lvl="0" indent="-342900" algn="l" defTabSz="457200" rtl="0" eaLnBrk="1" fontAlgn="auto" latinLnBrk="0" hangingPunct="1">
              <a:lnSpc>
                <a:spcPct val="100000"/>
              </a:lnSpc>
              <a:spcBef>
                <a:spcPts val="0"/>
              </a:spcBef>
              <a:spcAft>
                <a:spcPts val="0"/>
              </a:spcAft>
              <a:buClrTx/>
              <a:buSzTx/>
              <a:buFontTx/>
              <a:buAutoNum type="arabicParenR"/>
              <a:tabLst/>
              <a:defRPr/>
            </a:pPr>
            <a:r>
              <a:rPr kumimoji="0" lang="en-GB" sz="1800" b="0" i="0" u="none" strike="noStrike" kern="1200" cap="none" spc="0" normalizeH="0" baseline="0" noProof="0" dirty="0">
                <a:ln>
                  <a:noFill/>
                </a:ln>
                <a:solidFill>
                  <a:srgbClr val="393839"/>
                </a:solidFill>
                <a:effectLst/>
                <a:highlight>
                  <a:srgbClr val="FF00FF"/>
                </a:highlight>
                <a:uLnTx/>
                <a:uFillTx/>
                <a:latin typeface="Calibri"/>
                <a:ea typeface="+mn-ea"/>
                <a:cs typeface="+mn-cs"/>
              </a:rPr>
              <a:t>Refutation</a:t>
            </a:r>
            <a:r>
              <a:rPr kumimoji="0" lang="en-GB" sz="1800" b="0" i="0" u="none" strike="noStrike" kern="1200" cap="none" spc="0" normalizeH="0" baseline="0" noProof="0" dirty="0">
                <a:ln>
                  <a:noFill/>
                </a:ln>
                <a:solidFill>
                  <a:srgbClr val="393839"/>
                </a:solidFill>
                <a:effectLst/>
                <a:uLnTx/>
                <a:uFillTx/>
                <a:latin typeface="Calibri"/>
                <a:ea typeface="+mn-ea"/>
                <a:cs typeface="+mn-cs"/>
              </a:rPr>
              <a:t> </a:t>
            </a:r>
          </a:p>
          <a:p>
            <a:pPr marL="342900" marR="0" lvl="0" indent="-342900" algn="l" defTabSz="457200" rtl="0" eaLnBrk="1" fontAlgn="auto" latinLnBrk="0" hangingPunct="1">
              <a:lnSpc>
                <a:spcPct val="100000"/>
              </a:lnSpc>
              <a:spcBef>
                <a:spcPts val="0"/>
              </a:spcBef>
              <a:spcAft>
                <a:spcPts val="0"/>
              </a:spcAft>
              <a:buClrTx/>
              <a:buSzTx/>
              <a:buFontTx/>
              <a:buAutoNum type="arabicParenR"/>
              <a:tabLst/>
              <a:defRPr/>
            </a:pPr>
            <a:r>
              <a:rPr kumimoji="0" lang="en-GB" sz="1800" b="0" i="0" u="none" strike="noStrike" kern="1200" cap="none" spc="0" normalizeH="0" baseline="0" noProof="0" dirty="0">
                <a:ln>
                  <a:noFill/>
                </a:ln>
                <a:solidFill>
                  <a:srgbClr val="393839"/>
                </a:solidFill>
                <a:effectLst/>
                <a:highlight>
                  <a:srgbClr val="00FFFF"/>
                </a:highlight>
                <a:uLnTx/>
                <a:uFillTx/>
                <a:latin typeface="Calibri"/>
                <a:ea typeface="+mn-ea"/>
                <a:cs typeface="+mn-cs"/>
              </a:rPr>
              <a:t>Language used to introduce contrast</a:t>
            </a:r>
          </a:p>
          <a:p>
            <a:pPr marL="342900" marR="0" lvl="0" indent="-342900" algn="l" defTabSz="457200" rtl="0" eaLnBrk="1" fontAlgn="auto" latinLnBrk="0" hangingPunct="1">
              <a:lnSpc>
                <a:spcPct val="100000"/>
              </a:lnSpc>
              <a:spcBef>
                <a:spcPts val="0"/>
              </a:spcBef>
              <a:spcAft>
                <a:spcPts val="0"/>
              </a:spcAft>
              <a:buClrTx/>
              <a:buSzTx/>
              <a:buFontTx/>
              <a:buAutoNum type="arabicParenR"/>
              <a:tabLst/>
              <a:defRPr/>
            </a:pPr>
            <a:r>
              <a:rPr lang="en-GB" dirty="0">
                <a:solidFill>
                  <a:srgbClr val="393839"/>
                </a:solidFill>
                <a:highlight>
                  <a:srgbClr val="C0C0C0"/>
                </a:highlight>
                <a:latin typeface="Calibri"/>
              </a:rPr>
              <a:t>Summary of paragraph/topic sentence</a:t>
            </a:r>
            <a:endParaRPr kumimoji="0" lang="en-GB" sz="1800" b="0" i="0" u="none" strike="noStrike" kern="1200" cap="none" spc="0" normalizeH="0" baseline="0" noProof="0" dirty="0">
              <a:ln>
                <a:noFill/>
              </a:ln>
              <a:solidFill>
                <a:srgbClr val="393839"/>
              </a:solidFill>
              <a:effectLst/>
              <a:highlight>
                <a:srgbClr val="C0C0C0"/>
              </a:highlight>
              <a:uLnTx/>
              <a:uFillTx/>
              <a:latin typeface="Calibri"/>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393839"/>
              </a:solidFill>
              <a:effectLst/>
              <a:uLnTx/>
              <a:uFillTx/>
              <a:latin typeface="Calibri"/>
              <a:ea typeface="+mn-ea"/>
              <a:cs typeface="+mn-cs"/>
            </a:endParaRPr>
          </a:p>
        </p:txBody>
      </p:sp>
    </p:spTree>
    <p:extLst>
      <p:ext uri="{BB962C8B-B14F-4D97-AF65-F5344CB8AC3E}">
        <p14:creationId xmlns:p14="http://schemas.microsoft.com/office/powerpoint/2010/main" val="3633746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29B22-8D9D-45E9-90AA-9A2170F8F367}"/>
              </a:ext>
            </a:extLst>
          </p:cNvPr>
          <p:cNvSpPr>
            <a:spLocks noGrp="1"/>
          </p:cNvSpPr>
          <p:nvPr>
            <p:ph type="title"/>
          </p:nvPr>
        </p:nvSpPr>
        <p:spPr/>
        <p:txBody>
          <a:bodyPr>
            <a:normAutofit fontScale="90000"/>
          </a:bodyPr>
          <a:lstStyle/>
          <a:p>
            <a:r>
              <a:rPr lang="en-GB" dirty="0"/>
              <a:t>Plan Review: Discussion of different viewpoints </a:t>
            </a:r>
          </a:p>
        </p:txBody>
      </p:sp>
      <p:graphicFrame>
        <p:nvGraphicFramePr>
          <p:cNvPr id="7" name="Table 7">
            <a:extLst>
              <a:ext uri="{FF2B5EF4-FFF2-40B4-BE49-F238E27FC236}">
                <a16:creationId xmlns:a16="http://schemas.microsoft.com/office/drawing/2014/main" id="{050F6903-C6F9-4A1E-8E03-36BEDA141448}"/>
              </a:ext>
            </a:extLst>
          </p:cNvPr>
          <p:cNvGraphicFramePr>
            <a:graphicFrameLocks noGrp="1"/>
          </p:cNvGraphicFramePr>
          <p:nvPr>
            <p:ph idx="1"/>
            <p:extLst>
              <p:ext uri="{D42A27DB-BD31-4B8C-83A1-F6EECF244321}">
                <p14:modId xmlns:p14="http://schemas.microsoft.com/office/powerpoint/2010/main" val="2438122588"/>
              </p:ext>
            </p:extLst>
          </p:nvPr>
        </p:nvGraphicFramePr>
        <p:xfrm>
          <a:off x="349250" y="2365108"/>
          <a:ext cx="8439150" cy="2931160"/>
        </p:xfrm>
        <a:graphic>
          <a:graphicData uri="http://schemas.openxmlformats.org/drawingml/2006/table">
            <a:tbl>
              <a:tblPr firstRow="1" bandRow="1">
                <a:tableStyleId>{5C22544A-7EE6-4342-B048-85BDC9FD1C3A}</a:tableStyleId>
              </a:tblPr>
              <a:tblGrid>
                <a:gridCol w="2813050">
                  <a:extLst>
                    <a:ext uri="{9D8B030D-6E8A-4147-A177-3AD203B41FA5}">
                      <a16:colId xmlns:a16="http://schemas.microsoft.com/office/drawing/2014/main" val="3190720905"/>
                    </a:ext>
                  </a:extLst>
                </a:gridCol>
                <a:gridCol w="2813050">
                  <a:extLst>
                    <a:ext uri="{9D8B030D-6E8A-4147-A177-3AD203B41FA5}">
                      <a16:colId xmlns:a16="http://schemas.microsoft.com/office/drawing/2014/main" val="205060777"/>
                    </a:ext>
                  </a:extLst>
                </a:gridCol>
                <a:gridCol w="2813050">
                  <a:extLst>
                    <a:ext uri="{9D8B030D-6E8A-4147-A177-3AD203B41FA5}">
                      <a16:colId xmlns:a16="http://schemas.microsoft.com/office/drawing/2014/main" val="175341034"/>
                    </a:ext>
                  </a:extLst>
                </a:gridCol>
              </a:tblGrid>
              <a:tr h="370840">
                <a:tc>
                  <a:txBody>
                    <a:bodyPr/>
                    <a:lstStyle/>
                    <a:p>
                      <a:r>
                        <a:rPr lang="en-GB" dirty="0"/>
                        <a:t>Opposing View </a:t>
                      </a:r>
                    </a:p>
                  </a:txBody>
                  <a:tcPr/>
                </a:tc>
                <a:tc>
                  <a:txBody>
                    <a:bodyPr/>
                    <a:lstStyle/>
                    <a:p>
                      <a:r>
                        <a:rPr lang="en-GB" dirty="0"/>
                        <a:t>Reason</a:t>
                      </a:r>
                    </a:p>
                  </a:txBody>
                  <a:tcPr/>
                </a:tc>
                <a:tc>
                  <a:txBody>
                    <a:bodyPr/>
                    <a:lstStyle/>
                    <a:p>
                      <a:r>
                        <a:rPr lang="en-GB" dirty="0"/>
                        <a:t>Refutation </a:t>
                      </a:r>
                    </a:p>
                  </a:txBody>
                  <a:tcPr/>
                </a:tc>
                <a:extLst>
                  <a:ext uri="{0D108BD9-81ED-4DB2-BD59-A6C34878D82A}">
                    <a16:rowId xmlns:a16="http://schemas.microsoft.com/office/drawing/2014/main" val="4271874791"/>
                  </a:ext>
                </a:extLst>
              </a:tr>
              <a:tr h="370840">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855170734"/>
                  </a:ext>
                </a:extLst>
              </a:tr>
            </a:tbl>
          </a:graphicData>
        </a:graphic>
      </p:graphicFrame>
      <p:sp>
        <p:nvSpPr>
          <p:cNvPr id="8" name="TextBox 7">
            <a:extLst>
              <a:ext uri="{FF2B5EF4-FFF2-40B4-BE49-F238E27FC236}">
                <a16:creationId xmlns:a16="http://schemas.microsoft.com/office/drawing/2014/main" id="{6C2509F2-D172-49D7-B00A-BFCC37723964}"/>
              </a:ext>
            </a:extLst>
          </p:cNvPr>
          <p:cNvSpPr txBox="1"/>
          <p:nvPr/>
        </p:nvSpPr>
        <p:spPr>
          <a:xfrm>
            <a:off x="606582" y="1837853"/>
            <a:ext cx="4814844" cy="369332"/>
          </a:xfrm>
          <a:prstGeom prst="rect">
            <a:avLst/>
          </a:prstGeom>
          <a:noFill/>
        </p:spPr>
        <p:txBody>
          <a:bodyPr wrap="none" rtlCol="0">
            <a:spAutoFit/>
          </a:bodyPr>
          <a:lstStyle/>
          <a:p>
            <a:r>
              <a:rPr lang="en-GB" b="1" dirty="0"/>
              <a:t>Now, complete the table below with your ideas: </a:t>
            </a:r>
          </a:p>
        </p:txBody>
      </p:sp>
      <p:sp>
        <p:nvSpPr>
          <p:cNvPr id="9" name="TextBox 8">
            <a:extLst>
              <a:ext uri="{FF2B5EF4-FFF2-40B4-BE49-F238E27FC236}">
                <a16:creationId xmlns:a16="http://schemas.microsoft.com/office/drawing/2014/main" id="{A1946EA7-3A92-46FF-97A3-BDDBAC1E54CB}"/>
              </a:ext>
            </a:extLst>
          </p:cNvPr>
          <p:cNvSpPr txBox="1"/>
          <p:nvPr/>
        </p:nvSpPr>
        <p:spPr>
          <a:xfrm>
            <a:off x="606582" y="6020554"/>
            <a:ext cx="3724225" cy="369332"/>
          </a:xfrm>
          <a:prstGeom prst="rect">
            <a:avLst/>
          </a:prstGeom>
          <a:noFill/>
        </p:spPr>
        <p:txBody>
          <a:bodyPr wrap="none" rtlCol="0">
            <a:spAutoFit/>
          </a:bodyPr>
          <a:lstStyle/>
          <a:p>
            <a:r>
              <a:rPr lang="en-GB" b="1" dirty="0"/>
              <a:t>Compare with your partner or group.</a:t>
            </a:r>
          </a:p>
        </p:txBody>
      </p:sp>
    </p:spTree>
    <p:extLst>
      <p:ext uri="{BB962C8B-B14F-4D97-AF65-F5344CB8AC3E}">
        <p14:creationId xmlns:p14="http://schemas.microsoft.com/office/powerpoint/2010/main" val="3797364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ext&#10;&#10;Description automatically generated">
            <a:extLst>
              <a:ext uri="{FF2B5EF4-FFF2-40B4-BE49-F238E27FC236}">
                <a16:creationId xmlns:a16="http://schemas.microsoft.com/office/drawing/2014/main" id="{375DC5DA-DA8A-4650-8BC7-CA79FCE44D3F}"/>
              </a:ext>
            </a:extLst>
          </p:cNvPr>
          <p:cNvPicPr>
            <a:picLocks noGrp="1" noChangeAspect="1"/>
          </p:cNvPicPr>
          <p:nvPr>
            <p:ph idx="1"/>
          </p:nvPr>
        </p:nvPicPr>
        <p:blipFill>
          <a:blip r:embed="rId2"/>
          <a:stretch>
            <a:fillRect/>
          </a:stretch>
        </p:blipFill>
        <p:spPr>
          <a:xfrm>
            <a:off x="605438" y="1191967"/>
            <a:ext cx="7933124" cy="4659412"/>
          </a:xfrm>
        </p:spPr>
      </p:pic>
    </p:spTree>
    <p:extLst>
      <p:ext uri="{BB962C8B-B14F-4D97-AF65-F5344CB8AC3E}">
        <p14:creationId xmlns:p14="http://schemas.microsoft.com/office/powerpoint/2010/main" val="32311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able&#10;&#10;Description automatically generated">
            <a:extLst>
              <a:ext uri="{FF2B5EF4-FFF2-40B4-BE49-F238E27FC236}">
                <a16:creationId xmlns:a16="http://schemas.microsoft.com/office/drawing/2014/main" id="{752C37CD-7FBB-4C25-A7D0-BAF46320D8C9}"/>
              </a:ext>
            </a:extLst>
          </p:cNvPr>
          <p:cNvPicPr>
            <a:picLocks noGrp="1" noChangeAspect="1"/>
          </p:cNvPicPr>
          <p:nvPr>
            <p:ph idx="1"/>
          </p:nvPr>
        </p:nvPicPr>
        <p:blipFill>
          <a:blip r:embed="rId2"/>
          <a:stretch>
            <a:fillRect/>
          </a:stretch>
        </p:blipFill>
        <p:spPr>
          <a:xfrm>
            <a:off x="965064" y="618802"/>
            <a:ext cx="6440670" cy="5620395"/>
          </a:xfrm>
        </p:spPr>
      </p:pic>
    </p:spTree>
    <p:extLst>
      <p:ext uri="{BB962C8B-B14F-4D97-AF65-F5344CB8AC3E}">
        <p14:creationId xmlns:p14="http://schemas.microsoft.com/office/powerpoint/2010/main" val="3996386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body paragraphs </a:t>
            </a:r>
          </a:p>
        </p:txBody>
      </p:sp>
      <p:sp>
        <p:nvSpPr>
          <p:cNvPr id="7" name="Content Placeholder 6">
            <a:extLst>
              <a:ext uri="{FF2B5EF4-FFF2-40B4-BE49-F238E27FC236}">
                <a16:creationId xmlns:a16="http://schemas.microsoft.com/office/drawing/2014/main" id="{8B01C49E-F7EB-44D2-A78B-E70163AC3E8C}"/>
              </a:ext>
            </a:extLst>
          </p:cNvPr>
          <p:cNvSpPr>
            <a:spLocks noGrp="1"/>
          </p:cNvSpPr>
          <p:nvPr>
            <p:ph idx="1"/>
          </p:nvPr>
        </p:nvSpPr>
        <p:spPr/>
        <p:txBody>
          <a:bodyPr>
            <a:normAutofit lnSpcReduction="10000"/>
          </a:bodyPr>
          <a:lstStyle/>
          <a:p>
            <a:r>
              <a:rPr lang="en-GB" dirty="0"/>
              <a:t>In the last cycle we studied essay planning and structure for EAP writing. </a:t>
            </a:r>
          </a:p>
          <a:p>
            <a:endParaRPr lang="en-GB" dirty="0"/>
          </a:p>
          <a:p>
            <a:pPr marL="0" indent="0">
              <a:buNone/>
            </a:pPr>
            <a:r>
              <a:rPr lang="en-GB" dirty="0"/>
              <a:t>What do you remember: </a:t>
            </a:r>
          </a:p>
          <a:p>
            <a:pPr marL="0" indent="0">
              <a:buNone/>
            </a:pPr>
            <a:endParaRPr lang="en-GB" dirty="0"/>
          </a:p>
          <a:p>
            <a:pPr marL="0" indent="0">
              <a:buNone/>
            </a:pPr>
            <a:r>
              <a:rPr lang="en-GB" dirty="0"/>
              <a:t>What should you include in a main body paragraph? </a:t>
            </a:r>
          </a:p>
          <a:p>
            <a:pPr marL="0" indent="0">
              <a:buNone/>
            </a:pPr>
            <a:r>
              <a:rPr lang="en-GB" dirty="0"/>
              <a:t>How could it be organised? </a:t>
            </a:r>
          </a:p>
        </p:txBody>
      </p:sp>
    </p:spTree>
    <p:extLst>
      <p:ext uri="{BB962C8B-B14F-4D97-AF65-F5344CB8AC3E}">
        <p14:creationId xmlns:p14="http://schemas.microsoft.com/office/powerpoint/2010/main" val="211570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DCBA4-F0B2-E54D-9837-3029C1CAC977}"/>
              </a:ext>
            </a:extLst>
          </p:cNvPr>
          <p:cNvSpPr>
            <a:spLocks noGrp="1"/>
          </p:cNvSpPr>
          <p:nvPr>
            <p:ph type="title"/>
          </p:nvPr>
        </p:nvSpPr>
        <p:spPr/>
        <p:txBody>
          <a:bodyPr/>
          <a:lstStyle/>
          <a:p>
            <a:r>
              <a:rPr lang="en-GB" dirty="0"/>
              <a:t>Building body paragraphs </a:t>
            </a:r>
          </a:p>
        </p:txBody>
      </p:sp>
      <p:sp>
        <p:nvSpPr>
          <p:cNvPr id="3" name="Content Placeholder 2">
            <a:extLst>
              <a:ext uri="{FF2B5EF4-FFF2-40B4-BE49-F238E27FC236}">
                <a16:creationId xmlns:a16="http://schemas.microsoft.com/office/drawing/2014/main" id="{89C68C9A-2EE6-1345-B035-138047EE6054}"/>
              </a:ext>
            </a:extLst>
          </p:cNvPr>
          <p:cNvSpPr>
            <a:spLocks noGrp="1"/>
          </p:cNvSpPr>
          <p:nvPr>
            <p:ph idx="1"/>
          </p:nvPr>
        </p:nvSpPr>
        <p:spPr/>
        <p:txBody>
          <a:bodyPr/>
          <a:lstStyle/>
          <a:p>
            <a:pPr marL="0" indent="0">
              <a:buNone/>
            </a:pPr>
            <a:r>
              <a:rPr lang="en-GB" dirty="0"/>
              <a:t>It’s important to be:</a:t>
            </a:r>
          </a:p>
          <a:p>
            <a:r>
              <a:rPr lang="en-GB" dirty="0"/>
              <a:t>Clear about what your paragraphs will be about </a:t>
            </a:r>
          </a:p>
          <a:p>
            <a:r>
              <a:rPr lang="en-GB" dirty="0"/>
              <a:t>What points you will make </a:t>
            </a:r>
          </a:p>
          <a:p>
            <a:r>
              <a:rPr lang="en-GB" dirty="0"/>
              <a:t>How you will develop those points.</a:t>
            </a:r>
          </a:p>
          <a:p>
            <a:endParaRPr lang="en-GB" dirty="0"/>
          </a:p>
          <a:p>
            <a:pPr marL="0" indent="0">
              <a:buNone/>
            </a:pPr>
            <a:r>
              <a:rPr lang="en-GB" dirty="0"/>
              <a:t>Now, let’s look at this process in action. </a:t>
            </a:r>
          </a:p>
        </p:txBody>
      </p:sp>
    </p:spTree>
    <p:extLst>
      <p:ext uri="{BB962C8B-B14F-4D97-AF65-F5344CB8AC3E}">
        <p14:creationId xmlns:p14="http://schemas.microsoft.com/office/powerpoint/2010/main" val="1245069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01ACD-08F8-4E17-8A99-3618DFE9E472}"/>
              </a:ext>
            </a:extLst>
          </p:cNvPr>
          <p:cNvSpPr txBox="1"/>
          <p:nvPr/>
        </p:nvSpPr>
        <p:spPr>
          <a:xfrm>
            <a:off x="914400" y="1290918"/>
            <a:ext cx="184731" cy="369332"/>
          </a:xfrm>
          <a:prstGeom prst="rect">
            <a:avLst/>
          </a:prstGeom>
          <a:noFill/>
        </p:spPr>
        <p:txBody>
          <a:bodyPr wrap="none" rtlCol="0">
            <a:spAutoFit/>
          </a:bodyPr>
          <a:lstStyle/>
          <a:p>
            <a:endParaRPr lang="en-GB" dirty="0"/>
          </a:p>
        </p:txBody>
      </p:sp>
      <p:graphicFrame>
        <p:nvGraphicFramePr>
          <p:cNvPr id="6" name="Table 5">
            <a:extLst>
              <a:ext uri="{FF2B5EF4-FFF2-40B4-BE49-F238E27FC236}">
                <a16:creationId xmlns:a16="http://schemas.microsoft.com/office/drawing/2014/main" id="{9446B00D-0E1C-406C-AD5A-6D8ACF5C9E30}"/>
              </a:ext>
            </a:extLst>
          </p:cNvPr>
          <p:cNvGraphicFramePr>
            <a:graphicFrameLocks noGrp="1"/>
          </p:cNvGraphicFramePr>
          <p:nvPr>
            <p:extLst>
              <p:ext uri="{D42A27DB-BD31-4B8C-83A1-F6EECF244321}">
                <p14:modId xmlns:p14="http://schemas.microsoft.com/office/powerpoint/2010/main" val="2469129619"/>
              </p:ext>
            </p:extLst>
          </p:nvPr>
        </p:nvGraphicFramePr>
        <p:xfrm>
          <a:off x="1487207" y="1475584"/>
          <a:ext cx="5721350" cy="3749294"/>
        </p:xfrm>
        <a:graphic>
          <a:graphicData uri="http://schemas.openxmlformats.org/drawingml/2006/table">
            <a:tbl>
              <a:tblPr firstRow="1" firstCol="1" bandRow="1">
                <a:tableStyleId>{7DF18680-E054-41AD-8BC1-D1AEF772440D}</a:tableStyleId>
              </a:tblPr>
              <a:tblGrid>
                <a:gridCol w="5721350">
                  <a:extLst>
                    <a:ext uri="{9D8B030D-6E8A-4147-A177-3AD203B41FA5}">
                      <a16:colId xmlns:a16="http://schemas.microsoft.com/office/drawing/2014/main" val="57726428"/>
                    </a:ext>
                  </a:extLst>
                </a:gridCol>
              </a:tblGrid>
              <a:tr h="0">
                <a:tc>
                  <a:txBody>
                    <a:bodyPr/>
                    <a:lstStyle/>
                    <a:p>
                      <a:pPr>
                        <a:lnSpc>
                          <a:spcPct val="150000"/>
                        </a:lnSpc>
                      </a:pPr>
                      <a:r>
                        <a:rPr lang="en-GB" sz="1400" u="sng" dirty="0">
                          <a:solidFill>
                            <a:schemeClr val="tx1"/>
                          </a:solidFill>
                          <a:effectLst/>
                        </a:rPr>
                        <a:t>Task:</a:t>
                      </a:r>
                      <a:endParaRPr lang="en-GB" sz="1200" dirty="0">
                        <a:solidFill>
                          <a:schemeClr val="tx1"/>
                        </a:solidFill>
                        <a:effectLst/>
                      </a:endParaRPr>
                    </a:p>
                    <a:p>
                      <a:pPr>
                        <a:lnSpc>
                          <a:spcPct val="115000"/>
                        </a:lnSpc>
                        <a:spcAft>
                          <a:spcPts val="1000"/>
                        </a:spcAft>
                      </a:pPr>
                      <a:r>
                        <a:rPr lang="en-GB" sz="1100" dirty="0">
                          <a:solidFill>
                            <a:schemeClr val="tx1"/>
                          </a:solidFill>
                          <a:effectLst/>
                        </a:rPr>
                        <a:t>Present an argument in favour of or against the following opinion:</a:t>
                      </a:r>
                      <a:endParaRPr lang="en-GB" sz="1200" dirty="0">
                        <a:solidFill>
                          <a:schemeClr val="tx1"/>
                        </a:solidFill>
                        <a:effectLst/>
                      </a:endParaRPr>
                    </a:p>
                    <a:p>
                      <a:pPr>
                        <a:lnSpc>
                          <a:spcPct val="115000"/>
                        </a:lnSpc>
                        <a:spcAft>
                          <a:spcPts val="1000"/>
                        </a:spcAft>
                      </a:pPr>
                      <a:r>
                        <a:rPr lang="en-GB" sz="1400" dirty="0">
                          <a:solidFill>
                            <a:schemeClr val="tx1"/>
                          </a:solidFill>
                          <a:effectLst/>
                        </a:rPr>
                        <a:t>Studying at university is a great opportunity for all, and is even more beneficial if the university attended is in a foreign country. </a:t>
                      </a:r>
                      <a:endParaRPr lang="en-GB" sz="1200" dirty="0">
                        <a:solidFill>
                          <a:schemeClr val="tx1"/>
                        </a:solidFill>
                        <a:effectLst/>
                      </a:endParaRPr>
                    </a:p>
                    <a:p>
                      <a:pPr>
                        <a:lnSpc>
                          <a:spcPct val="115000"/>
                        </a:lnSpc>
                        <a:spcAft>
                          <a:spcPts val="1000"/>
                        </a:spcAft>
                      </a:pPr>
                      <a:r>
                        <a:rPr lang="en-GB" sz="1100" dirty="0">
                          <a:solidFill>
                            <a:schemeClr val="tx1"/>
                          </a:solidFill>
                          <a:effectLst/>
                        </a:rPr>
                        <a:t>Please use relevant facts, ideas and examples. </a:t>
                      </a:r>
                      <a:endParaRPr lang="en-GB" sz="1200" dirty="0">
                        <a:solidFill>
                          <a:schemeClr val="tx1"/>
                        </a:solidFill>
                        <a:effectLst/>
                      </a:endParaRPr>
                    </a:p>
                    <a:p>
                      <a:pPr>
                        <a:lnSpc>
                          <a:spcPct val="115000"/>
                        </a:lnSpc>
                      </a:pPr>
                      <a:r>
                        <a:rPr lang="en-GB" sz="1100" dirty="0">
                          <a:solidFill>
                            <a:schemeClr val="tx1"/>
                          </a:solidFill>
                          <a:effectLst/>
                        </a:rPr>
                        <a:t>You may use the topic ideas below to support your argument if you choose.  </a:t>
                      </a:r>
                      <a:endParaRPr lang="en-GB" sz="1200" dirty="0">
                        <a:solidFill>
                          <a:schemeClr val="tx1"/>
                        </a:solidFill>
                        <a:effectLst/>
                      </a:endParaRPr>
                    </a:p>
                    <a:p>
                      <a:pPr>
                        <a:lnSpc>
                          <a:spcPct val="115000"/>
                        </a:lnSpc>
                      </a:pPr>
                      <a:r>
                        <a:rPr lang="en-GB" sz="1100" u="none" strike="noStrike" dirty="0">
                          <a:solidFill>
                            <a:schemeClr val="tx1"/>
                          </a:solidFill>
                          <a:effectLst/>
                        </a:rPr>
                        <a:t> </a:t>
                      </a:r>
                      <a:endParaRPr lang="en-GB" sz="1200" dirty="0">
                        <a:solidFill>
                          <a:schemeClr val="tx1"/>
                        </a:solidFill>
                        <a:effectLst/>
                      </a:endParaRPr>
                    </a:p>
                    <a:p>
                      <a:pPr>
                        <a:lnSpc>
                          <a:spcPct val="115000"/>
                        </a:lnSpc>
                        <a:spcAft>
                          <a:spcPts val="1000"/>
                        </a:spcAft>
                      </a:pPr>
                      <a:r>
                        <a:rPr lang="en-GB" sz="1100" u="sng" dirty="0">
                          <a:solidFill>
                            <a:schemeClr val="tx1"/>
                          </a:solidFill>
                          <a:effectLst/>
                        </a:rPr>
                        <a:t>Topic ideas:</a:t>
                      </a:r>
                      <a:endParaRPr lang="en-GB" sz="1200" dirty="0">
                        <a:solidFill>
                          <a:schemeClr val="tx1"/>
                        </a:solidFill>
                        <a:effectLst/>
                      </a:endParaRPr>
                    </a:p>
                    <a:p>
                      <a:pPr marL="342900" lvl="0" indent="-342900">
                        <a:lnSpc>
                          <a:spcPct val="115000"/>
                        </a:lnSpc>
                        <a:buFont typeface="Symbol" panose="05050102010706020507" pitchFamily="18" charset="2"/>
                        <a:buChar char=""/>
                      </a:pPr>
                      <a:r>
                        <a:rPr lang="en-GB" sz="1100" dirty="0">
                          <a:solidFill>
                            <a:schemeClr val="tx1"/>
                          </a:solidFill>
                          <a:effectLst/>
                        </a:rPr>
                        <a:t>Personal development</a:t>
                      </a:r>
                      <a:endParaRPr lang="en-GB" sz="1200" dirty="0">
                        <a:solidFill>
                          <a:schemeClr val="tx1"/>
                        </a:solidFill>
                        <a:effectLst/>
                      </a:endParaRPr>
                    </a:p>
                    <a:p>
                      <a:pPr marL="342900" lvl="0" indent="-342900">
                        <a:lnSpc>
                          <a:spcPct val="115000"/>
                        </a:lnSpc>
                        <a:buFont typeface="Symbol" panose="05050102010706020507" pitchFamily="18" charset="2"/>
                        <a:buChar char=""/>
                      </a:pPr>
                      <a:r>
                        <a:rPr lang="en-GB" sz="1100" dirty="0">
                          <a:solidFill>
                            <a:schemeClr val="tx1"/>
                          </a:solidFill>
                          <a:effectLst/>
                        </a:rPr>
                        <a:t>Professional opportunities</a:t>
                      </a:r>
                      <a:endParaRPr lang="en-GB" sz="1200" dirty="0">
                        <a:solidFill>
                          <a:schemeClr val="tx1"/>
                        </a:solidFill>
                        <a:effectLst/>
                      </a:endParaRPr>
                    </a:p>
                    <a:p>
                      <a:pPr marL="342900" lvl="0" indent="-342900">
                        <a:lnSpc>
                          <a:spcPct val="115000"/>
                        </a:lnSpc>
                        <a:buFont typeface="Symbol" panose="05050102010706020507" pitchFamily="18" charset="2"/>
                        <a:buChar char=""/>
                      </a:pPr>
                      <a:r>
                        <a:rPr lang="en-GB" sz="1100" dirty="0">
                          <a:solidFill>
                            <a:schemeClr val="tx1"/>
                          </a:solidFill>
                          <a:effectLst/>
                        </a:rPr>
                        <a:t>Costs </a:t>
                      </a:r>
                      <a:endParaRPr lang="en-GB" sz="1200" dirty="0">
                        <a:solidFill>
                          <a:schemeClr val="tx1"/>
                        </a:solidFill>
                        <a:effectLst/>
                      </a:endParaRPr>
                    </a:p>
                    <a:p>
                      <a:pPr marL="342900" lvl="0" indent="-342900">
                        <a:lnSpc>
                          <a:spcPct val="115000"/>
                        </a:lnSpc>
                        <a:buFont typeface="Symbol" panose="05050102010706020507" pitchFamily="18" charset="2"/>
                        <a:buChar char=""/>
                      </a:pPr>
                      <a:r>
                        <a:rPr lang="en-GB" sz="1100" dirty="0">
                          <a:solidFill>
                            <a:schemeClr val="tx1"/>
                          </a:solidFill>
                          <a:effectLst/>
                        </a:rPr>
                        <a:t>Cultural issues</a:t>
                      </a:r>
                      <a:endParaRPr lang="en-GB" sz="1200" dirty="0">
                        <a:solidFill>
                          <a:schemeClr val="tx1"/>
                        </a:solidFill>
                        <a:effectLst/>
                      </a:endParaRPr>
                    </a:p>
                    <a:p>
                      <a:pPr marL="457200">
                        <a:lnSpc>
                          <a:spcPct val="115000"/>
                        </a:lnSpc>
                      </a:pPr>
                      <a:r>
                        <a:rPr lang="en-GB" sz="1100" dirty="0">
                          <a:solidFill>
                            <a:schemeClr val="tx1"/>
                          </a:solidFill>
                          <a:effectLst/>
                        </a:rPr>
                        <a:t> </a:t>
                      </a:r>
                      <a:endParaRPr lang="en-GB" sz="1200" dirty="0">
                        <a:solidFill>
                          <a:schemeClr val="tx1"/>
                        </a:solidFill>
                        <a:effectLst/>
                      </a:endParaRPr>
                    </a:p>
                    <a:p>
                      <a:pPr>
                        <a:lnSpc>
                          <a:spcPct val="115000"/>
                        </a:lnSpc>
                        <a:spcAft>
                          <a:spcPts val="1000"/>
                        </a:spcAft>
                      </a:pPr>
                      <a:r>
                        <a:rPr lang="en-GB" sz="1100" dirty="0">
                          <a:solidFill>
                            <a:schemeClr val="tx1"/>
                          </a:solidFill>
                          <a:effectLst/>
                        </a:rPr>
                        <a:t>You should write at least 300 words. </a:t>
                      </a:r>
                      <a:endParaRPr lang="en-GB" sz="1200" dirty="0">
                        <a:solidFill>
                          <a:schemeClr val="tx1"/>
                        </a:solidFill>
                        <a:effectLst/>
                      </a:endParaRPr>
                    </a:p>
                    <a:p>
                      <a:r>
                        <a:rPr lang="en-GB" sz="12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4926880"/>
                  </a:ext>
                </a:extLst>
              </a:tr>
            </a:tbl>
          </a:graphicData>
        </a:graphic>
      </p:graphicFrame>
    </p:spTree>
    <p:extLst>
      <p:ext uri="{BB962C8B-B14F-4D97-AF65-F5344CB8AC3E}">
        <p14:creationId xmlns:p14="http://schemas.microsoft.com/office/powerpoint/2010/main" val="3718137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1FFF8-670A-A44F-985C-5CC530A0A96B}"/>
              </a:ext>
            </a:extLst>
          </p:cNvPr>
          <p:cNvSpPr>
            <a:spLocks noGrp="1"/>
          </p:cNvSpPr>
          <p:nvPr>
            <p:ph type="title"/>
          </p:nvPr>
        </p:nvSpPr>
        <p:spPr/>
        <p:txBody>
          <a:bodyPr/>
          <a:lstStyle/>
          <a:p>
            <a:r>
              <a:rPr lang="en-GB" dirty="0"/>
              <a:t>Plan </a:t>
            </a:r>
          </a:p>
        </p:txBody>
      </p:sp>
      <p:pic>
        <p:nvPicPr>
          <p:cNvPr id="5" name="Content Placeholder 4" descr="Graphical user interface, text, application, table&#10;&#10;Description automatically generated">
            <a:extLst>
              <a:ext uri="{FF2B5EF4-FFF2-40B4-BE49-F238E27FC236}">
                <a16:creationId xmlns:a16="http://schemas.microsoft.com/office/drawing/2014/main" id="{0BD97B08-6CDA-0F44-8FC2-CF2B0D1AFFC9}"/>
              </a:ext>
            </a:extLst>
          </p:cNvPr>
          <p:cNvPicPr>
            <a:picLocks noGrp="1" noChangeAspect="1"/>
          </p:cNvPicPr>
          <p:nvPr>
            <p:ph idx="1"/>
          </p:nvPr>
        </p:nvPicPr>
        <p:blipFill>
          <a:blip r:embed="rId2"/>
          <a:stretch>
            <a:fillRect/>
          </a:stretch>
        </p:blipFill>
        <p:spPr>
          <a:xfrm>
            <a:off x="348974" y="1702910"/>
            <a:ext cx="8723800" cy="3271425"/>
          </a:xfrm>
        </p:spPr>
      </p:pic>
    </p:spTree>
    <p:extLst>
      <p:ext uri="{BB962C8B-B14F-4D97-AF65-F5344CB8AC3E}">
        <p14:creationId xmlns:p14="http://schemas.microsoft.com/office/powerpoint/2010/main" val="1610178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CB1C1-589F-C043-A758-1AD125CE7FFB}"/>
              </a:ext>
            </a:extLst>
          </p:cNvPr>
          <p:cNvSpPr>
            <a:spLocks noGrp="1"/>
          </p:cNvSpPr>
          <p:nvPr>
            <p:ph type="title"/>
          </p:nvPr>
        </p:nvSpPr>
        <p:spPr/>
        <p:txBody>
          <a:bodyPr/>
          <a:lstStyle/>
          <a:p>
            <a:r>
              <a:rPr lang="en-GB" dirty="0"/>
              <a:t>Sample Introduction 	</a:t>
            </a:r>
          </a:p>
        </p:txBody>
      </p:sp>
      <p:sp>
        <p:nvSpPr>
          <p:cNvPr id="3" name="Content Placeholder 2">
            <a:extLst>
              <a:ext uri="{FF2B5EF4-FFF2-40B4-BE49-F238E27FC236}">
                <a16:creationId xmlns:a16="http://schemas.microsoft.com/office/drawing/2014/main" id="{28709E15-575E-4242-A360-38CDC9E9939A}"/>
              </a:ext>
            </a:extLst>
          </p:cNvPr>
          <p:cNvSpPr>
            <a:spLocks noGrp="1"/>
          </p:cNvSpPr>
          <p:nvPr>
            <p:ph idx="1"/>
          </p:nvPr>
        </p:nvSpPr>
        <p:spPr/>
        <p:txBody>
          <a:bodyPr>
            <a:normAutofit/>
          </a:bodyPr>
          <a:lstStyle/>
          <a:p>
            <a:pPr marL="0" indent="0">
              <a:buNone/>
            </a:pPr>
            <a:r>
              <a:rPr lang="en-GB" sz="2400" dirty="0"/>
              <a:t>Now, read the introduction below. Can you identify:</a:t>
            </a:r>
          </a:p>
          <a:p>
            <a:pPr>
              <a:buFontTx/>
              <a:buChar char="-"/>
            </a:pPr>
            <a:r>
              <a:rPr lang="en-GB" sz="2400" dirty="0"/>
              <a:t>What is the writer’s opinion?</a:t>
            </a:r>
          </a:p>
          <a:p>
            <a:pPr>
              <a:buFontTx/>
              <a:buChar char="-"/>
            </a:pPr>
            <a:r>
              <a:rPr lang="en-GB" sz="2400" dirty="0"/>
              <a:t>How have they made the introduction specific to the task? </a:t>
            </a:r>
          </a:p>
        </p:txBody>
      </p:sp>
      <p:sp>
        <p:nvSpPr>
          <p:cNvPr id="4" name="TextBox 3">
            <a:extLst>
              <a:ext uri="{FF2B5EF4-FFF2-40B4-BE49-F238E27FC236}">
                <a16:creationId xmlns:a16="http://schemas.microsoft.com/office/drawing/2014/main" id="{4A684253-14AB-4ADE-9250-C960C5200266}"/>
              </a:ext>
            </a:extLst>
          </p:cNvPr>
          <p:cNvSpPr txBox="1"/>
          <p:nvPr/>
        </p:nvSpPr>
        <p:spPr>
          <a:xfrm>
            <a:off x="1058087" y="3315037"/>
            <a:ext cx="6423275" cy="2585323"/>
          </a:xfrm>
          <a:prstGeom prst="rect">
            <a:avLst/>
          </a:prstGeom>
          <a:noFill/>
        </p:spPr>
        <p:txBody>
          <a:bodyPr wrap="square" rtlCol="0">
            <a:spAutoFit/>
          </a:bodyPr>
          <a:lstStyle/>
          <a:p>
            <a:r>
              <a:rPr lang="en-GB" sz="1800" u="sng"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rPr>
              <a:t>Introduction </a:t>
            </a:r>
          </a:p>
          <a:p>
            <a:endParaRPr lang="en-GB" dirty="0">
              <a:solidFill>
                <a:srgbClr val="393839"/>
              </a:solidFill>
              <a:latin typeface="Calibri" panose="020F0502020204030204" pitchFamily="34" charset="0"/>
              <a:ea typeface="Calibri" panose="020F0502020204030204" pitchFamily="34" charset="0"/>
              <a:cs typeface="Times New Roman" panose="02020603050405020304" pitchFamily="18" charset="0"/>
            </a:endParaRPr>
          </a:p>
          <a:p>
            <a:r>
              <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rPr>
              <a:t>It is widely believed that holding a university degree has various benefits, and it is argued by some that holding an international degree is even more beneficial. Reasons include the fact that it gives access to better jobs, attain high salaries, develop their skills, and for some, to learn a foreign language. This essay will argue in favour of studying abroad.</a:t>
            </a:r>
            <a:endParaRPr lang="en-GB" sz="1800" dirty="0">
              <a:solidFill>
                <a:srgbClr val="393839"/>
              </a:solidFill>
              <a:effectLst/>
              <a:latin typeface="Arial" panose="020B060402020202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420771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79FDF-6C80-4113-BEE1-BD1B1EC27E0F}"/>
              </a:ext>
            </a:extLst>
          </p:cNvPr>
          <p:cNvSpPr>
            <a:spLocks noGrp="1"/>
          </p:cNvSpPr>
          <p:nvPr>
            <p:ph type="title"/>
          </p:nvPr>
        </p:nvSpPr>
        <p:spPr/>
        <p:txBody>
          <a:bodyPr/>
          <a:lstStyle/>
          <a:p>
            <a:r>
              <a:rPr lang="en-GB" dirty="0"/>
              <a:t>Sample body paragraph</a:t>
            </a:r>
          </a:p>
        </p:txBody>
      </p:sp>
      <p:sp>
        <p:nvSpPr>
          <p:cNvPr id="3" name="Content Placeholder 2">
            <a:extLst>
              <a:ext uri="{FF2B5EF4-FFF2-40B4-BE49-F238E27FC236}">
                <a16:creationId xmlns:a16="http://schemas.microsoft.com/office/drawing/2014/main" id="{526EEEE6-29F3-4FE2-8256-C017F3C43668}"/>
              </a:ext>
            </a:extLst>
          </p:cNvPr>
          <p:cNvSpPr>
            <a:spLocks noGrp="1"/>
          </p:cNvSpPr>
          <p:nvPr>
            <p:ph idx="1"/>
          </p:nvPr>
        </p:nvSpPr>
        <p:spPr/>
        <p:txBody>
          <a:bodyPr>
            <a:normAutofit/>
          </a:bodyPr>
          <a:lstStyle/>
          <a:p>
            <a:pPr marL="0" indent="0">
              <a:buNone/>
            </a:pPr>
            <a:r>
              <a:rPr lang="en-GB" sz="1800" dirty="0"/>
              <a:t>Identify:</a:t>
            </a:r>
          </a:p>
          <a:p>
            <a:pPr>
              <a:buAutoNum type="arabicParenR"/>
            </a:pPr>
            <a:r>
              <a:rPr lang="en-GB" sz="1800" dirty="0">
                <a:highlight>
                  <a:srgbClr val="FFFF00"/>
                </a:highlight>
              </a:rPr>
              <a:t>Main point </a:t>
            </a:r>
          </a:p>
          <a:p>
            <a:pPr>
              <a:buAutoNum type="arabicParenR"/>
            </a:pPr>
            <a:r>
              <a:rPr lang="en-GB" sz="1800" dirty="0">
                <a:highlight>
                  <a:srgbClr val="00FFFF"/>
                </a:highlight>
              </a:rPr>
              <a:t>Reason</a:t>
            </a:r>
            <a:r>
              <a:rPr lang="en-GB" sz="1800" dirty="0"/>
              <a:t> </a:t>
            </a:r>
          </a:p>
          <a:p>
            <a:pPr>
              <a:buAutoNum type="arabicParenR"/>
            </a:pPr>
            <a:r>
              <a:rPr lang="en-GB" sz="1800" dirty="0">
                <a:highlight>
                  <a:srgbClr val="00FF00"/>
                </a:highlight>
              </a:rPr>
              <a:t>Example</a:t>
            </a:r>
            <a:r>
              <a:rPr lang="en-GB" sz="1800" dirty="0"/>
              <a:t> </a:t>
            </a:r>
          </a:p>
          <a:p>
            <a:pPr marL="0" indent="0">
              <a:buNone/>
            </a:pPr>
            <a:endParaRPr lang="en-GB" sz="1800" dirty="0"/>
          </a:p>
          <a:p>
            <a:pPr marL="0" indent="0">
              <a:buNone/>
            </a:pPr>
            <a:r>
              <a:rPr lang="en-GB" sz="1800" dirty="0"/>
              <a:t>Another benefit in holding an international degree is that most foreign universities have placement programmes or on-hand courses. These experiences in a workplace environment gives students the skills they require when tackling harder obstacles in their jobs. Therefore, this leads to a stronger CV and the likelihood of being hired by well-known companies. Generally, it could be argued that companies and businesses prefer candidates who already have experience in foreign countries.</a:t>
            </a:r>
          </a:p>
        </p:txBody>
      </p:sp>
    </p:spTree>
    <p:extLst>
      <p:ext uri="{BB962C8B-B14F-4D97-AF65-F5344CB8AC3E}">
        <p14:creationId xmlns:p14="http://schemas.microsoft.com/office/powerpoint/2010/main" val="3589401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79FDF-6C80-4113-BEE1-BD1B1EC27E0F}"/>
              </a:ext>
            </a:extLst>
          </p:cNvPr>
          <p:cNvSpPr>
            <a:spLocks noGrp="1"/>
          </p:cNvSpPr>
          <p:nvPr>
            <p:ph type="title"/>
          </p:nvPr>
        </p:nvSpPr>
        <p:spPr/>
        <p:txBody>
          <a:bodyPr/>
          <a:lstStyle/>
          <a:p>
            <a:r>
              <a:rPr lang="en-GB" dirty="0"/>
              <a:t>Sample body paragraph</a:t>
            </a:r>
          </a:p>
        </p:txBody>
      </p:sp>
      <p:sp>
        <p:nvSpPr>
          <p:cNvPr id="3" name="Content Placeholder 2">
            <a:extLst>
              <a:ext uri="{FF2B5EF4-FFF2-40B4-BE49-F238E27FC236}">
                <a16:creationId xmlns:a16="http://schemas.microsoft.com/office/drawing/2014/main" id="{526EEEE6-29F3-4FE2-8256-C017F3C43668}"/>
              </a:ext>
            </a:extLst>
          </p:cNvPr>
          <p:cNvSpPr>
            <a:spLocks noGrp="1"/>
          </p:cNvSpPr>
          <p:nvPr>
            <p:ph idx="1"/>
          </p:nvPr>
        </p:nvSpPr>
        <p:spPr/>
        <p:txBody>
          <a:bodyPr>
            <a:normAutofit/>
          </a:bodyPr>
          <a:lstStyle/>
          <a:p>
            <a:pPr marL="0" indent="0">
              <a:buNone/>
            </a:pPr>
            <a:r>
              <a:rPr lang="en-GB" sz="1800" dirty="0"/>
              <a:t>Identify:</a:t>
            </a:r>
          </a:p>
          <a:p>
            <a:pPr>
              <a:buAutoNum type="arabicParenR"/>
            </a:pPr>
            <a:r>
              <a:rPr lang="en-GB" sz="1800" dirty="0">
                <a:highlight>
                  <a:srgbClr val="FFFF00"/>
                </a:highlight>
              </a:rPr>
              <a:t>Main point </a:t>
            </a:r>
          </a:p>
          <a:p>
            <a:pPr>
              <a:buAutoNum type="arabicParenR"/>
            </a:pPr>
            <a:r>
              <a:rPr lang="en-GB" sz="1800" dirty="0">
                <a:highlight>
                  <a:srgbClr val="00FFFF"/>
                </a:highlight>
              </a:rPr>
              <a:t>Reason</a:t>
            </a:r>
            <a:r>
              <a:rPr lang="en-GB" sz="1800" dirty="0"/>
              <a:t> </a:t>
            </a:r>
          </a:p>
          <a:p>
            <a:pPr>
              <a:buAutoNum type="arabicParenR"/>
            </a:pPr>
            <a:r>
              <a:rPr lang="en-GB" sz="1800" dirty="0">
                <a:highlight>
                  <a:srgbClr val="00FF00"/>
                </a:highlight>
              </a:rPr>
              <a:t>Example</a:t>
            </a:r>
            <a:r>
              <a:rPr lang="en-GB" sz="1800" dirty="0"/>
              <a:t> </a:t>
            </a:r>
          </a:p>
          <a:p>
            <a:pPr marL="0" indent="0">
              <a:buNone/>
            </a:pPr>
            <a:endParaRPr lang="en-GB" sz="1800" dirty="0"/>
          </a:p>
          <a:p>
            <a:pPr marL="0" indent="0">
              <a:buNone/>
            </a:pPr>
            <a:r>
              <a:rPr lang="en-GB" sz="1800" dirty="0">
                <a:highlight>
                  <a:srgbClr val="FFFF00"/>
                </a:highlight>
              </a:rPr>
              <a:t>Another benefit in holding an international degree is that most foreign universities have placement programmes or on-hand courses</a:t>
            </a:r>
            <a:r>
              <a:rPr lang="en-GB" sz="1800" dirty="0">
                <a:highlight>
                  <a:srgbClr val="00FF00"/>
                </a:highlight>
              </a:rPr>
              <a:t>. These experiences in a workplace environment gives students the skills they require when tackling harder obstacles in their jobs.</a:t>
            </a:r>
            <a:r>
              <a:rPr lang="en-GB" sz="1800" dirty="0"/>
              <a:t> </a:t>
            </a:r>
            <a:r>
              <a:rPr lang="en-GB" sz="1800" dirty="0">
                <a:highlight>
                  <a:srgbClr val="00FFFF"/>
                </a:highlight>
              </a:rPr>
              <a:t>Therefore, this leads to a stronger CV and the likelihood of being hired by well-known companies. Generally, it could be argued that companies and businesses prefer candidates who already have experience in foreign countries.</a:t>
            </a:r>
          </a:p>
        </p:txBody>
      </p:sp>
    </p:spTree>
    <p:extLst>
      <p:ext uri="{BB962C8B-B14F-4D97-AF65-F5344CB8AC3E}">
        <p14:creationId xmlns:p14="http://schemas.microsoft.com/office/powerpoint/2010/main" val="818043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46BC6-FCDA-364B-A9B9-F45C8D55E731}"/>
              </a:ext>
            </a:extLst>
          </p:cNvPr>
          <p:cNvSpPr>
            <a:spLocks noGrp="1"/>
          </p:cNvSpPr>
          <p:nvPr>
            <p:ph type="title"/>
          </p:nvPr>
        </p:nvSpPr>
        <p:spPr>
          <a:xfrm>
            <a:off x="430456" y="119830"/>
            <a:ext cx="8438976" cy="953106"/>
          </a:xfrm>
        </p:spPr>
        <p:txBody>
          <a:bodyPr/>
          <a:lstStyle/>
          <a:p>
            <a:r>
              <a:rPr lang="en-GB" dirty="0"/>
              <a:t>Body Paragraph Planning </a:t>
            </a:r>
          </a:p>
        </p:txBody>
      </p:sp>
      <p:graphicFrame>
        <p:nvGraphicFramePr>
          <p:cNvPr id="4" name="Table 4">
            <a:extLst>
              <a:ext uri="{FF2B5EF4-FFF2-40B4-BE49-F238E27FC236}">
                <a16:creationId xmlns:a16="http://schemas.microsoft.com/office/drawing/2014/main" id="{C0F8420A-78E2-48DB-A75D-6ED4B78956B8}"/>
              </a:ext>
            </a:extLst>
          </p:cNvPr>
          <p:cNvGraphicFramePr>
            <a:graphicFrameLocks noGrp="1"/>
          </p:cNvGraphicFramePr>
          <p:nvPr>
            <p:ph idx="1"/>
            <p:extLst>
              <p:ext uri="{D42A27DB-BD31-4B8C-83A1-F6EECF244321}">
                <p14:modId xmlns:p14="http://schemas.microsoft.com/office/powerpoint/2010/main" val="2575208503"/>
              </p:ext>
            </p:extLst>
          </p:nvPr>
        </p:nvGraphicFramePr>
        <p:xfrm>
          <a:off x="349250" y="1658938"/>
          <a:ext cx="8439150" cy="4302760"/>
        </p:xfrm>
        <a:graphic>
          <a:graphicData uri="http://schemas.openxmlformats.org/drawingml/2006/table">
            <a:tbl>
              <a:tblPr firstRow="1" bandRow="1">
                <a:tableStyleId>{5C22544A-7EE6-4342-B048-85BDC9FD1C3A}</a:tableStyleId>
              </a:tblPr>
              <a:tblGrid>
                <a:gridCol w="2813050">
                  <a:extLst>
                    <a:ext uri="{9D8B030D-6E8A-4147-A177-3AD203B41FA5}">
                      <a16:colId xmlns:a16="http://schemas.microsoft.com/office/drawing/2014/main" val="4251193326"/>
                    </a:ext>
                  </a:extLst>
                </a:gridCol>
                <a:gridCol w="2813050">
                  <a:extLst>
                    <a:ext uri="{9D8B030D-6E8A-4147-A177-3AD203B41FA5}">
                      <a16:colId xmlns:a16="http://schemas.microsoft.com/office/drawing/2014/main" val="1824828867"/>
                    </a:ext>
                  </a:extLst>
                </a:gridCol>
                <a:gridCol w="2813050">
                  <a:extLst>
                    <a:ext uri="{9D8B030D-6E8A-4147-A177-3AD203B41FA5}">
                      <a16:colId xmlns:a16="http://schemas.microsoft.com/office/drawing/2014/main" val="701346371"/>
                    </a:ext>
                  </a:extLst>
                </a:gridCol>
              </a:tblGrid>
              <a:tr h="370840">
                <a:tc>
                  <a:txBody>
                    <a:bodyPr/>
                    <a:lstStyle/>
                    <a:p>
                      <a:r>
                        <a:rPr lang="en-GB" dirty="0"/>
                        <a:t>Main point </a:t>
                      </a:r>
                    </a:p>
                  </a:txBody>
                  <a:tcPr/>
                </a:tc>
                <a:tc>
                  <a:txBody>
                    <a:bodyPr/>
                    <a:lstStyle/>
                    <a:p>
                      <a:r>
                        <a:rPr lang="en-GB" dirty="0"/>
                        <a:t>Reason</a:t>
                      </a:r>
                    </a:p>
                  </a:txBody>
                  <a:tcPr/>
                </a:tc>
                <a:tc>
                  <a:txBody>
                    <a:bodyPr/>
                    <a:lstStyle/>
                    <a:p>
                      <a:r>
                        <a:rPr lang="en-GB" dirty="0"/>
                        <a:t>Example</a:t>
                      </a:r>
                    </a:p>
                  </a:txBody>
                  <a:tcPr/>
                </a:tc>
                <a:extLst>
                  <a:ext uri="{0D108BD9-81ED-4DB2-BD59-A6C34878D82A}">
                    <a16:rowId xmlns:a16="http://schemas.microsoft.com/office/drawing/2014/main" val="3736912106"/>
                  </a:ext>
                </a:extLst>
              </a:tr>
              <a:tr h="370840">
                <a:tc>
                  <a:txBody>
                    <a:bodyPr/>
                    <a:lstStyle/>
                    <a:p>
                      <a:r>
                        <a:rPr lang="en-GB" dirty="0"/>
                        <a:t>Placement programme opportunities </a:t>
                      </a:r>
                    </a:p>
                  </a:txBody>
                  <a:tcPr/>
                </a:tc>
                <a:tc>
                  <a:txBody>
                    <a:bodyPr/>
                    <a:lstStyle/>
                    <a:p>
                      <a:r>
                        <a:rPr lang="en-GB" dirty="0"/>
                        <a:t>Stronger CV and preference from well-known companies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Skills development in preparation for the workplace</a:t>
                      </a:r>
                    </a:p>
                    <a:p>
                      <a:endParaRPr lang="en-GB" dirty="0"/>
                    </a:p>
                  </a:txBody>
                  <a:tcPr/>
                </a:tc>
                <a:extLst>
                  <a:ext uri="{0D108BD9-81ED-4DB2-BD59-A6C34878D82A}">
                    <a16:rowId xmlns:a16="http://schemas.microsoft.com/office/drawing/2014/main" val="590830297"/>
                  </a:ext>
                </a:extLst>
              </a:tr>
              <a:tr h="370840">
                <a:tc>
                  <a:txBody>
                    <a:bodyPr/>
                    <a:lstStyle/>
                    <a:p>
                      <a:endParaRPr lang="en-GB" dirty="0"/>
                    </a:p>
                    <a:p>
                      <a:r>
                        <a:rPr lang="en-GB" dirty="0"/>
                        <a:t>2)</a:t>
                      </a:r>
                    </a:p>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204520383"/>
                  </a:ext>
                </a:extLst>
              </a:tr>
              <a:tr h="370840">
                <a:tc>
                  <a:txBody>
                    <a:bodyPr/>
                    <a:lstStyle/>
                    <a:p>
                      <a:endParaRPr lang="en-GB" dirty="0"/>
                    </a:p>
                    <a:p>
                      <a:r>
                        <a:rPr lang="en-GB" dirty="0"/>
                        <a:t>3)</a:t>
                      </a:r>
                    </a:p>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491275152"/>
                  </a:ext>
                </a:extLst>
              </a:tr>
              <a:tr h="370840">
                <a:tc>
                  <a:txBody>
                    <a:bodyPr/>
                    <a:lstStyle/>
                    <a:p>
                      <a:endParaRPr lang="en-GB" dirty="0"/>
                    </a:p>
                    <a:p>
                      <a:r>
                        <a:rPr lang="en-GB" dirty="0"/>
                        <a:t>4) </a:t>
                      </a:r>
                    </a:p>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592536521"/>
                  </a:ext>
                </a:extLst>
              </a:tr>
            </a:tbl>
          </a:graphicData>
        </a:graphic>
      </p:graphicFrame>
      <p:sp>
        <p:nvSpPr>
          <p:cNvPr id="5" name="TextBox 4">
            <a:extLst>
              <a:ext uri="{FF2B5EF4-FFF2-40B4-BE49-F238E27FC236}">
                <a16:creationId xmlns:a16="http://schemas.microsoft.com/office/drawing/2014/main" id="{4C1F8B57-51BC-4FA6-8980-E44DE08368AA}"/>
              </a:ext>
            </a:extLst>
          </p:cNvPr>
          <p:cNvSpPr txBox="1"/>
          <p:nvPr/>
        </p:nvSpPr>
        <p:spPr>
          <a:xfrm>
            <a:off x="633743" y="1186004"/>
            <a:ext cx="4053546" cy="369332"/>
          </a:xfrm>
          <a:prstGeom prst="rect">
            <a:avLst/>
          </a:prstGeom>
          <a:noFill/>
        </p:spPr>
        <p:txBody>
          <a:bodyPr wrap="none" rtlCol="0">
            <a:spAutoFit/>
          </a:bodyPr>
          <a:lstStyle/>
          <a:p>
            <a:r>
              <a:rPr lang="en-GB" b="1" dirty="0"/>
              <a:t>Now, add your ideas to the table below: </a:t>
            </a:r>
          </a:p>
        </p:txBody>
      </p:sp>
      <p:sp>
        <p:nvSpPr>
          <p:cNvPr id="6" name="TextBox 5">
            <a:extLst>
              <a:ext uri="{FF2B5EF4-FFF2-40B4-BE49-F238E27FC236}">
                <a16:creationId xmlns:a16="http://schemas.microsoft.com/office/drawing/2014/main" id="{C7C1735D-C367-41D2-B75A-0D14D74C2F83}"/>
              </a:ext>
            </a:extLst>
          </p:cNvPr>
          <p:cNvSpPr txBox="1"/>
          <p:nvPr/>
        </p:nvSpPr>
        <p:spPr>
          <a:xfrm>
            <a:off x="606582" y="6020554"/>
            <a:ext cx="3724225" cy="369332"/>
          </a:xfrm>
          <a:prstGeom prst="rect">
            <a:avLst/>
          </a:prstGeom>
          <a:noFill/>
        </p:spPr>
        <p:txBody>
          <a:bodyPr wrap="none" rtlCol="0">
            <a:spAutoFit/>
          </a:bodyPr>
          <a:lstStyle/>
          <a:p>
            <a:r>
              <a:rPr lang="en-GB" b="1" dirty="0"/>
              <a:t>Compare with your partner or group.</a:t>
            </a:r>
          </a:p>
        </p:txBody>
      </p:sp>
    </p:spTree>
    <p:extLst>
      <p:ext uri="{BB962C8B-B14F-4D97-AF65-F5344CB8AC3E}">
        <p14:creationId xmlns:p14="http://schemas.microsoft.com/office/powerpoint/2010/main" val="3285360028"/>
      </p:ext>
    </p:extLst>
  </p:cSld>
  <p:clrMapOvr>
    <a:masterClrMapping/>
  </p:clrMapOvr>
</p:sld>
</file>

<file path=ppt/theme/theme1.xml><?xml version="1.0" encoding="utf-8"?>
<a:theme xmlns:a="http://schemas.openxmlformats.org/drawingml/2006/main" name="Office Theme">
  <a:themeElements>
    <a:clrScheme name="KICL">
      <a:dk1>
        <a:srgbClr val="393839"/>
      </a:dk1>
      <a:lt1>
        <a:sysClr val="window" lastClr="FFFFFF"/>
      </a:lt1>
      <a:dk2>
        <a:srgbClr val="393839"/>
      </a:dk2>
      <a:lt2>
        <a:srgbClr val="FFFFFF"/>
      </a:lt2>
      <a:accent1>
        <a:srgbClr val="00A4D9"/>
      </a:accent1>
      <a:accent2>
        <a:srgbClr val="240F6E"/>
      </a:accent2>
      <a:accent3>
        <a:srgbClr val="222121"/>
      </a:accent3>
      <a:accent4>
        <a:srgbClr val="837870"/>
      </a:accent4>
      <a:accent5>
        <a:srgbClr val="E0E0E0"/>
      </a:accent5>
      <a:accent6>
        <a:srgbClr val="D7D2CB"/>
      </a:accent6>
      <a:hlink>
        <a:srgbClr val="00569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203A0359-E0DC-4F47-AF7B-EA5DE04A4F17}" vid="{CF90EC14-2FC0-4D4E-B2A8-434307CBAA6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7B0457ADA4BC4F839FDA731184F739" ma:contentTypeVersion="34" ma:contentTypeDescription="Create a new document." ma:contentTypeScope="" ma:versionID="9dcd4572e5e0882fab65ecd4f0a97651">
  <xsd:schema xmlns:xsd="http://www.w3.org/2001/XMLSchema" xmlns:xs="http://www.w3.org/2001/XMLSchema" xmlns:p="http://schemas.microsoft.com/office/2006/metadata/properties" xmlns:ns2="63fec4d8-4756-456c-8374-3f3d3a9d14ae" xmlns:ns3="038f71c7-c60a-468c-b066-6c88b9a8d87e" targetNamespace="http://schemas.microsoft.com/office/2006/metadata/properties" ma:root="true" ma:fieldsID="32e68a69d83797937447b7bd54e247c1" ns2:_="" ns3:_="">
    <xsd:import namespace="63fec4d8-4756-456c-8374-3f3d3a9d14ae"/>
    <xsd:import namespace="038f71c7-c60a-468c-b066-6c88b9a8d87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Teachers" minOccurs="0"/>
                <xsd:element ref="ns2:Students" minOccurs="0"/>
                <xsd:element ref="ns2:Student_Groups" minOccurs="0"/>
                <xsd:element ref="ns2:Distribution_Groups" minOccurs="0"/>
                <xsd:element ref="ns2:LMS_Mappings" minOccurs="0"/>
                <xsd:element ref="ns2:Invited_Teachers" minOccurs="0"/>
                <xsd:element ref="ns2:Invited_Students" minOccurs="0"/>
                <xsd:element ref="ns2:Self_Registration_Enabled" minOccurs="0"/>
                <xsd:element ref="ns2:Has_Teacher_Only_SectionGroup" minOccurs="0"/>
                <xsd:element ref="ns2:Is_Collaboration_Space_Locked" minOccurs="0"/>
                <xsd:element ref="ns2:IsNotebookLocked" minOccurs="0"/>
                <xsd:element ref="ns2:Teams_Channel_Section_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fec4d8-4756-456c-8374-3f3d3a9d14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NotebookType" ma:index="20" nillable="true" ma:displayName="Notebook Type" ma:internalName="NotebookType">
      <xsd:simpleType>
        <xsd:restriction base="dms:Text"/>
      </xsd:simpleType>
    </xsd:element>
    <xsd:element name="FolderType" ma:index="21" nillable="true" ma:displayName="Folder Type" ma:internalName="FolderType">
      <xsd:simpleType>
        <xsd:restriction base="dms:Text"/>
      </xsd:simpleType>
    </xsd:element>
    <xsd:element name="CultureName" ma:index="22" nillable="true" ma:displayName="Culture Name" ma:internalName="CultureName">
      <xsd:simpleType>
        <xsd:restriction base="dms:Text"/>
      </xsd:simpleType>
    </xsd:element>
    <xsd:element name="AppVersion" ma:index="23" nillable="true" ma:displayName="App Version" ma:internalName="AppVersion">
      <xsd:simpleType>
        <xsd:restriction base="dms:Text"/>
      </xsd:simpleType>
    </xsd:element>
    <xsd:element name="TeamsChannelId" ma:index="24" nillable="true" ma:displayName="Teams Channel Id" ma:internalName="TeamsChannelId">
      <xsd:simpleType>
        <xsd:restriction base="dms:Text"/>
      </xsd:simpleType>
    </xsd:element>
    <xsd:element name="Owner" ma:index="2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6" nillable="true" ma:displayName="Math Settings" ma:internalName="Math_Settings">
      <xsd:simpleType>
        <xsd:restriction base="dms:Text"/>
      </xsd:simpleType>
    </xsd:element>
    <xsd:element name="DefaultSectionNames" ma:index="27" nillable="true" ma:displayName="Default Section Names" ma:internalName="DefaultSectionNames">
      <xsd:simpleType>
        <xsd:restriction base="dms:Note">
          <xsd:maxLength value="255"/>
        </xsd:restriction>
      </xsd:simpleType>
    </xsd:element>
    <xsd:element name="Templates" ma:index="28" nillable="true" ma:displayName="Templates" ma:internalName="Templates">
      <xsd:simpleType>
        <xsd:restriction base="dms:Note">
          <xsd:maxLength value="255"/>
        </xsd:restriction>
      </xsd:simpleType>
    </xsd:element>
    <xsd:element name="Teachers" ma:index="29"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30"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31"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2" nillable="true" ma:displayName="Distribution Groups" ma:internalName="Distribution_Groups">
      <xsd:simpleType>
        <xsd:restriction base="dms:Note">
          <xsd:maxLength value="255"/>
        </xsd:restriction>
      </xsd:simpleType>
    </xsd:element>
    <xsd:element name="LMS_Mappings" ma:index="33" nillable="true" ma:displayName="LMS Mappings" ma:internalName="LMS_Mappings">
      <xsd:simpleType>
        <xsd:restriction base="dms:Note">
          <xsd:maxLength value="255"/>
        </xsd:restriction>
      </xsd:simpleType>
    </xsd:element>
    <xsd:element name="Invited_Teachers" ma:index="34" nillable="true" ma:displayName="Invited Teachers" ma:internalName="Invited_Teachers">
      <xsd:simpleType>
        <xsd:restriction base="dms:Note">
          <xsd:maxLength value="255"/>
        </xsd:restriction>
      </xsd:simpleType>
    </xsd:element>
    <xsd:element name="Invited_Students" ma:index="35" nillable="true" ma:displayName="Invited Students" ma:internalName="Invited_Students">
      <xsd:simpleType>
        <xsd:restriction base="dms:Note">
          <xsd:maxLength value="255"/>
        </xsd:restriction>
      </xsd:simpleType>
    </xsd:element>
    <xsd:element name="Self_Registration_Enabled" ma:index="36" nillable="true" ma:displayName="Self Registration Enabled" ma:internalName="Self_Registration_Enabled">
      <xsd:simpleType>
        <xsd:restriction base="dms:Boolean"/>
      </xsd:simpleType>
    </xsd:element>
    <xsd:element name="Has_Teacher_Only_SectionGroup" ma:index="37" nillable="true" ma:displayName="Has Teacher Only SectionGroup" ma:internalName="Has_Teacher_Only_SectionGroup">
      <xsd:simpleType>
        <xsd:restriction base="dms:Boolean"/>
      </xsd:simpleType>
    </xsd:element>
    <xsd:element name="Is_Collaboration_Space_Locked" ma:index="38" nillable="true" ma:displayName="Is Collaboration Space Locked" ma:internalName="Is_Collaboration_Space_Locked">
      <xsd:simpleType>
        <xsd:restriction base="dms:Boolean"/>
      </xsd:simpleType>
    </xsd:element>
    <xsd:element name="IsNotebookLocked" ma:index="39" nillable="true" ma:displayName="Is Notebook Locked" ma:internalName="IsNotebookLocked">
      <xsd:simpleType>
        <xsd:restriction base="dms:Boolean"/>
      </xsd:simpleType>
    </xsd:element>
    <xsd:element name="Teams_Channel_Section_Location" ma:index="40" nillable="true" ma:displayName="Teams Channel Section Location" ma:internalName="Teams_Channel_Section_Location">
      <xsd:simpleType>
        <xsd:restriction base="dms:Text"/>
      </xsd:simpleType>
    </xsd:element>
    <xsd:element name="MediaLengthInSeconds" ma:index="4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8f71c7-c60a-468c-b066-6c88b9a8d87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MS_Mappings xmlns="63fec4d8-4756-456c-8374-3f3d3a9d14ae" xsi:nil="true"/>
    <Teams_Channel_Section_Location xmlns="63fec4d8-4756-456c-8374-3f3d3a9d14ae" xsi:nil="true"/>
    <Self_Registration_Enabled xmlns="63fec4d8-4756-456c-8374-3f3d3a9d14ae" xsi:nil="true"/>
    <Teachers xmlns="63fec4d8-4756-456c-8374-3f3d3a9d14ae">
      <UserInfo>
        <DisplayName/>
        <AccountId xsi:nil="true"/>
        <AccountType/>
      </UserInfo>
    </Teachers>
    <AppVersion xmlns="63fec4d8-4756-456c-8374-3f3d3a9d14ae" xsi:nil="true"/>
    <Invited_Teachers xmlns="63fec4d8-4756-456c-8374-3f3d3a9d14ae" xsi:nil="true"/>
    <Invited_Students xmlns="63fec4d8-4756-456c-8374-3f3d3a9d14ae" xsi:nil="true"/>
    <Math_Settings xmlns="63fec4d8-4756-456c-8374-3f3d3a9d14ae" xsi:nil="true"/>
    <TeamsChannelId xmlns="63fec4d8-4756-456c-8374-3f3d3a9d14ae" xsi:nil="true"/>
    <Templates xmlns="63fec4d8-4756-456c-8374-3f3d3a9d14ae" xsi:nil="true"/>
    <Students xmlns="63fec4d8-4756-456c-8374-3f3d3a9d14ae">
      <UserInfo>
        <DisplayName/>
        <AccountId xsi:nil="true"/>
        <AccountType/>
      </UserInfo>
    </Students>
    <Student_Groups xmlns="63fec4d8-4756-456c-8374-3f3d3a9d14ae">
      <UserInfo>
        <DisplayName/>
        <AccountId xsi:nil="true"/>
        <AccountType/>
      </UserInfo>
    </Student_Groups>
    <Distribution_Groups xmlns="63fec4d8-4756-456c-8374-3f3d3a9d14ae" xsi:nil="true"/>
    <IsNotebookLocked xmlns="63fec4d8-4756-456c-8374-3f3d3a9d14ae" xsi:nil="true"/>
    <DefaultSectionNames xmlns="63fec4d8-4756-456c-8374-3f3d3a9d14ae" xsi:nil="true"/>
    <Is_Collaboration_Space_Locked xmlns="63fec4d8-4756-456c-8374-3f3d3a9d14ae" xsi:nil="true"/>
    <CultureName xmlns="63fec4d8-4756-456c-8374-3f3d3a9d14ae" xsi:nil="true"/>
    <Owner xmlns="63fec4d8-4756-456c-8374-3f3d3a9d14ae">
      <UserInfo>
        <DisplayName/>
        <AccountId xsi:nil="true"/>
        <AccountType/>
      </UserInfo>
    </Owner>
    <Has_Teacher_Only_SectionGroup xmlns="63fec4d8-4756-456c-8374-3f3d3a9d14ae" xsi:nil="true"/>
    <NotebookType xmlns="63fec4d8-4756-456c-8374-3f3d3a9d14ae" xsi:nil="true"/>
    <FolderType xmlns="63fec4d8-4756-456c-8374-3f3d3a9d14ae" xsi:nil="true"/>
    <SharedWithUsers xmlns="038f71c7-c60a-468c-b066-6c88b9a8d87e">
      <UserInfo>
        <DisplayName>Vjekoslav Butorac</DisplayName>
        <AccountId>177</AccountId>
        <AccountType/>
      </UserInfo>
      <UserInfo>
        <DisplayName>Nathan McAllister</DisplayName>
        <AccountId>295</AccountId>
        <AccountType/>
      </UserInfo>
      <UserInfo>
        <DisplayName>Kathryn Brennan</DisplayName>
        <AccountId>863</AccountId>
        <AccountType/>
      </UserInfo>
      <UserInfo>
        <DisplayName>Moin Haque</DisplayName>
        <AccountId>432</AccountId>
        <AccountType/>
      </UserInfo>
      <UserInfo>
        <DisplayName>David Brining</DisplayName>
        <AccountId>1595</AccountId>
        <AccountType/>
      </UserInfo>
      <UserInfo>
        <DisplayName>Chris Dutton</DisplayName>
        <AccountId>1518</AccountId>
        <AccountType/>
      </UserInfo>
      <UserInfo>
        <DisplayName>Theodora Ntoka</DisplayName>
        <AccountId>1092</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2A9E55-46C2-468B-BAB7-0DDBA1501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fec4d8-4756-456c-8374-3f3d3a9d14ae"/>
    <ds:schemaRef ds:uri="038f71c7-c60a-468c-b066-6c88b9a8d8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309D90-AF87-4F33-802B-444BA6D9B8FD}">
  <ds:schemaRefs>
    <ds:schemaRef ds:uri="http://schemas.microsoft.com/office/2006/metadata/properties"/>
    <ds:schemaRef ds:uri="http://schemas.microsoft.com/office/infopath/2007/PartnerControls"/>
    <ds:schemaRef ds:uri="http://schemas.microsoft.com/sharepoint.v3"/>
    <ds:schemaRef ds:uri="b03dadd6-0c3f-47dd-bbcf-1a1229bd5579"/>
    <ds:schemaRef ds:uri="96d43ff4-439c-48c4-90ea-91ab791edce3"/>
    <ds:schemaRef ds:uri="6e33f1c1-fc73-4226-adc8-c97159b05efd"/>
    <ds:schemaRef ds:uri="63fec4d8-4756-456c-8374-3f3d3a9d14ae"/>
    <ds:schemaRef ds:uri="038f71c7-c60a-468c-b066-6c88b9a8d87e"/>
  </ds:schemaRefs>
</ds:datastoreItem>
</file>

<file path=customXml/itemProps3.xml><?xml version="1.0" encoding="utf-8"?>
<ds:datastoreItem xmlns:ds="http://schemas.openxmlformats.org/officeDocument/2006/customXml" ds:itemID="{8F91D3E0-73B2-4816-B375-B63E969D0F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KICL_Template</Template>
  <TotalTime>430</TotalTime>
  <Words>769</Words>
  <Application>Microsoft Office PowerPoint</Application>
  <PresentationFormat>On-screen Show (4:3)</PresentationFormat>
  <Paragraphs>100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Symbol</vt:lpstr>
      <vt:lpstr>Office Theme</vt:lpstr>
      <vt:lpstr>T12 H2 Writing Main Body Paragraphs </vt:lpstr>
      <vt:lpstr>Main body paragraphs </vt:lpstr>
      <vt:lpstr>Building body paragraphs </vt:lpstr>
      <vt:lpstr>PowerPoint Presentation</vt:lpstr>
      <vt:lpstr>Plan </vt:lpstr>
      <vt:lpstr>Sample Introduction  </vt:lpstr>
      <vt:lpstr>Sample body paragraph</vt:lpstr>
      <vt:lpstr>Sample body paragraph</vt:lpstr>
      <vt:lpstr>Body Paragraph Planning </vt:lpstr>
      <vt:lpstr>Plan Review: Discussion of different viewpoints </vt:lpstr>
      <vt:lpstr>Plan Review: Discussion of different viewpoints </vt:lpstr>
      <vt:lpstr>Plan Review: Discussion of different viewpoints </vt:lpstr>
      <vt:lpstr>Plan Review: Discussion of different viewpoints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KICL PowerPoint Template</dc:title>
  <dc:creator>Habib Ward</dc:creator>
  <cp:lastModifiedBy>Sally Urquhart</cp:lastModifiedBy>
  <cp:revision>9</cp:revision>
  <dcterms:created xsi:type="dcterms:W3CDTF">2019-11-08T16:28:24Z</dcterms:created>
  <dcterms:modified xsi:type="dcterms:W3CDTF">2022-04-26T11:12:16Z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S Pathways Program">
    <vt:lpwstr>62;#UK Programmes|14b8390f-a95c-4349-a9f4-8940b6a07e5c</vt:lpwstr>
  </property>
  <property fmtid="{D5CDD505-2E9C-101B-9397-08002B2CF9AE}" pid="3" name="lb025bbc324542f489317ae1480b4491">
    <vt:lpwstr>All Markets|0c96b494-8d3e-4097-90cf-04a8cd7d8b2e</vt:lpwstr>
  </property>
  <property fmtid="{D5CDD505-2E9C-101B-9397-08002B2CF9AE}" pid="4" name="cede93f3c97e423198ecafb89a52b728">
    <vt:lpwstr/>
  </property>
  <property fmtid="{D5CDD505-2E9C-101B-9397-08002B2CF9AE}" pid="5" name="i54f4dbe13ae40d4b344713991553f03">
    <vt:lpwstr/>
  </property>
  <property fmtid="{D5CDD505-2E9C-101B-9397-08002B2CF9AE}" pid="6" name="Download Area Category">
    <vt:lpwstr/>
  </property>
  <property fmtid="{D5CDD505-2E9C-101B-9397-08002B2CF9AE}" pid="7" name="Market">
    <vt:lpwstr>6;#All Markets|0c96b494-8d3e-4097-90cf-04a8cd7d8b2e</vt:lpwstr>
  </property>
  <property fmtid="{D5CDD505-2E9C-101B-9397-08002B2CF9AE}" pid="8" name="Pathways Business Division">
    <vt:lpwstr>84;#UK Pathways|9bc01126-4cda-46ac-b521-ee97f61d93ca</vt:lpwstr>
  </property>
  <property fmtid="{D5CDD505-2E9C-101B-9397-08002B2CF9AE}" pid="9" name="Pathways College or Uni">
    <vt:lpwstr/>
  </property>
  <property fmtid="{D5CDD505-2E9C-101B-9397-08002B2CF9AE}" pid="10" name="ContentTypeId">
    <vt:lpwstr>0x010100887B0457ADA4BC4F839FDA731184F739</vt:lpwstr>
  </property>
  <property fmtid="{D5CDD505-2E9C-101B-9397-08002B2CF9AE}" pid="11" name="Download Area College">
    <vt:lpwstr/>
  </property>
  <property fmtid="{D5CDD505-2E9C-101B-9397-08002B2CF9AE}" pid="12" name="KIC Student Language">
    <vt:lpwstr/>
  </property>
  <property fmtid="{D5CDD505-2E9C-101B-9397-08002B2CF9AE}" pid="13" name="ob171d34f2064a8180e07912f74ae590">
    <vt:lpwstr>UK Programmes|14b8390f-a95c-4349-a9f4-8940b6a07e5c</vt:lpwstr>
  </property>
  <property fmtid="{D5CDD505-2E9C-101B-9397-08002B2CF9AE}" pid="14" name="le624715a155445687222119813a1ff7">
    <vt:lpwstr>2017 - 2018|dcd9e63e-0620-47e3-a5a6-083a563fd0e0</vt:lpwstr>
  </property>
  <property fmtid="{D5CDD505-2E9C-101B-9397-08002B2CF9AE}" pid="15" name="_dlc_DocIdItemGuid">
    <vt:lpwstr>4626ceba-4f73-47c3-a475-b5dd870df749</vt:lpwstr>
  </property>
  <property fmtid="{D5CDD505-2E9C-101B-9397-08002B2CF9AE}" pid="16" name="c1a1ee4d84fb48b2b78d2603bc688af6">
    <vt:lpwstr/>
  </property>
  <property fmtid="{D5CDD505-2E9C-101B-9397-08002B2CF9AE}" pid="17" name="Pathways Institution">
    <vt:lpwstr>48;#KICL|4333ae80-900f-4a68-886d-747ba98330be</vt:lpwstr>
  </property>
  <property fmtid="{D5CDD505-2E9C-101B-9397-08002B2CF9AE}" pid="18" name="Download Area Country">
    <vt:lpwstr/>
  </property>
  <property fmtid="{D5CDD505-2E9C-101B-9397-08002B2CF9AE}" pid="19" name="k88abe1ca86440e5868c3d9443806fd3">
    <vt:lpwstr/>
  </property>
  <property fmtid="{D5CDD505-2E9C-101B-9397-08002B2CF9AE}" pid="20" name="KI Publishing">
    <vt:lpwstr>189;#Internal|6226f1ab-760b-4abd-a544-1a30f89262ab</vt:lpwstr>
  </property>
  <property fmtid="{D5CDD505-2E9C-101B-9397-08002B2CF9AE}" pid="21" name="Academic Year">
    <vt:lpwstr>139;#2017 - 2018|dcd9e63e-0620-47e3-a5a6-083a563fd0e0</vt:lpwstr>
  </property>
  <property fmtid="{D5CDD505-2E9C-101B-9397-08002B2CF9AE}" pid="22" name="Pathways Intake">
    <vt:lpwstr/>
  </property>
  <property fmtid="{D5CDD505-2E9C-101B-9397-08002B2CF9AE}" pid="23" name="SharedWithUsers">
    <vt:lpwstr>177;#Vjekoslav Butorac;#295;#Nathan McAllister;#863;#Kathryn Brennan;#432;#Moin Haque;#1595;#David Brining;#1518;#Chris Dutton;#1092;#Theodora Ntoka</vt:lpwstr>
  </property>
  <property fmtid="{D5CDD505-2E9C-101B-9397-08002B2CF9AE}" pid="24" name="Print Size">
    <vt:lpwstr/>
  </property>
</Properties>
</file>