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3A5E139" w14:textId="6228A29A" w:rsidR="00A671B3" w:rsidRPr="00163C68" w:rsidRDefault="00A671B3" w:rsidP="00163C68">
      <w:pPr>
        <w:pStyle w:val="Subtitle"/>
        <w:rPr>
          <w:iCs w:val="0"/>
          <w:color w:val="282878"/>
          <w:kern w:val="32"/>
          <w:szCs w:val="32"/>
          <w:lang w:val="en-GB"/>
        </w:rPr>
      </w:pPr>
      <w:r w:rsidRPr="00163C68">
        <w:rPr>
          <w:iCs w:val="0"/>
          <w:color w:val="282878"/>
          <w:kern w:val="32"/>
          <w:szCs w:val="32"/>
          <w:lang w:val="en-GB"/>
        </w:rPr>
        <w:t xml:space="preserve">Theme </w:t>
      </w:r>
      <w:r w:rsidR="00537DDE">
        <w:rPr>
          <w:iCs w:val="0"/>
          <w:color w:val="282878"/>
          <w:kern w:val="32"/>
          <w:szCs w:val="32"/>
          <w:lang w:val="en-GB"/>
        </w:rPr>
        <w:t>10</w:t>
      </w:r>
      <w:r w:rsidRPr="00163C68">
        <w:rPr>
          <w:iCs w:val="0"/>
          <w:color w:val="282878"/>
          <w:kern w:val="32"/>
          <w:szCs w:val="32"/>
          <w:lang w:val="en-GB"/>
        </w:rPr>
        <w:t xml:space="preserve">: </w:t>
      </w:r>
      <w:r w:rsidR="00537DDE">
        <w:rPr>
          <w:iCs w:val="0"/>
          <w:color w:val="282878"/>
          <w:kern w:val="32"/>
          <w:szCs w:val="32"/>
          <w:lang w:val="en-GB"/>
        </w:rPr>
        <w:t>Findings</w:t>
      </w:r>
    </w:p>
    <w:p w14:paraId="6DBE26F0" w14:textId="56CF9368" w:rsidR="00830FF3" w:rsidRDefault="0055591C" w:rsidP="00A671B3">
      <w:pPr>
        <w:spacing w:after="200" w:line="276" w:lineRule="auto"/>
        <w:rPr>
          <w:rFonts w:eastAsia="Times New Roman" w:cs="Times New Roman"/>
          <w:bCs/>
          <w:iCs/>
          <w:color w:val="282878"/>
          <w:sz w:val="28"/>
          <w:szCs w:val="28"/>
          <w:lang w:val="en-GB"/>
        </w:rPr>
      </w:pPr>
      <w:r>
        <w:rPr>
          <w:rFonts w:eastAsia="Times New Roman" w:cs="Times New Roman"/>
          <w:bCs/>
          <w:iCs/>
          <w:color w:val="282878"/>
          <w:sz w:val="28"/>
          <w:szCs w:val="28"/>
          <w:lang w:val="en-GB"/>
        </w:rPr>
        <w:t>Incorporating Data into</w:t>
      </w:r>
      <w:r w:rsidR="00537DDE">
        <w:rPr>
          <w:rFonts w:eastAsia="Times New Roman" w:cs="Times New Roman"/>
          <w:bCs/>
          <w:iCs/>
          <w:color w:val="282878"/>
          <w:sz w:val="28"/>
          <w:szCs w:val="28"/>
          <w:lang w:val="en-GB"/>
        </w:rPr>
        <w:t xml:space="preserve"> the Findings </w:t>
      </w:r>
      <w:r w:rsidR="00F97B94">
        <w:rPr>
          <w:rFonts w:eastAsia="Times New Roman" w:cs="Times New Roman"/>
          <w:bCs/>
          <w:iCs/>
          <w:color w:val="282878"/>
          <w:sz w:val="28"/>
          <w:szCs w:val="28"/>
          <w:lang w:val="en-GB"/>
        </w:rPr>
        <w:t>Chapter</w:t>
      </w:r>
    </w:p>
    <w:p w14:paraId="5C6EC717" w14:textId="23A6D93A" w:rsidR="007D76C0" w:rsidRPr="00285287" w:rsidRDefault="00B227A3" w:rsidP="008D6A7B">
      <w:pPr>
        <w:pStyle w:val="NoSpacing"/>
      </w:pPr>
      <w:r w:rsidRPr="00285287">
        <w:t xml:space="preserve">Below is the </w:t>
      </w:r>
      <w:r w:rsidR="006A0580" w:rsidRPr="00285287">
        <w:t>Results</w:t>
      </w:r>
      <w:r w:rsidRPr="00285287">
        <w:t xml:space="preserve"> section of a secondary research journal article</w:t>
      </w:r>
      <w:r w:rsidR="006A0580" w:rsidRPr="00285287">
        <w:t xml:space="preserve"> entitled ‘Economic conditions of young adults before and after the great recession’. T</w:t>
      </w:r>
      <w:r w:rsidRPr="00285287">
        <w:t>he graphics</w:t>
      </w:r>
      <w:r w:rsidR="006A0580" w:rsidRPr="00285287">
        <w:t xml:space="preserve"> have been</w:t>
      </w:r>
      <w:r w:rsidRPr="00285287">
        <w:t xml:space="preserve"> taken out and moved to the Appendix. </w:t>
      </w:r>
    </w:p>
    <w:p w14:paraId="10815441" w14:textId="77777777" w:rsidR="00B227A3" w:rsidRPr="00B227A3" w:rsidRDefault="00B227A3" w:rsidP="008D6A7B">
      <w:pPr>
        <w:pStyle w:val="NoSpacing"/>
      </w:pPr>
    </w:p>
    <w:p w14:paraId="32E8C039" w14:textId="030B1D46" w:rsidR="000C2C07" w:rsidRPr="00E05D53" w:rsidRDefault="00537DDE" w:rsidP="00E05D53">
      <w:pPr>
        <w:rPr>
          <w:b/>
          <w:bCs/>
          <w:sz w:val="22"/>
          <w:szCs w:val="22"/>
        </w:rPr>
      </w:pPr>
      <w:r w:rsidRPr="00E05D53">
        <w:rPr>
          <w:b/>
          <w:bCs/>
          <w:sz w:val="22"/>
          <w:szCs w:val="22"/>
        </w:rPr>
        <w:t>Task 1</w:t>
      </w:r>
    </w:p>
    <w:p w14:paraId="45AC9F1F" w14:textId="3DEA66D2" w:rsidR="000C2C07" w:rsidRPr="00E05D53" w:rsidRDefault="00F97B94" w:rsidP="00E05D53">
      <w:pPr>
        <w:rPr>
          <w:sz w:val="22"/>
          <w:szCs w:val="22"/>
        </w:rPr>
      </w:pPr>
      <w:r w:rsidRPr="00E05D53">
        <w:rPr>
          <w:sz w:val="22"/>
          <w:szCs w:val="22"/>
        </w:rPr>
        <w:t>Add</w:t>
      </w:r>
      <w:r w:rsidR="00C27520" w:rsidRPr="00E05D53">
        <w:rPr>
          <w:sz w:val="22"/>
          <w:szCs w:val="22"/>
        </w:rPr>
        <w:t xml:space="preserve"> appropriate</w:t>
      </w:r>
      <w:r w:rsidRPr="00E05D53">
        <w:rPr>
          <w:sz w:val="22"/>
          <w:szCs w:val="22"/>
        </w:rPr>
        <w:t xml:space="preserve"> headings to the</w:t>
      </w:r>
      <w:r w:rsidR="00C742DF" w:rsidRPr="00E05D53">
        <w:rPr>
          <w:sz w:val="22"/>
          <w:szCs w:val="22"/>
        </w:rPr>
        <w:t xml:space="preserve"> Results</w:t>
      </w:r>
      <w:r w:rsidRPr="00E05D53">
        <w:rPr>
          <w:sz w:val="22"/>
          <w:szCs w:val="22"/>
        </w:rPr>
        <w:t xml:space="preserve"> sections (A-D) below:</w:t>
      </w:r>
    </w:p>
    <w:p w14:paraId="3F7D56E1" w14:textId="77777777" w:rsidR="00F97B94" w:rsidRPr="00E05D53" w:rsidRDefault="00F97B94" w:rsidP="00E05D53">
      <w:pPr>
        <w:rPr>
          <w:sz w:val="22"/>
          <w:szCs w:val="22"/>
        </w:rPr>
      </w:pPr>
    </w:p>
    <w:p w14:paraId="1D0C61C7" w14:textId="7F0FC503" w:rsidR="00F97B94" w:rsidRPr="008237C7" w:rsidRDefault="00F97B94" w:rsidP="00E05D53">
      <w:pPr>
        <w:pStyle w:val="ListParagraph"/>
        <w:numPr>
          <w:ilvl w:val="0"/>
          <w:numId w:val="7"/>
        </w:numPr>
        <w:rPr>
          <w:rFonts w:ascii="Arial" w:hAnsi="Arial" w:cs="Arial"/>
          <w:sz w:val="21"/>
          <w:szCs w:val="21"/>
        </w:rPr>
      </w:pPr>
      <w:r w:rsidRPr="008237C7">
        <w:rPr>
          <w:rFonts w:ascii="Arial" w:hAnsi="Arial" w:cs="Arial"/>
          <w:sz w:val="21"/>
          <w:szCs w:val="21"/>
        </w:rPr>
        <w:t>Economic Conditions and Prolonged Education</w:t>
      </w:r>
    </w:p>
    <w:p w14:paraId="7AB8DC79" w14:textId="6C914B8D" w:rsidR="00F97B94" w:rsidRPr="008237C7" w:rsidRDefault="00F97B94" w:rsidP="00E05D53">
      <w:pPr>
        <w:pStyle w:val="ListParagraph"/>
        <w:numPr>
          <w:ilvl w:val="0"/>
          <w:numId w:val="7"/>
        </w:numPr>
        <w:rPr>
          <w:rFonts w:ascii="Arial" w:hAnsi="Arial" w:cs="Arial"/>
          <w:sz w:val="21"/>
          <w:szCs w:val="21"/>
        </w:rPr>
      </w:pPr>
      <w:r w:rsidRPr="008237C7">
        <w:rPr>
          <w:rFonts w:ascii="Arial" w:hAnsi="Arial" w:cs="Arial"/>
          <w:sz w:val="21"/>
          <w:szCs w:val="21"/>
        </w:rPr>
        <w:t>Employment Trends and Economic Conditions by Gender</w:t>
      </w:r>
    </w:p>
    <w:p w14:paraId="0EB1E1FE" w14:textId="6819A482" w:rsidR="00F97B94" w:rsidRPr="008237C7" w:rsidRDefault="00F97B94" w:rsidP="00E05D53">
      <w:pPr>
        <w:pStyle w:val="ListParagraph"/>
        <w:numPr>
          <w:ilvl w:val="0"/>
          <w:numId w:val="7"/>
        </w:numPr>
        <w:rPr>
          <w:rFonts w:ascii="Arial" w:hAnsi="Arial" w:cs="Arial"/>
          <w:sz w:val="21"/>
          <w:szCs w:val="21"/>
        </w:rPr>
      </w:pPr>
      <w:r w:rsidRPr="008237C7">
        <w:rPr>
          <w:rFonts w:ascii="Arial" w:hAnsi="Arial" w:cs="Arial"/>
          <w:sz w:val="21"/>
          <w:szCs w:val="21"/>
        </w:rPr>
        <w:t>Descriptive Findings</w:t>
      </w:r>
    </w:p>
    <w:p w14:paraId="3AC8F0B5" w14:textId="49C735A8" w:rsidR="00F97B94" w:rsidRPr="008237C7" w:rsidRDefault="00F97B94" w:rsidP="00E05D53">
      <w:pPr>
        <w:pStyle w:val="ListParagraph"/>
        <w:numPr>
          <w:ilvl w:val="0"/>
          <w:numId w:val="7"/>
        </w:numPr>
        <w:rPr>
          <w:rFonts w:ascii="Arial" w:hAnsi="Arial" w:cs="Arial"/>
          <w:sz w:val="21"/>
          <w:szCs w:val="21"/>
        </w:rPr>
      </w:pPr>
      <w:r w:rsidRPr="008237C7">
        <w:rPr>
          <w:rFonts w:ascii="Arial" w:hAnsi="Arial" w:cs="Arial"/>
          <w:sz w:val="21"/>
          <w:szCs w:val="21"/>
        </w:rPr>
        <w:t xml:space="preserve">What is Associated with Being </w:t>
      </w:r>
      <w:proofErr w:type="gramStart"/>
      <w:r w:rsidRPr="008237C7">
        <w:rPr>
          <w:rFonts w:ascii="Arial" w:hAnsi="Arial" w:cs="Arial"/>
          <w:sz w:val="21"/>
          <w:szCs w:val="21"/>
        </w:rPr>
        <w:t>Low-Paid</w:t>
      </w:r>
      <w:proofErr w:type="gramEnd"/>
      <w:r w:rsidRPr="008237C7">
        <w:rPr>
          <w:rFonts w:ascii="Arial" w:hAnsi="Arial" w:cs="Arial"/>
          <w:sz w:val="21"/>
          <w:szCs w:val="21"/>
        </w:rPr>
        <w:t>?</w:t>
      </w:r>
    </w:p>
    <w:p w14:paraId="276CA991" w14:textId="48F65788" w:rsidR="00F97B94" w:rsidRPr="00E05D53" w:rsidRDefault="00F97B94" w:rsidP="00E05D53">
      <w:pPr>
        <w:rPr>
          <w:sz w:val="22"/>
          <w:szCs w:val="22"/>
        </w:rPr>
      </w:pPr>
    </w:p>
    <w:p w14:paraId="74DDC893" w14:textId="5EAC3655" w:rsidR="00F97B94" w:rsidRPr="00E05D53" w:rsidRDefault="00F97B94" w:rsidP="00E05D53">
      <w:pPr>
        <w:rPr>
          <w:b/>
          <w:bCs/>
          <w:sz w:val="22"/>
          <w:szCs w:val="22"/>
        </w:rPr>
      </w:pPr>
      <w:r w:rsidRPr="00E05D53">
        <w:rPr>
          <w:b/>
          <w:bCs/>
          <w:sz w:val="22"/>
          <w:szCs w:val="22"/>
        </w:rPr>
        <w:t>Task 2</w:t>
      </w:r>
    </w:p>
    <w:p w14:paraId="2D88D19A" w14:textId="77163D6F" w:rsidR="00F97B94" w:rsidRPr="00E05D53" w:rsidRDefault="006C2180" w:rsidP="00E05D53">
      <w:pPr>
        <w:rPr>
          <w:sz w:val="22"/>
          <w:szCs w:val="22"/>
        </w:rPr>
      </w:pPr>
      <w:r w:rsidRPr="00E05D53">
        <w:rPr>
          <w:sz w:val="22"/>
          <w:szCs w:val="22"/>
        </w:rPr>
        <w:t xml:space="preserve">Choose titles for </w:t>
      </w:r>
      <w:r w:rsidR="00C742DF" w:rsidRPr="00E05D53">
        <w:rPr>
          <w:sz w:val="22"/>
          <w:szCs w:val="22"/>
        </w:rPr>
        <w:t>the graphics in the Appendix:</w:t>
      </w:r>
    </w:p>
    <w:p w14:paraId="2B3FC409" w14:textId="485058B9" w:rsidR="00D310E9" w:rsidRPr="00E05D53" w:rsidRDefault="00D310E9" w:rsidP="00E05D53">
      <w:pPr>
        <w:rPr>
          <w:sz w:val="22"/>
          <w:szCs w:val="22"/>
        </w:rPr>
      </w:pPr>
    </w:p>
    <w:p w14:paraId="2F0709BC" w14:textId="4ADFBBE5" w:rsidR="00FD3FA5" w:rsidRPr="008237C7" w:rsidRDefault="00FD3FA5" w:rsidP="00E05D53">
      <w:pPr>
        <w:pStyle w:val="ListParagraph"/>
        <w:numPr>
          <w:ilvl w:val="0"/>
          <w:numId w:val="8"/>
        </w:numPr>
        <w:rPr>
          <w:rFonts w:ascii="Arial" w:hAnsi="Arial" w:cs="Arial"/>
          <w:sz w:val="21"/>
          <w:szCs w:val="21"/>
        </w:rPr>
      </w:pPr>
      <w:r w:rsidRPr="008237C7">
        <w:rPr>
          <w:rFonts w:ascii="Arial" w:hAnsi="Arial" w:cs="Arial"/>
          <w:sz w:val="21"/>
          <w:szCs w:val="21"/>
        </w:rPr>
        <w:t>Predicted probability of being low-paid—men</w:t>
      </w:r>
    </w:p>
    <w:p w14:paraId="4D6887AC" w14:textId="0506184B" w:rsidR="00D310E9" w:rsidRPr="008237C7" w:rsidRDefault="00D310E9" w:rsidP="00E05D53">
      <w:pPr>
        <w:pStyle w:val="ListParagraph"/>
        <w:numPr>
          <w:ilvl w:val="0"/>
          <w:numId w:val="8"/>
        </w:numPr>
        <w:rPr>
          <w:rFonts w:ascii="Arial" w:hAnsi="Arial" w:cs="Arial"/>
          <w:sz w:val="21"/>
          <w:szCs w:val="21"/>
        </w:rPr>
      </w:pPr>
      <w:r w:rsidRPr="008237C7">
        <w:rPr>
          <w:rFonts w:ascii="Arial" w:hAnsi="Arial" w:cs="Arial"/>
          <w:sz w:val="21"/>
          <w:szCs w:val="21"/>
        </w:rPr>
        <w:t>Being low-paid and enrollment in school—women. a Not controlling for enrollment in school. b Controlling for enrollment in school</w:t>
      </w:r>
    </w:p>
    <w:p w14:paraId="55DEA1D4" w14:textId="161DB6E4" w:rsidR="0051697A" w:rsidRPr="008237C7" w:rsidRDefault="0051697A" w:rsidP="00E05D53">
      <w:pPr>
        <w:pStyle w:val="ListParagraph"/>
        <w:numPr>
          <w:ilvl w:val="0"/>
          <w:numId w:val="8"/>
        </w:numPr>
        <w:rPr>
          <w:rFonts w:ascii="Arial" w:hAnsi="Arial" w:cs="Arial"/>
          <w:sz w:val="21"/>
          <w:szCs w:val="21"/>
        </w:rPr>
      </w:pPr>
      <w:r w:rsidRPr="008237C7">
        <w:rPr>
          <w:rFonts w:ascii="Arial" w:hAnsi="Arial" w:cs="Arial"/>
          <w:sz w:val="21"/>
          <w:szCs w:val="21"/>
        </w:rPr>
        <w:t>Median income and Low-paid income</w:t>
      </w:r>
    </w:p>
    <w:p w14:paraId="79707DE0" w14:textId="02B39C4C" w:rsidR="00FD3FA5" w:rsidRPr="008237C7" w:rsidRDefault="00FD3FA5" w:rsidP="00E05D53">
      <w:pPr>
        <w:pStyle w:val="ListParagraph"/>
        <w:numPr>
          <w:ilvl w:val="0"/>
          <w:numId w:val="8"/>
        </w:numPr>
        <w:rPr>
          <w:rFonts w:ascii="Arial" w:hAnsi="Arial" w:cs="Arial"/>
          <w:sz w:val="21"/>
          <w:szCs w:val="21"/>
        </w:rPr>
      </w:pPr>
      <w:r w:rsidRPr="008237C7">
        <w:rPr>
          <w:rFonts w:ascii="Arial" w:hAnsi="Arial" w:cs="Arial"/>
          <w:sz w:val="21"/>
          <w:szCs w:val="21"/>
        </w:rPr>
        <w:t xml:space="preserve">% </w:t>
      </w:r>
      <w:proofErr w:type="gramStart"/>
      <w:r w:rsidRPr="008237C7">
        <w:rPr>
          <w:rFonts w:ascii="Arial" w:hAnsi="Arial" w:cs="Arial"/>
          <w:sz w:val="21"/>
          <w:szCs w:val="21"/>
        </w:rPr>
        <w:t>of</w:t>
      </w:r>
      <w:proofErr w:type="gramEnd"/>
      <w:r w:rsidRPr="008237C7">
        <w:rPr>
          <w:rFonts w:ascii="Arial" w:hAnsi="Arial" w:cs="Arial"/>
          <w:sz w:val="21"/>
          <w:szCs w:val="21"/>
        </w:rPr>
        <w:t xml:space="preserve"> Men and women who are considered as low-paid</w:t>
      </w:r>
    </w:p>
    <w:p w14:paraId="6F313816" w14:textId="294CC75C" w:rsidR="00D310E9" w:rsidRPr="008237C7" w:rsidRDefault="00D310E9" w:rsidP="00E05D53">
      <w:pPr>
        <w:pStyle w:val="ListParagraph"/>
        <w:numPr>
          <w:ilvl w:val="0"/>
          <w:numId w:val="8"/>
        </w:numPr>
        <w:rPr>
          <w:rFonts w:ascii="Arial" w:hAnsi="Arial" w:cs="Arial"/>
          <w:sz w:val="21"/>
          <w:szCs w:val="21"/>
        </w:rPr>
      </w:pPr>
      <w:r w:rsidRPr="008237C7">
        <w:rPr>
          <w:rFonts w:ascii="Arial" w:hAnsi="Arial" w:cs="Arial"/>
          <w:sz w:val="21"/>
          <w:szCs w:val="21"/>
        </w:rPr>
        <w:t>Predicted probability of being low-paid—women</w:t>
      </w:r>
    </w:p>
    <w:p w14:paraId="0188EF04" w14:textId="184E0AEE" w:rsidR="0051697A" w:rsidRPr="008237C7" w:rsidRDefault="0051697A" w:rsidP="00E05D53">
      <w:pPr>
        <w:pStyle w:val="ListParagraph"/>
        <w:numPr>
          <w:ilvl w:val="0"/>
          <w:numId w:val="8"/>
        </w:numPr>
        <w:rPr>
          <w:rFonts w:ascii="Arial" w:hAnsi="Arial" w:cs="Arial"/>
          <w:sz w:val="21"/>
          <w:szCs w:val="21"/>
        </w:rPr>
      </w:pPr>
      <w:r w:rsidRPr="008237C7">
        <w:rPr>
          <w:rFonts w:ascii="Arial" w:hAnsi="Arial" w:cs="Arial"/>
          <w:sz w:val="21"/>
          <w:szCs w:val="21"/>
        </w:rPr>
        <w:t>Descriptive statistics—weighted by country and year</w:t>
      </w:r>
    </w:p>
    <w:p w14:paraId="179A117C" w14:textId="3C3DDC76" w:rsidR="00D310E9" w:rsidRPr="008237C7" w:rsidRDefault="00D310E9" w:rsidP="00E05D53">
      <w:pPr>
        <w:pStyle w:val="ListParagraph"/>
        <w:numPr>
          <w:ilvl w:val="0"/>
          <w:numId w:val="8"/>
        </w:numPr>
        <w:rPr>
          <w:rFonts w:ascii="Arial" w:hAnsi="Arial" w:cs="Arial"/>
          <w:sz w:val="21"/>
          <w:szCs w:val="21"/>
        </w:rPr>
      </w:pPr>
      <w:r w:rsidRPr="008237C7">
        <w:rPr>
          <w:rFonts w:ascii="Arial" w:hAnsi="Arial" w:cs="Arial"/>
          <w:sz w:val="21"/>
          <w:szCs w:val="21"/>
        </w:rPr>
        <w:t xml:space="preserve">Being low-paid and enrollment in </w:t>
      </w:r>
      <w:proofErr w:type="gramStart"/>
      <w:r w:rsidRPr="008237C7">
        <w:rPr>
          <w:rFonts w:ascii="Arial" w:hAnsi="Arial" w:cs="Arial"/>
          <w:sz w:val="21"/>
          <w:szCs w:val="21"/>
        </w:rPr>
        <w:t>school—men</w:t>
      </w:r>
      <w:proofErr w:type="gramEnd"/>
      <w:r w:rsidRPr="008237C7">
        <w:rPr>
          <w:rFonts w:ascii="Arial" w:hAnsi="Arial" w:cs="Arial"/>
          <w:sz w:val="21"/>
          <w:szCs w:val="21"/>
        </w:rPr>
        <w:t>. a Not controlling for enrollment in school. b Controlling for enrollment in school</w:t>
      </w:r>
    </w:p>
    <w:p w14:paraId="2C3F7C5A" w14:textId="0C9E2060" w:rsidR="0051697A" w:rsidRPr="008237C7" w:rsidRDefault="0051697A" w:rsidP="00E05D53">
      <w:pPr>
        <w:pStyle w:val="ListParagraph"/>
        <w:numPr>
          <w:ilvl w:val="0"/>
          <w:numId w:val="8"/>
        </w:numPr>
        <w:rPr>
          <w:rFonts w:ascii="Arial" w:hAnsi="Arial" w:cs="Arial"/>
          <w:sz w:val="21"/>
          <w:szCs w:val="21"/>
        </w:rPr>
      </w:pPr>
      <w:r w:rsidRPr="008237C7">
        <w:rPr>
          <w:rFonts w:ascii="Arial" w:hAnsi="Arial" w:cs="Arial"/>
          <w:sz w:val="21"/>
          <w:szCs w:val="21"/>
        </w:rPr>
        <w:t xml:space="preserve">% </w:t>
      </w:r>
      <w:proofErr w:type="gramStart"/>
      <w:r w:rsidRPr="008237C7">
        <w:rPr>
          <w:rFonts w:ascii="Arial" w:hAnsi="Arial" w:cs="Arial"/>
          <w:sz w:val="21"/>
          <w:szCs w:val="21"/>
        </w:rPr>
        <w:t>of</w:t>
      </w:r>
      <w:proofErr w:type="gramEnd"/>
      <w:r w:rsidRPr="008237C7">
        <w:rPr>
          <w:rFonts w:ascii="Arial" w:hAnsi="Arial" w:cs="Arial"/>
          <w:sz w:val="21"/>
          <w:szCs w:val="21"/>
        </w:rPr>
        <w:t xml:space="preserve"> Men and women working full-time</w:t>
      </w:r>
    </w:p>
    <w:p w14:paraId="6AF44429" w14:textId="37E7C83D" w:rsidR="006C2180" w:rsidRPr="00E05D53" w:rsidRDefault="006C2180" w:rsidP="00E05D53">
      <w:pPr>
        <w:rPr>
          <w:sz w:val="22"/>
          <w:szCs w:val="22"/>
        </w:rPr>
      </w:pPr>
    </w:p>
    <w:p w14:paraId="51F9A300" w14:textId="69D29DD9" w:rsidR="006C2180" w:rsidRPr="00E05D53" w:rsidRDefault="006C2180" w:rsidP="00E05D53">
      <w:pPr>
        <w:rPr>
          <w:b/>
          <w:bCs/>
          <w:sz w:val="22"/>
          <w:szCs w:val="22"/>
        </w:rPr>
      </w:pPr>
      <w:r w:rsidRPr="00E05D53">
        <w:rPr>
          <w:b/>
          <w:bCs/>
          <w:sz w:val="22"/>
          <w:szCs w:val="22"/>
        </w:rPr>
        <w:t>Task 3</w:t>
      </w:r>
    </w:p>
    <w:p w14:paraId="4FFE856B" w14:textId="09725369" w:rsidR="006C2180" w:rsidRPr="00E05D53" w:rsidRDefault="0049763D" w:rsidP="00E05D53">
      <w:pPr>
        <w:rPr>
          <w:sz w:val="22"/>
          <w:szCs w:val="22"/>
        </w:rPr>
      </w:pPr>
      <w:r w:rsidRPr="00E05D53">
        <w:rPr>
          <w:sz w:val="22"/>
          <w:szCs w:val="22"/>
        </w:rPr>
        <w:t xml:space="preserve">Insert the graphics from the Appendix into the Results chapter. </w:t>
      </w:r>
      <w:r w:rsidR="006A0580">
        <w:rPr>
          <w:sz w:val="22"/>
          <w:szCs w:val="22"/>
        </w:rPr>
        <w:t>Choose appropriate places for them and r</w:t>
      </w:r>
      <w:r w:rsidRPr="00E05D53">
        <w:rPr>
          <w:sz w:val="22"/>
          <w:szCs w:val="22"/>
        </w:rPr>
        <w:t xml:space="preserve">emember to label them appropriately by including Table/Figure numbers and titles. </w:t>
      </w:r>
    </w:p>
    <w:p w14:paraId="10C2A09C" w14:textId="15982FBB" w:rsidR="00AB4135" w:rsidRPr="00E05D53" w:rsidRDefault="00AB4135" w:rsidP="00E05D53">
      <w:pPr>
        <w:rPr>
          <w:sz w:val="22"/>
          <w:szCs w:val="22"/>
        </w:rPr>
      </w:pPr>
    </w:p>
    <w:p w14:paraId="0A6BCF1C" w14:textId="24E31B21" w:rsidR="00AB4135" w:rsidRPr="00E05D53" w:rsidRDefault="00AB4135" w:rsidP="00E05D53">
      <w:pPr>
        <w:rPr>
          <w:b/>
          <w:bCs/>
          <w:sz w:val="22"/>
          <w:szCs w:val="22"/>
        </w:rPr>
      </w:pPr>
      <w:r w:rsidRPr="00E05D53">
        <w:rPr>
          <w:b/>
          <w:bCs/>
          <w:sz w:val="22"/>
          <w:szCs w:val="22"/>
        </w:rPr>
        <w:t xml:space="preserve">Task 4 </w:t>
      </w:r>
    </w:p>
    <w:p w14:paraId="379486D3" w14:textId="00152C8A" w:rsidR="00AB4135" w:rsidRDefault="00285287" w:rsidP="00E05D53">
      <w:pPr>
        <w:rPr>
          <w:sz w:val="22"/>
          <w:szCs w:val="22"/>
        </w:rPr>
      </w:pPr>
      <w:r>
        <w:rPr>
          <w:sz w:val="22"/>
          <w:szCs w:val="22"/>
        </w:rPr>
        <w:t>In the</w:t>
      </w:r>
      <w:r w:rsidR="008423FA">
        <w:rPr>
          <w:sz w:val="22"/>
          <w:szCs w:val="22"/>
        </w:rPr>
        <w:t xml:space="preserve"> Results</w:t>
      </w:r>
      <w:r w:rsidR="00AB4135" w:rsidRPr="00E05D53">
        <w:rPr>
          <w:sz w:val="22"/>
          <w:szCs w:val="22"/>
        </w:rPr>
        <w:t xml:space="preserve"> chapter</w:t>
      </w:r>
      <w:r>
        <w:rPr>
          <w:sz w:val="22"/>
          <w:szCs w:val="22"/>
        </w:rPr>
        <w:t>, identify the phrases used to:</w:t>
      </w:r>
    </w:p>
    <w:p w14:paraId="2F0D48B0" w14:textId="2BAA4D8C" w:rsidR="009D3242" w:rsidRDefault="009D3242" w:rsidP="00E05D53">
      <w:pPr>
        <w:rPr>
          <w:sz w:val="22"/>
          <w:szCs w:val="22"/>
        </w:rPr>
      </w:pPr>
    </w:p>
    <w:p w14:paraId="332E2315" w14:textId="4B2F40D8" w:rsidR="00285287" w:rsidRPr="008237C7" w:rsidRDefault="00285287" w:rsidP="008237C7">
      <w:pPr>
        <w:pStyle w:val="ListParagraph"/>
        <w:numPr>
          <w:ilvl w:val="0"/>
          <w:numId w:val="13"/>
        </w:numPr>
        <w:rPr>
          <w:rFonts w:ascii="Arial" w:hAnsi="Arial" w:cs="Arial"/>
          <w:sz w:val="21"/>
          <w:szCs w:val="21"/>
        </w:rPr>
      </w:pPr>
      <w:r w:rsidRPr="008237C7">
        <w:rPr>
          <w:rFonts w:ascii="Arial" w:hAnsi="Arial" w:cs="Arial"/>
          <w:sz w:val="21"/>
          <w:szCs w:val="21"/>
        </w:rPr>
        <w:t xml:space="preserve">Refer to </w:t>
      </w:r>
      <w:proofErr w:type="gramStart"/>
      <w:r w:rsidRPr="008237C7">
        <w:rPr>
          <w:rFonts w:ascii="Arial" w:hAnsi="Arial" w:cs="Arial"/>
          <w:sz w:val="21"/>
          <w:szCs w:val="21"/>
        </w:rPr>
        <w:t>particular graphics</w:t>
      </w:r>
      <w:proofErr w:type="gramEnd"/>
      <w:r w:rsidRPr="008237C7">
        <w:rPr>
          <w:rFonts w:ascii="Arial" w:hAnsi="Arial" w:cs="Arial"/>
          <w:sz w:val="21"/>
          <w:szCs w:val="21"/>
        </w:rPr>
        <w:t xml:space="preserve">. </w:t>
      </w:r>
    </w:p>
    <w:p w14:paraId="6ED76D37" w14:textId="1FC432F4" w:rsidR="00285287" w:rsidRPr="008237C7" w:rsidRDefault="00285287" w:rsidP="008237C7">
      <w:pPr>
        <w:pStyle w:val="ListParagraph"/>
        <w:numPr>
          <w:ilvl w:val="0"/>
          <w:numId w:val="13"/>
        </w:numPr>
        <w:rPr>
          <w:rFonts w:ascii="Arial" w:hAnsi="Arial" w:cs="Arial"/>
          <w:sz w:val="21"/>
          <w:szCs w:val="21"/>
        </w:rPr>
      </w:pPr>
      <w:proofErr w:type="gramStart"/>
      <w:r w:rsidRPr="008237C7">
        <w:rPr>
          <w:rFonts w:ascii="Arial" w:hAnsi="Arial" w:cs="Arial"/>
          <w:sz w:val="21"/>
          <w:szCs w:val="21"/>
        </w:rPr>
        <w:t>Refer back</w:t>
      </w:r>
      <w:proofErr w:type="gramEnd"/>
      <w:r w:rsidRPr="008237C7">
        <w:rPr>
          <w:rFonts w:ascii="Arial" w:hAnsi="Arial" w:cs="Arial"/>
          <w:sz w:val="21"/>
          <w:szCs w:val="21"/>
        </w:rPr>
        <w:t xml:space="preserve"> to </w:t>
      </w:r>
      <w:r w:rsidR="008237C7" w:rsidRPr="008237C7">
        <w:rPr>
          <w:rFonts w:ascii="Arial" w:hAnsi="Arial" w:cs="Arial"/>
          <w:sz w:val="21"/>
          <w:szCs w:val="21"/>
        </w:rPr>
        <w:t>r</w:t>
      </w:r>
      <w:r w:rsidRPr="008237C7">
        <w:rPr>
          <w:rFonts w:ascii="Arial" w:hAnsi="Arial" w:cs="Arial"/>
          <w:sz w:val="21"/>
          <w:szCs w:val="21"/>
        </w:rPr>
        <w:t xml:space="preserve">esearch </w:t>
      </w:r>
      <w:r w:rsidR="008237C7" w:rsidRPr="008237C7">
        <w:rPr>
          <w:rFonts w:ascii="Arial" w:hAnsi="Arial" w:cs="Arial"/>
          <w:sz w:val="21"/>
          <w:szCs w:val="21"/>
        </w:rPr>
        <w:t>q</w:t>
      </w:r>
      <w:r w:rsidRPr="008237C7">
        <w:rPr>
          <w:rFonts w:ascii="Arial" w:hAnsi="Arial" w:cs="Arial"/>
          <w:sz w:val="21"/>
          <w:szCs w:val="21"/>
        </w:rPr>
        <w:t>uestions, aims or hypotheses.</w:t>
      </w:r>
    </w:p>
    <w:p w14:paraId="5877D4C2" w14:textId="747653CB" w:rsidR="009D3242" w:rsidRPr="008237C7" w:rsidRDefault="00285287" w:rsidP="008237C7">
      <w:pPr>
        <w:pStyle w:val="ListParagraph"/>
        <w:numPr>
          <w:ilvl w:val="0"/>
          <w:numId w:val="13"/>
        </w:numPr>
        <w:rPr>
          <w:rFonts w:ascii="Arial" w:hAnsi="Arial" w:cs="Arial"/>
          <w:sz w:val="21"/>
          <w:szCs w:val="21"/>
        </w:rPr>
      </w:pPr>
      <w:r w:rsidRPr="008237C7">
        <w:rPr>
          <w:rFonts w:ascii="Arial" w:hAnsi="Arial" w:cs="Arial"/>
          <w:sz w:val="21"/>
          <w:szCs w:val="21"/>
        </w:rPr>
        <w:t xml:space="preserve">Highlight significant/key findings, </w:t>
      </w:r>
      <w:proofErr w:type="gramStart"/>
      <w:r w:rsidRPr="008237C7">
        <w:rPr>
          <w:rFonts w:ascii="Arial" w:hAnsi="Arial" w:cs="Arial"/>
          <w:sz w:val="21"/>
          <w:szCs w:val="21"/>
        </w:rPr>
        <w:t>e.g.</w:t>
      </w:r>
      <w:proofErr w:type="gramEnd"/>
      <w:r w:rsidRPr="008237C7">
        <w:rPr>
          <w:rFonts w:ascii="Arial" w:hAnsi="Arial" w:cs="Arial"/>
          <w:sz w:val="21"/>
          <w:szCs w:val="21"/>
        </w:rPr>
        <w:t xml:space="preserve"> trends or majorities. </w:t>
      </w:r>
    </w:p>
    <w:p w14:paraId="4B9FD70D" w14:textId="0B254918" w:rsidR="00285287" w:rsidRPr="008237C7" w:rsidRDefault="00285287" w:rsidP="008237C7">
      <w:pPr>
        <w:pStyle w:val="ListParagraph"/>
        <w:numPr>
          <w:ilvl w:val="0"/>
          <w:numId w:val="13"/>
        </w:numPr>
        <w:rPr>
          <w:rFonts w:ascii="Arial" w:hAnsi="Arial" w:cs="Arial"/>
          <w:sz w:val="21"/>
          <w:szCs w:val="21"/>
        </w:rPr>
      </w:pPr>
      <w:r w:rsidRPr="008237C7">
        <w:rPr>
          <w:rFonts w:ascii="Arial" w:hAnsi="Arial" w:cs="Arial"/>
          <w:sz w:val="21"/>
          <w:szCs w:val="21"/>
        </w:rPr>
        <w:t>Highlight interesting</w:t>
      </w:r>
      <w:r w:rsidR="008237C7" w:rsidRPr="008237C7">
        <w:rPr>
          <w:rFonts w:ascii="Arial" w:hAnsi="Arial" w:cs="Arial"/>
          <w:sz w:val="21"/>
          <w:szCs w:val="21"/>
        </w:rPr>
        <w:t>/unexpected</w:t>
      </w:r>
      <w:r w:rsidRPr="008237C7">
        <w:rPr>
          <w:rFonts w:ascii="Arial" w:hAnsi="Arial" w:cs="Arial"/>
          <w:sz w:val="21"/>
          <w:szCs w:val="21"/>
        </w:rPr>
        <w:t xml:space="preserve"> findings</w:t>
      </w:r>
      <w:r w:rsidR="008237C7" w:rsidRPr="008237C7">
        <w:rPr>
          <w:rFonts w:ascii="Arial" w:hAnsi="Arial" w:cs="Arial"/>
          <w:sz w:val="21"/>
          <w:szCs w:val="21"/>
        </w:rPr>
        <w:t>.</w:t>
      </w:r>
    </w:p>
    <w:p w14:paraId="21288E70" w14:textId="3071D71D" w:rsidR="00285287" w:rsidRPr="008237C7" w:rsidRDefault="00285287" w:rsidP="008237C7">
      <w:pPr>
        <w:pStyle w:val="ListParagraph"/>
        <w:numPr>
          <w:ilvl w:val="0"/>
          <w:numId w:val="13"/>
        </w:numPr>
        <w:rPr>
          <w:rFonts w:ascii="Arial" w:hAnsi="Arial" w:cs="Arial"/>
          <w:sz w:val="21"/>
          <w:szCs w:val="21"/>
        </w:rPr>
      </w:pPr>
      <w:r w:rsidRPr="008237C7">
        <w:rPr>
          <w:rFonts w:ascii="Arial" w:hAnsi="Arial" w:cs="Arial"/>
          <w:sz w:val="21"/>
          <w:szCs w:val="21"/>
        </w:rPr>
        <w:t xml:space="preserve">Compare/contrast data, </w:t>
      </w:r>
      <w:proofErr w:type="gramStart"/>
      <w:r w:rsidRPr="008237C7">
        <w:rPr>
          <w:rFonts w:ascii="Arial" w:hAnsi="Arial" w:cs="Arial"/>
          <w:sz w:val="21"/>
          <w:szCs w:val="21"/>
        </w:rPr>
        <w:t>e.g.</w:t>
      </w:r>
      <w:proofErr w:type="gramEnd"/>
      <w:r w:rsidRPr="008237C7">
        <w:rPr>
          <w:rFonts w:ascii="Arial" w:hAnsi="Arial" w:cs="Arial"/>
          <w:sz w:val="21"/>
          <w:szCs w:val="21"/>
        </w:rPr>
        <w:t xml:space="preserve"> data from different countries</w:t>
      </w:r>
      <w:r w:rsidR="008237C7" w:rsidRPr="008237C7">
        <w:rPr>
          <w:rFonts w:ascii="Arial" w:hAnsi="Arial" w:cs="Arial"/>
          <w:sz w:val="21"/>
          <w:szCs w:val="21"/>
        </w:rPr>
        <w:t>.</w:t>
      </w:r>
    </w:p>
    <w:p w14:paraId="50B16F23" w14:textId="77777777" w:rsidR="00285287" w:rsidRDefault="00285287" w:rsidP="00E05D53">
      <w:pPr>
        <w:rPr>
          <w:sz w:val="22"/>
          <w:szCs w:val="22"/>
        </w:rPr>
      </w:pPr>
    </w:p>
    <w:p w14:paraId="5E4780B2" w14:textId="68BF8E60" w:rsidR="008237C7" w:rsidRPr="008237C7" w:rsidRDefault="008237C7" w:rsidP="00E05D53">
      <w:pPr>
        <w:rPr>
          <w:b/>
          <w:bCs/>
          <w:sz w:val="22"/>
          <w:szCs w:val="22"/>
        </w:rPr>
      </w:pPr>
      <w:r w:rsidRPr="008237C7">
        <w:rPr>
          <w:b/>
          <w:bCs/>
          <w:sz w:val="22"/>
          <w:szCs w:val="22"/>
        </w:rPr>
        <w:t>Task 5</w:t>
      </w:r>
      <w:r w:rsidR="003A01A4">
        <w:rPr>
          <w:b/>
          <w:bCs/>
          <w:sz w:val="22"/>
          <w:szCs w:val="22"/>
        </w:rPr>
        <w:t xml:space="preserve"> (Secondary Research)</w:t>
      </w:r>
    </w:p>
    <w:p w14:paraId="3F6DC3E2" w14:textId="1EEF52C8" w:rsidR="009D3242" w:rsidRDefault="009D3242" w:rsidP="00E05D53">
      <w:pPr>
        <w:rPr>
          <w:sz w:val="22"/>
          <w:szCs w:val="22"/>
        </w:rPr>
      </w:pPr>
      <w:r>
        <w:rPr>
          <w:sz w:val="22"/>
          <w:szCs w:val="22"/>
        </w:rPr>
        <w:t xml:space="preserve">In your Findings chapter, you should bring together data from different sources. Did the authors of the article do that? Check here: </w:t>
      </w:r>
      <w:hyperlink r:id="rId11" w:history="1">
        <w:r w:rsidRPr="00B6014F">
          <w:rPr>
            <w:rStyle w:val="Hyperlink"/>
          </w:rPr>
          <w:t>https://doi.org/10.1007/s10834-017-9554-3</w:t>
        </w:r>
      </w:hyperlink>
    </w:p>
    <w:p w14:paraId="3485AFCA" w14:textId="77777777" w:rsidR="007D76C0" w:rsidRPr="00E05D53" w:rsidRDefault="007D76C0" w:rsidP="00E05D53">
      <w:pPr>
        <w:rPr>
          <w:sz w:val="22"/>
          <w:szCs w:val="22"/>
        </w:rPr>
      </w:pPr>
      <w:r w:rsidRPr="00E05D53">
        <w:rPr>
          <w:sz w:val="22"/>
          <w:szCs w:val="22"/>
        </w:rPr>
        <w:br w:type="page"/>
      </w:r>
    </w:p>
    <w:p w14:paraId="39A2BF05" w14:textId="78D738BB" w:rsidR="003E6AB1" w:rsidRPr="008423FA" w:rsidRDefault="003E6AB1" w:rsidP="00ED53F3">
      <w:pPr>
        <w:jc w:val="both"/>
        <w:rPr>
          <w:b/>
          <w:bCs/>
          <w:sz w:val="28"/>
          <w:szCs w:val="28"/>
        </w:rPr>
      </w:pPr>
      <w:r w:rsidRPr="008423FA">
        <w:rPr>
          <w:b/>
          <w:bCs/>
          <w:sz w:val="28"/>
          <w:szCs w:val="28"/>
        </w:rPr>
        <w:lastRenderedPageBreak/>
        <w:t>Results</w:t>
      </w:r>
    </w:p>
    <w:p w14:paraId="070232D6" w14:textId="77777777" w:rsidR="00F97B94" w:rsidRPr="00E05D53" w:rsidRDefault="00F97B94" w:rsidP="00ED53F3">
      <w:pPr>
        <w:jc w:val="both"/>
        <w:rPr>
          <w:b/>
          <w:bCs/>
          <w:sz w:val="22"/>
          <w:szCs w:val="22"/>
        </w:rPr>
      </w:pPr>
    </w:p>
    <w:p w14:paraId="0D624735" w14:textId="57723176" w:rsidR="00F97B94" w:rsidRPr="00E05D53" w:rsidRDefault="00F97B94" w:rsidP="00ED53F3">
      <w:pPr>
        <w:jc w:val="both"/>
        <w:rPr>
          <w:b/>
          <w:bCs/>
          <w:sz w:val="24"/>
          <w:szCs w:val="24"/>
        </w:rPr>
      </w:pPr>
      <w:r w:rsidRPr="00E05D53">
        <w:rPr>
          <w:b/>
          <w:bCs/>
          <w:sz w:val="24"/>
          <w:szCs w:val="24"/>
        </w:rPr>
        <w:t xml:space="preserve">Section A: </w:t>
      </w:r>
    </w:p>
    <w:p w14:paraId="07DF9E87" w14:textId="77777777" w:rsidR="00F97B94" w:rsidRPr="00E05D53" w:rsidRDefault="00F97B94" w:rsidP="00ED53F3">
      <w:pPr>
        <w:jc w:val="both"/>
        <w:rPr>
          <w:sz w:val="22"/>
          <w:szCs w:val="22"/>
        </w:rPr>
      </w:pPr>
    </w:p>
    <w:p w14:paraId="132833BA" w14:textId="273C6A08" w:rsidR="003E6AB1" w:rsidRPr="00E05D53" w:rsidRDefault="003E6AB1" w:rsidP="00ED53F3">
      <w:pPr>
        <w:jc w:val="both"/>
        <w:rPr>
          <w:sz w:val="22"/>
          <w:szCs w:val="22"/>
        </w:rPr>
      </w:pPr>
      <w:r w:rsidRPr="00E05D53">
        <w:rPr>
          <w:sz w:val="22"/>
          <w:szCs w:val="22"/>
        </w:rPr>
        <w:t xml:space="preserve">Table 2 presents characteristics of the selected samples, by country and survey year. The mean age in the sample was approximately twenty-six in all countries, and the proportion of women ranged between 48.1% (Norway in 2004) and 56.2% (Germany in 2007). As expected, the proportion of people reporting a high level of education increased over time, except in Norway, where the proportion with a tertiary education was already high in 2000 (31.3%). The greatest increase was observed in the UK, where 23.7% of the 2000 sample completed tertiary education, rising to 34.5% in 2007 and 32.8% in 2010. The smallest proportion of people with high education in 2010 was reported in Germany (19.2%). Differences across countries could be </w:t>
      </w:r>
      <w:proofErr w:type="gramStart"/>
      <w:r w:rsidRPr="00E05D53">
        <w:rPr>
          <w:sz w:val="22"/>
          <w:szCs w:val="22"/>
        </w:rPr>
        <w:t>due to the fact that</w:t>
      </w:r>
      <w:proofErr w:type="gramEnd"/>
      <w:r w:rsidRPr="00E05D53">
        <w:rPr>
          <w:sz w:val="22"/>
          <w:szCs w:val="22"/>
        </w:rPr>
        <w:t xml:space="preserve"> the expansion of education unfolded in different ways across countries, both its starting point and the rapidity of expansion. Therefore, educational systems were not homogeneous. These differences should be considered when interpreting the results.</w:t>
      </w:r>
    </w:p>
    <w:p w14:paraId="53BC8A8C" w14:textId="031C0E4E" w:rsidR="00F97B94" w:rsidRPr="00E05D53" w:rsidRDefault="00F97B94" w:rsidP="00ED53F3">
      <w:pPr>
        <w:jc w:val="both"/>
        <w:rPr>
          <w:sz w:val="22"/>
          <w:szCs w:val="22"/>
        </w:rPr>
      </w:pPr>
    </w:p>
    <w:p w14:paraId="6F6C2119" w14:textId="77777777" w:rsidR="00F97B94" w:rsidRPr="00E05D53" w:rsidRDefault="00F97B94" w:rsidP="00ED53F3">
      <w:pPr>
        <w:jc w:val="both"/>
        <w:rPr>
          <w:sz w:val="22"/>
          <w:szCs w:val="22"/>
        </w:rPr>
      </w:pPr>
      <w:r w:rsidRPr="00E05D53">
        <w:rPr>
          <w:sz w:val="22"/>
          <w:szCs w:val="22"/>
        </w:rPr>
        <w:t>As shown in Table 2, the percentage working full-time decreased over time in each country. The magnitude of the change was, however, quite diverse across countries. In the US, UK, and Norway, there was a small decrease from 2000 to 2007, with a larger drop between 2007 and 2010, which was most likely due to the hit of the crisis.</w:t>
      </w:r>
    </w:p>
    <w:p w14:paraId="223E9E2A" w14:textId="77777777" w:rsidR="00F97B94" w:rsidRPr="00E05D53" w:rsidRDefault="00F97B94" w:rsidP="00ED53F3">
      <w:pPr>
        <w:jc w:val="both"/>
        <w:rPr>
          <w:sz w:val="22"/>
          <w:szCs w:val="22"/>
        </w:rPr>
      </w:pPr>
    </w:p>
    <w:p w14:paraId="57468241" w14:textId="77777777" w:rsidR="00F97B94" w:rsidRPr="00E05D53" w:rsidRDefault="00F97B94" w:rsidP="00ED53F3">
      <w:pPr>
        <w:jc w:val="both"/>
        <w:rPr>
          <w:sz w:val="22"/>
          <w:szCs w:val="22"/>
        </w:rPr>
      </w:pPr>
      <w:r w:rsidRPr="00E05D53">
        <w:rPr>
          <w:sz w:val="22"/>
          <w:szCs w:val="22"/>
        </w:rPr>
        <w:t>In Germany, there was a very small decline (3%) between 2000 and 2007, but there was almost no change between 2007 and 2010. In Spain, the trend in the percentage of young adults employed full-time was positive from 2000 to 2007, but this figure dropped drastically in 2010 (from 61.1 to 44.6%).</w:t>
      </w:r>
    </w:p>
    <w:p w14:paraId="46FFDF04" w14:textId="77777777" w:rsidR="00F97B94" w:rsidRPr="00E05D53" w:rsidRDefault="00F97B94" w:rsidP="00ED53F3">
      <w:pPr>
        <w:jc w:val="both"/>
        <w:rPr>
          <w:sz w:val="22"/>
          <w:szCs w:val="22"/>
        </w:rPr>
      </w:pPr>
    </w:p>
    <w:p w14:paraId="665D79F6" w14:textId="73A78329" w:rsidR="00F97B94" w:rsidRDefault="00F97B94" w:rsidP="00ED53F3">
      <w:pPr>
        <w:jc w:val="both"/>
        <w:rPr>
          <w:sz w:val="22"/>
          <w:szCs w:val="22"/>
        </w:rPr>
      </w:pPr>
      <w:r w:rsidRPr="00E05D53">
        <w:rPr>
          <w:sz w:val="22"/>
          <w:szCs w:val="22"/>
        </w:rPr>
        <w:t>Macro-level employment rates showed almost no change in Germany and Norway between 2000 and 2010, with some fluctuations within the two periods. Both the US and the UK reported an increase in the unemployment rate, from 4 to 9.6% and from 5.9 to 7.8%, respectively. Coherent with the micro-level statistics, Spain was the country that showed the largest deterioration: The unemployment rate went from 11.9% in 2000 to 19.9% in 2010, which was even worse if we consider that the rate was 8.2 in 2007. It is worth noticing that the unemployment rate referred to the entire population in working age, and not only to the age range (22–30) considered in the analysis.</w:t>
      </w:r>
    </w:p>
    <w:p w14:paraId="36BA38DC" w14:textId="77777777" w:rsidR="001F7BD2" w:rsidRPr="00E05D53" w:rsidRDefault="001F7BD2" w:rsidP="00ED53F3">
      <w:pPr>
        <w:jc w:val="both"/>
        <w:rPr>
          <w:sz w:val="22"/>
          <w:szCs w:val="22"/>
        </w:rPr>
      </w:pPr>
    </w:p>
    <w:p w14:paraId="7C5FA790" w14:textId="7CAC4043" w:rsidR="00F97B94" w:rsidRPr="00E05D53" w:rsidRDefault="00F97B94" w:rsidP="00ED53F3">
      <w:pPr>
        <w:jc w:val="both"/>
        <w:rPr>
          <w:sz w:val="22"/>
          <w:szCs w:val="22"/>
        </w:rPr>
      </w:pPr>
    </w:p>
    <w:p w14:paraId="4D23AAC6" w14:textId="52E05747" w:rsidR="00F97B94" w:rsidRPr="00E05D53" w:rsidRDefault="00F97B94" w:rsidP="00ED53F3">
      <w:pPr>
        <w:jc w:val="both"/>
        <w:rPr>
          <w:b/>
          <w:bCs/>
          <w:sz w:val="24"/>
          <w:szCs w:val="24"/>
        </w:rPr>
      </w:pPr>
      <w:r w:rsidRPr="00E05D53">
        <w:rPr>
          <w:b/>
          <w:bCs/>
          <w:sz w:val="24"/>
          <w:szCs w:val="24"/>
        </w:rPr>
        <w:t xml:space="preserve">Section B: </w:t>
      </w:r>
    </w:p>
    <w:p w14:paraId="52C23690" w14:textId="77777777" w:rsidR="00F97B94" w:rsidRPr="00E05D53" w:rsidRDefault="00F97B94" w:rsidP="00ED53F3">
      <w:pPr>
        <w:jc w:val="both"/>
        <w:rPr>
          <w:sz w:val="22"/>
          <w:szCs w:val="22"/>
        </w:rPr>
      </w:pPr>
    </w:p>
    <w:p w14:paraId="772A3B67" w14:textId="0778043D" w:rsidR="00F97B94" w:rsidRPr="00E05D53" w:rsidRDefault="00F97B94" w:rsidP="00ED53F3">
      <w:pPr>
        <w:jc w:val="both"/>
        <w:rPr>
          <w:sz w:val="22"/>
          <w:szCs w:val="22"/>
        </w:rPr>
      </w:pPr>
      <w:r w:rsidRPr="00E05D53">
        <w:rPr>
          <w:sz w:val="22"/>
          <w:szCs w:val="22"/>
        </w:rPr>
        <w:t>Figures 1 and 2 show the proportion of men and women working full-time and who were defined as low-paid, respectively. Generally, the proportion of young men working full-time decreased over time in all countries. The drop between 2007 and 2010—presumably due to the financial crisis—was quite substantial in the US (− 10.5%) and UK (− 10.2%), and even more in Spain (− 20%). The decrease was less evident in Norway (for which we report the proportion employed) and Germany. The trend was on a negative slope since the beginning of the twenty-first century, but the impact of the recession was very visible. Among young women, the situation was less clear-cut. Everywhere but in Spain the proportion of women working full-time was quite stable, and in the US, UK, and Norway, there was a 5–6% drop after the hit of the recession. In Germany, there was a 2% increase between 2007 and 2010. Spain showed a positive trend from 2000 to 2007—with an increase of almost 10%—but the crisis brought the proportion of women working full-time to a lower level than 2000 (40.3%).</w:t>
      </w:r>
    </w:p>
    <w:p w14:paraId="22474E56" w14:textId="2494F93C" w:rsidR="00F97B94" w:rsidRPr="00E05D53" w:rsidRDefault="00F97B94" w:rsidP="00ED53F3">
      <w:pPr>
        <w:jc w:val="both"/>
        <w:rPr>
          <w:sz w:val="22"/>
          <w:szCs w:val="22"/>
        </w:rPr>
      </w:pPr>
    </w:p>
    <w:p w14:paraId="7246363B" w14:textId="77777777" w:rsidR="00F97B94" w:rsidRPr="00E05D53" w:rsidRDefault="00F97B94" w:rsidP="00ED53F3">
      <w:pPr>
        <w:jc w:val="both"/>
        <w:rPr>
          <w:sz w:val="22"/>
          <w:szCs w:val="22"/>
        </w:rPr>
      </w:pPr>
      <w:r w:rsidRPr="00E05D53">
        <w:rPr>
          <w:sz w:val="22"/>
          <w:szCs w:val="22"/>
        </w:rPr>
        <w:t xml:space="preserve">If we look at the proportion of youth defined as low-paid, we observe a very similar trend among men and a quite clear impact of the crisis, especially in Spain, </w:t>
      </w:r>
      <w:proofErr w:type="gramStart"/>
      <w:r w:rsidRPr="00E05D53">
        <w:rPr>
          <w:sz w:val="22"/>
          <w:szCs w:val="22"/>
        </w:rPr>
        <w:t>US</w:t>
      </w:r>
      <w:proofErr w:type="gramEnd"/>
      <w:r w:rsidRPr="00E05D53">
        <w:rPr>
          <w:sz w:val="22"/>
          <w:szCs w:val="22"/>
        </w:rPr>
        <w:t xml:space="preserve"> and UK, where the proportion low-paid increased significantly between 2007 and 2010.</w:t>
      </w:r>
    </w:p>
    <w:p w14:paraId="0A9B7424" w14:textId="77777777" w:rsidR="00F97B94" w:rsidRPr="00E05D53" w:rsidRDefault="00F97B94" w:rsidP="00ED53F3">
      <w:pPr>
        <w:jc w:val="both"/>
        <w:rPr>
          <w:sz w:val="22"/>
          <w:szCs w:val="22"/>
        </w:rPr>
      </w:pPr>
    </w:p>
    <w:p w14:paraId="08C3428D" w14:textId="77777777" w:rsidR="00F97B94" w:rsidRPr="00E05D53" w:rsidRDefault="00F97B94" w:rsidP="00ED53F3">
      <w:pPr>
        <w:jc w:val="both"/>
        <w:rPr>
          <w:sz w:val="22"/>
          <w:szCs w:val="22"/>
        </w:rPr>
      </w:pPr>
      <w:r w:rsidRPr="00E05D53">
        <w:rPr>
          <w:sz w:val="22"/>
          <w:szCs w:val="22"/>
        </w:rPr>
        <w:t>Among women, the trend over time was increasing in all the countries considered here, except for Germany, where there was a decrease from 59.6 to 53.4% between 2000 and 2010.</w:t>
      </w:r>
    </w:p>
    <w:p w14:paraId="45DCDAE9" w14:textId="77777777" w:rsidR="00F97B94" w:rsidRPr="00E05D53" w:rsidRDefault="00F97B94" w:rsidP="00ED53F3">
      <w:pPr>
        <w:jc w:val="both"/>
        <w:rPr>
          <w:sz w:val="22"/>
          <w:szCs w:val="22"/>
        </w:rPr>
      </w:pPr>
    </w:p>
    <w:p w14:paraId="44C7059E" w14:textId="03812FB7" w:rsidR="00F97B94" w:rsidRPr="00E05D53" w:rsidRDefault="00F97B94" w:rsidP="00ED53F3">
      <w:pPr>
        <w:jc w:val="both"/>
        <w:rPr>
          <w:b/>
          <w:bCs/>
          <w:sz w:val="24"/>
          <w:szCs w:val="24"/>
        </w:rPr>
      </w:pPr>
      <w:r w:rsidRPr="00E05D53">
        <w:rPr>
          <w:b/>
          <w:bCs/>
          <w:sz w:val="24"/>
          <w:szCs w:val="24"/>
        </w:rPr>
        <w:t xml:space="preserve">Section C: </w:t>
      </w:r>
    </w:p>
    <w:p w14:paraId="27060B4B" w14:textId="77777777" w:rsidR="00F97B94" w:rsidRPr="00E05D53" w:rsidRDefault="00F97B94" w:rsidP="00ED53F3">
      <w:pPr>
        <w:jc w:val="both"/>
        <w:rPr>
          <w:sz w:val="22"/>
          <w:szCs w:val="22"/>
        </w:rPr>
      </w:pPr>
    </w:p>
    <w:p w14:paraId="022A2AEC" w14:textId="7A05788D" w:rsidR="00F97B94" w:rsidRPr="00E05D53" w:rsidRDefault="00F97B94" w:rsidP="00ED53F3">
      <w:pPr>
        <w:jc w:val="both"/>
        <w:rPr>
          <w:sz w:val="22"/>
          <w:szCs w:val="22"/>
        </w:rPr>
      </w:pPr>
      <w:r w:rsidRPr="00E05D53">
        <w:rPr>
          <w:sz w:val="22"/>
          <w:szCs w:val="22"/>
        </w:rPr>
        <w:t>In this section, the main factors associated with economic conditions of young adults were investigated. Through a set of logistic regressions</w:t>
      </w:r>
      <w:r w:rsidR="00975F5F" w:rsidRPr="00E05D53">
        <w:rPr>
          <w:sz w:val="22"/>
          <w:szCs w:val="22"/>
        </w:rPr>
        <w:t xml:space="preserve">, </w:t>
      </w:r>
      <w:r w:rsidRPr="00E05D53">
        <w:rPr>
          <w:sz w:val="22"/>
          <w:szCs w:val="22"/>
        </w:rPr>
        <w:t xml:space="preserve">the predicted probability of being low-paid was computed depending on the year, country of residence, </w:t>
      </w:r>
      <w:proofErr w:type="gramStart"/>
      <w:r w:rsidRPr="00E05D53">
        <w:rPr>
          <w:sz w:val="22"/>
          <w:szCs w:val="22"/>
        </w:rPr>
        <w:t>gender</w:t>
      </w:r>
      <w:proofErr w:type="gramEnd"/>
      <w:r w:rsidRPr="00E05D53">
        <w:rPr>
          <w:sz w:val="22"/>
          <w:szCs w:val="22"/>
        </w:rPr>
        <w:t xml:space="preserve"> and level of education. The margins reported in Figs. 3 and 4 are </w:t>
      </w:r>
      <w:r w:rsidRPr="00E05D53">
        <w:rPr>
          <w:sz w:val="22"/>
          <w:szCs w:val="22"/>
        </w:rPr>
        <w:lastRenderedPageBreak/>
        <w:t>based on a regression model that includes the following variables: age, gender, country, year, education, and interaction terms between year and gender, year and country variables, and year and education level.</w:t>
      </w:r>
    </w:p>
    <w:p w14:paraId="310C34FB" w14:textId="3C595E78" w:rsidR="00F97B94" w:rsidRPr="00E05D53" w:rsidRDefault="00F97B94" w:rsidP="00ED53F3">
      <w:pPr>
        <w:jc w:val="both"/>
        <w:rPr>
          <w:sz w:val="22"/>
          <w:szCs w:val="22"/>
        </w:rPr>
      </w:pPr>
    </w:p>
    <w:p w14:paraId="29C005B7" w14:textId="77777777" w:rsidR="00F97B94" w:rsidRPr="00E05D53" w:rsidRDefault="00F97B94" w:rsidP="00ED53F3">
      <w:pPr>
        <w:jc w:val="both"/>
        <w:rPr>
          <w:sz w:val="22"/>
          <w:szCs w:val="22"/>
        </w:rPr>
      </w:pPr>
      <w:r w:rsidRPr="00E05D53">
        <w:rPr>
          <w:sz w:val="22"/>
          <w:szCs w:val="22"/>
        </w:rPr>
        <w:t xml:space="preserve">Among men, the probability of being low-paid was always lowest among those with tertiary education, as expected. The levels were also quite comparable across countries. However, the trends over time differed across countries, </w:t>
      </w:r>
      <w:proofErr w:type="gramStart"/>
      <w:r w:rsidRPr="00E05D53">
        <w:rPr>
          <w:sz w:val="22"/>
          <w:szCs w:val="22"/>
        </w:rPr>
        <w:t>and also</w:t>
      </w:r>
      <w:proofErr w:type="gramEnd"/>
      <w:r w:rsidRPr="00E05D53">
        <w:rPr>
          <w:sz w:val="22"/>
          <w:szCs w:val="22"/>
        </w:rPr>
        <w:t xml:space="preserve"> showed a different impact of the economic recession. There was an increase in the predicted probability of being </w:t>
      </w:r>
      <w:proofErr w:type="gramStart"/>
      <w:r w:rsidRPr="00E05D53">
        <w:rPr>
          <w:sz w:val="22"/>
          <w:szCs w:val="22"/>
        </w:rPr>
        <w:t>low-paid</w:t>
      </w:r>
      <w:proofErr w:type="gramEnd"/>
      <w:r w:rsidRPr="00E05D53">
        <w:rPr>
          <w:sz w:val="22"/>
          <w:szCs w:val="22"/>
        </w:rPr>
        <w:t xml:space="preserve"> among young men starting in 2004 in US, UK, Germany, and Spain. In Norway this increasing trend started in 2000. There was an increase in the probability of being </w:t>
      </w:r>
      <w:proofErr w:type="gramStart"/>
      <w:r w:rsidRPr="00E05D53">
        <w:rPr>
          <w:sz w:val="22"/>
          <w:szCs w:val="22"/>
        </w:rPr>
        <w:t>low-paid</w:t>
      </w:r>
      <w:proofErr w:type="gramEnd"/>
      <w:r w:rsidRPr="00E05D53">
        <w:rPr>
          <w:sz w:val="22"/>
          <w:szCs w:val="22"/>
        </w:rPr>
        <w:t xml:space="preserve"> also for those with low and medium education (except than in Germany), especially after the crisis, but it is less pronounced than for those with high education. Very interestingly, across all countries, those who showed a larger increase in the probability of being </w:t>
      </w:r>
      <w:proofErr w:type="gramStart"/>
      <w:r w:rsidRPr="00E05D53">
        <w:rPr>
          <w:sz w:val="22"/>
          <w:szCs w:val="22"/>
        </w:rPr>
        <w:t>low-paid</w:t>
      </w:r>
      <w:proofErr w:type="gramEnd"/>
      <w:r w:rsidRPr="00E05D53">
        <w:rPr>
          <w:sz w:val="22"/>
          <w:szCs w:val="22"/>
        </w:rPr>
        <w:t xml:space="preserve"> between 2000 and 2010 were those with high education. This can be due to education expansion over this </w:t>
      </w:r>
      <w:proofErr w:type="gramStart"/>
      <w:r w:rsidRPr="00E05D53">
        <w:rPr>
          <w:sz w:val="22"/>
          <w:szCs w:val="22"/>
        </w:rPr>
        <w:t>period of time</w:t>
      </w:r>
      <w:proofErr w:type="gramEnd"/>
      <w:r w:rsidRPr="00E05D53">
        <w:rPr>
          <w:sz w:val="22"/>
          <w:szCs w:val="22"/>
        </w:rPr>
        <w:t xml:space="preserve">. Moreover, the probability of being </w:t>
      </w:r>
      <w:proofErr w:type="gramStart"/>
      <w:r w:rsidRPr="00E05D53">
        <w:rPr>
          <w:sz w:val="22"/>
          <w:szCs w:val="22"/>
        </w:rPr>
        <w:t>low-paid</w:t>
      </w:r>
      <w:proofErr w:type="gramEnd"/>
      <w:r w:rsidRPr="00E05D53">
        <w:rPr>
          <w:sz w:val="22"/>
          <w:szCs w:val="22"/>
        </w:rPr>
        <w:t xml:space="preserve"> kept increasing between 2007 and 2010, which can be explained by the high populations of young men with tertiary education in the economic sectors most influenced by this crisis. However, it can also be </w:t>
      </w:r>
      <w:proofErr w:type="gramStart"/>
      <w:r w:rsidRPr="00E05D53">
        <w:rPr>
          <w:sz w:val="22"/>
          <w:szCs w:val="22"/>
        </w:rPr>
        <w:t>due to the fact that</w:t>
      </w:r>
      <w:proofErr w:type="gramEnd"/>
      <w:r w:rsidRPr="00E05D53">
        <w:rPr>
          <w:sz w:val="22"/>
          <w:szCs w:val="22"/>
        </w:rPr>
        <w:t xml:space="preserve"> these young men decided to stay longer in education (possibly going into graduate school), given the unfavorable conditions of the job market.</w:t>
      </w:r>
    </w:p>
    <w:p w14:paraId="46A7F5AD" w14:textId="77777777" w:rsidR="00F97B94" w:rsidRPr="00E05D53" w:rsidRDefault="00F97B94" w:rsidP="00ED53F3">
      <w:pPr>
        <w:jc w:val="both"/>
        <w:rPr>
          <w:sz w:val="22"/>
          <w:szCs w:val="22"/>
        </w:rPr>
      </w:pPr>
    </w:p>
    <w:p w14:paraId="4B8A00E7" w14:textId="7FB4AD58" w:rsidR="00F97B94" w:rsidRPr="00E05D53" w:rsidRDefault="00F97B94" w:rsidP="00ED53F3">
      <w:pPr>
        <w:jc w:val="both"/>
        <w:rPr>
          <w:sz w:val="22"/>
          <w:szCs w:val="22"/>
        </w:rPr>
      </w:pPr>
      <w:r w:rsidRPr="00E05D53">
        <w:rPr>
          <w:sz w:val="22"/>
          <w:szCs w:val="22"/>
        </w:rPr>
        <w:t>Figure 4 presents the results for young women: Probability of being low-paid is higher than for men in each education group, but the trends over time and the impact of the crisis are very similar across genders.</w:t>
      </w:r>
    </w:p>
    <w:p w14:paraId="516B1529" w14:textId="14179A0B" w:rsidR="00F97B94" w:rsidRPr="00E05D53" w:rsidRDefault="00F97B94" w:rsidP="00ED53F3">
      <w:pPr>
        <w:jc w:val="both"/>
        <w:rPr>
          <w:sz w:val="22"/>
          <w:szCs w:val="22"/>
        </w:rPr>
      </w:pPr>
    </w:p>
    <w:p w14:paraId="082FA22B" w14:textId="0E1028B2" w:rsidR="00F97B94" w:rsidRPr="00E05D53" w:rsidRDefault="00F97B94" w:rsidP="00ED53F3">
      <w:pPr>
        <w:jc w:val="both"/>
        <w:rPr>
          <w:b/>
          <w:bCs/>
          <w:sz w:val="24"/>
          <w:szCs w:val="24"/>
        </w:rPr>
      </w:pPr>
      <w:r w:rsidRPr="00E05D53">
        <w:rPr>
          <w:b/>
          <w:bCs/>
          <w:sz w:val="24"/>
          <w:szCs w:val="24"/>
        </w:rPr>
        <w:t xml:space="preserve">Section D: </w:t>
      </w:r>
    </w:p>
    <w:p w14:paraId="0E5E0A89" w14:textId="77777777" w:rsidR="00F97B94" w:rsidRPr="00E05D53" w:rsidRDefault="00F97B94" w:rsidP="00ED53F3">
      <w:pPr>
        <w:jc w:val="both"/>
        <w:rPr>
          <w:sz w:val="22"/>
          <w:szCs w:val="22"/>
        </w:rPr>
      </w:pPr>
    </w:p>
    <w:p w14:paraId="266D094A" w14:textId="77777777" w:rsidR="00F97B94" w:rsidRPr="00E05D53" w:rsidRDefault="00F97B94" w:rsidP="00ED53F3">
      <w:pPr>
        <w:jc w:val="both"/>
        <w:rPr>
          <w:sz w:val="22"/>
          <w:szCs w:val="22"/>
        </w:rPr>
      </w:pPr>
      <w:r w:rsidRPr="00E05D53">
        <w:rPr>
          <w:sz w:val="22"/>
          <w:szCs w:val="22"/>
        </w:rPr>
        <w:t xml:space="preserve">As observed in Figs. 3 and 4, the group of young adults that showed the largest increase in the probability of being </w:t>
      </w:r>
      <w:proofErr w:type="gramStart"/>
      <w:r w:rsidRPr="00E05D53">
        <w:rPr>
          <w:sz w:val="22"/>
          <w:szCs w:val="22"/>
        </w:rPr>
        <w:t>low-paid</w:t>
      </w:r>
      <w:proofErr w:type="gramEnd"/>
      <w:r w:rsidRPr="00E05D53">
        <w:rPr>
          <w:sz w:val="22"/>
          <w:szCs w:val="22"/>
        </w:rPr>
        <w:t xml:space="preserve"> between 2000 and 2010 was that of highly educated men and women. Two explanations may be behind this result: On the one hand, it can be that high educated young employees were </w:t>
      </w:r>
      <w:proofErr w:type="spellStart"/>
      <w:r w:rsidRPr="00E05D53">
        <w:rPr>
          <w:sz w:val="22"/>
          <w:szCs w:val="22"/>
        </w:rPr>
        <w:t>apart</w:t>
      </w:r>
      <w:proofErr w:type="spellEnd"/>
      <w:r w:rsidRPr="00E05D53">
        <w:rPr>
          <w:sz w:val="22"/>
          <w:szCs w:val="22"/>
        </w:rPr>
        <w:t xml:space="preserve"> of the economic sectors with a declining performance over time </w:t>
      </w:r>
      <w:proofErr w:type="gramStart"/>
      <w:r w:rsidRPr="00E05D53">
        <w:rPr>
          <w:sz w:val="22"/>
          <w:szCs w:val="22"/>
        </w:rPr>
        <w:t>and also</w:t>
      </w:r>
      <w:proofErr w:type="gramEnd"/>
      <w:r w:rsidRPr="00E05D53">
        <w:rPr>
          <w:sz w:val="22"/>
          <w:szCs w:val="22"/>
        </w:rPr>
        <w:t xml:space="preserve"> got hit hardest by the crisis; on the other hand, it is also possible that young adults—given the lack of jobs—decided to stay in school longer and postpone their entry into the labor market. If including enrollment in school in the logistic regression makes the increase in the probability of being low-paid less marked (especially for those with a high level of education), it means that part of the increase in the probability of being low-paid </w:t>
      </w:r>
      <w:proofErr w:type="gramStart"/>
      <w:r w:rsidRPr="00E05D53">
        <w:rPr>
          <w:sz w:val="22"/>
          <w:szCs w:val="22"/>
        </w:rPr>
        <w:t>over time</w:t>
      </w:r>
      <w:proofErr w:type="gramEnd"/>
      <w:r w:rsidRPr="00E05D53">
        <w:rPr>
          <w:sz w:val="22"/>
          <w:szCs w:val="22"/>
        </w:rPr>
        <w:t xml:space="preserve"> is driven by young men and women staying in school longer, postponing the onset of financial stability.</w:t>
      </w:r>
    </w:p>
    <w:p w14:paraId="400A222A" w14:textId="77777777" w:rsidR="00F97B94" w:rsidRPr="00E05D53" w:rsidRDefault="00F97B94" w:rsidP="00ED53F3">
      <w:pPr>
        <w:jc w:val="both"/>
        <w:rPr>
          <w:sz w:val="22"/>
          <w:szCs w:val="22"/>
        </w:rPr>
      </w:pPr>
    </w:p>
    <w:p w14:paraId="5FCD8DA2" w14:textId="29E65BEF" w:rsidR="00F97B94" w:rsidRPr="00E05D53" w:rsidRDefault="00F97B94" w:rsidP="00ED53F3">
      <w:pPr>
        <w:jc w:val="both"/>
        <w:rPr>
          <w:sz w:val="22"/>
          <w:szCs w:val="22"/>
        </w:rPr>
      </w:pPr>
      <w:r w:rsidRPr="00E05D53">
        <w:rPr>
          <w:sz w:val="22"/>
          <w:szCs w:val="22"/>
        </w:rPr>
        <w:t>The top part of Figs. 5 and 6 (part A) reports the analysis shown in Figs. 3 and 4 (without Norway, as there was no information on enrollment in school for 2000, 2004, and 2010), while the bottom part of Figs. 5 and 6 (part B) replicates the analysis including enrollment in school. It is very visible how in every country the increasing trend in the probability of being low-paid for high-educated young adults became much less pronounced. The changes were less marked for those with medium or low levels of education. This confirmed the hypothesis that the greater deterioration in financial conditions for those with high education between 2000 and 2010 was largely explained by their prolonged enrollment in school.</w:t>
      </w:r>
    </w:p>
    <w:p w14:paraId="0561A849" w14:textId="0E819E70" w:rsidR="00196F14" w:rsidRDefault="00196F14" w:rsidP="008D6A7B">
      <w:pPr>
        <w:pStyle w:val="NoSpacing"/>
      </w:pPr>
    </w:p>
    <w:p w14:paraId="5207C2EC" w14:textId="7E0BD316" w:rsidR="00A746A3" w:rsidRDefault="00A746A3">
      <w:pPr>
        <w:rPr>
          <w:rFonts w:eastAsia="Calibri" w:cs="Times New Roman"/>
          <w:b/>
          <w:color w:val="393839"/>
          <w:sz w:val="28"/>
          <w:szCs w:val="24"/>
          <w:lang w:val="en-GB"/>
        </w:rPr>
      </w:pPr>
      <w:r>
        <w:rPr>
          <w:sz w:val="28"/>
          <w:szCs w:val="24"/>
        </w:rPr>
        <w:br w:type="page"/>
      </w:r>
    </w:p>
    <w:p w14:paraId="3765A73A" w14:textId="19EFDEC6" w:rsidR="00196F14" w:rsidRPr="008D6A7B" w:rsidRDefault="00196F14" w:rsidP="008D6A7B">
      <w:pPr>
        <w:pStyle w:val="NoSpacing"/>
      </w:pPr>
      <w:r w:rsidRPr="008D6A7B">
        <w:lastRenderedPageBreak/>
        <w:t>Appendix</w:t>
      </w:r>
    </w:p>
    <w:p w14:paraId="3A27E1CA" w14:textId="5649B538" w:rsidR="00014D25" w:rsidRDefault="00014D25" w:rsidP="008D6A7B">
      <w:pPr>
        <w:pStyle w:val="NoSpacing"/>
      </w:pPr>
    </w:p>
    <w:p w14:paraId="64DAA3E0" w14:textId="2047C538" w:rsidR="00FA1113" w:rsidRPr="00D41CB9" w:rsidRDefault="00D41CB9" w:rsidP="00FA1113">
      <w:pPr>
        <w:rPr>
          <w:b/>
          <w:bCs/>
          <w:sz w:val="24"/>
          <w:szCs w:val="24"/>
        </w:rPr>
      </w:pPr>
      <w:r w:rsidRPr="00D41CB9">
        <w:rPr>
          <w:b/>
          <w:bCs/>
          <w:sz w:val="24"/>
          <w:szCs w:val="24"/>
        </w:rPr>
        <w:t>A</w:t>
      </w:r>
    </w:p>
    <w:p w14:paraId="3CD4FAD5" w14:textId="772306FD" w:rsidR="00014D25" w:rsidRDefault="00014D25" w:rsidP="008D6A7B">
      <w:pPr>
        <w:pStyle w:val="NoSpacing"/>
      </w:pPr>
    </w:p>
    <w:p w14:paraId="190296FD" w14:textId="56DF65E3" w:rsidR="0081548C" w:rsidRDefault="003845A9" w:rsidP="008D6A7B">
      <w:pPr>
        <w:pStyle w:val="NoSpacing"/>
      </w:pPr>
      <w:r>
        <w:rPr>
          <w:noProof/>
        </w:rPr>
        <w:drawing>
          <wp:anchor distT="0" distB="0" distL="114300" distR="114300" simplePos="0" relativeHeight="251659264" behindDoc="0" locked="1" layoutInCell="1" allowOverlap="0" wp14:anchorId="485D75E9" wp14:editId="05794334">
            <wp:simplePos x="0" y="0"/>
            <wp:positionH relativeFrom="column">
              <wp:posOffset>3810</wp:posOffset>
            </wp:positionH>
            <wp:positionV relativeFrom="page">
              <wp:posOffset>1343633</wp:posOffset>
            </wp:positionV>
            <wp:extent cx="2559600" cy="3556800"/>
            <wp:effectExtent l="12700" t="12700" r="19050" b="12065"/>
            <wp:wrapSquare wrapText="bothSides"/>
            <wp:docPr id="6" name="Picture 6" descr="A screenshot of a cell ph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b.png"/>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559600" cy="3556800"/>
                    </a:xfrm>
                    <a:prstGeom prst="rect">
                      <a:avLst/>
                    </a:prstGeom>
                    <a:ln w="6350">
                      <a:solidFill>
                        <a:schemeClr val="tx1"/>
                      </a:solidFill>
                    </a:ln>
                  </pic:spPr>
                </pic:pic>
              </a:graphicData>
            </a:graphic>
            <wp14:sizeRelH relativeFrom="page">
              <wp14:pctWidth>0</wp14:pctWidth>
            </wp14:sizeRelH>
            <wp14:sizeRelV relativeFrom="page">
              <wp14:pctHeight>0</wp14:pctHeight>
            </wp14:sizeRelV>
          </wp:anchor>
        </w:drawing>
      </w:r>
    </w:p>
    <w:p w14:paraId="753C3A83" w14:textId="5C212927" w:rsidR="0081548C" w:rsidRDefault="0081548C" w:rsidP="008D6A7B">
      <w:pPr>
        <w:pStyle w:val="NoSpacing"/>
      </w:pPr>
    </w:p>
    <w:p w14:paraId="27131D7D" w14:textId="35374311" w:rsidR="00014D25" w:rsidRDefault="00014D25" w:rsidP="008D6A7B">
      <w:pPr>
        <w:pStyle w:val="NoSpacing"/>
      </w:pPr>
    </w:p>
    <w:p w14:paraId="11C23E51" w14:textId="63DD5422" w:rsidR="00014D25" w:rsidRDefault="00014D25" w:rsidP="008D6A7B">
      <w:pPr>
        <w:pStyle w:val="NoSpacing"/>
      </w:pPr>
    </w:p>
    <w:p w14:paraId="291CE76B" w14:textId="11545C89" w:rsidR="0081548C" w:rsidRDefault="0081548C" w:rsidP="008D6A7B">
      <w:pPr>
        <w:pStyle w:val="NoSpacing"/>
      </w:pPr>
    </w:p>
    <w:p w14:paraId="3091E8CA" w14:textId="77777777" w:rsidR="0081548C" w:rsidRDefault="0081548C" w:rsidP="008D6A7B">
      <w:pPr>
        <w:pStyle w:val="NoSpacing"/>
      </w:pPr>
    </w:p>
    <w:p w14:paraId="5053C85B" w14:textId="77777777" w:rsidR="0081548C" w:rsidRDefault="0081548C" w:rsidP="008D6A7B">
      <w:pPr>
        <w:pStyle w:val="NoSpacing"/>
      </w:pPr>
    </w:p>
    <w:p w14:paraId="08D6E403" w14:textId="77777777" w:rsidR="0081548C" w:rsidRDefault="0081548C" w:rsidP="008D6A7B">
      <w:pPr>
        <w:pStyle w:val="NoSpacing"/>
      </w:pPr>
    </w:p>
    <w:p w14:paraId="15D6BBA2" w14:textId="3671C683" w:rsidR="0081548C" w:rsidRDefault="0081548C" w:rsidP="008D6A7B">
      <w:pPr>
        <w:pStyle w:val="NoSpacing"/>
      </w:pPr>
    </w:p>
    <w:p w14:paraId="2B81FCB1" w14:textId="77777777" w:rsidR="0081548C" w:rsidRDefault="0081548C" w:rsidP="008D6A7B">
      <w:pPr>
        <w:pStyle w:val="NoSpacing"/>
      </w:pPr>
    </w:p>
    <w:p w14:paraId="7308E646" w14:textId="77777777" w:rsidR="0081548C" w:rsidRDefault="0081548C" w:rsidP="008D6A7B">
      <w:pPr>
        <w:pStyle w:val="NoSpacing"/>
      </w:pPr>
    </w:p>
    <w:p w14:paraId="6E39A9D5" w14:textId="415CD985" w:rsidR="0081548C" w:rsidRDefault="0081548C" w:rsidP="008D6A7B">
      <w:pPr>
        <w:pStyle w:val="NoSpacing"/>
      </w:pPr>
    </w:p>
    <w:p w14:paraId="588F5F64" w14:textId="77777777" w:rsidR="0081548C" w:rsidRDefault="0081548C" w:rsidP="008D6A7B">
      <w:pPr>
        <w:pStyle w:val="NoSpacing"/>
      </w:pPr>
    </w:p>
    <w:p w14:paraId="59C52B7D" w14:textId="77777777" w:rsidR="0081548C" w:rsidRDefault="0081548C" w:rsidP="008D6A7B">
      <w:pPr>
        <w:pStyle w:val="NoSpacing"/>
      </w:pPr>
    </w:p>
    <w:p w14:paraId="49439583" w14:textId="38A052EC" w:rsidR="0081548C" w:rsidRDefault="0081548C" w:rsidP="008D6A7B">
      <w:pPr>
        <w:pStyle w:val="NoSpacing"/>
      </w:pPr>
    </w:p>
    <w:p w14:paraId="6161D56B" w14:textId="61785BCC" w:rsidR="0081548C" w:rsidRDefault="0081548C" w:rsidP="008D6A7B">
      <w:pPr>
        <w:pStyle w:val="NoSpacing"/>
      </w:pPr>
    </w:p>
    <w:p w14:paraId="5E7EF286" w14:textId="0E803920" w:rsidR="0081548C" w:rsidRDefault="0081548C" w:rsidP="008D6A7B">
      <w:pPr>
        <w:pStyle w:val="NoSpacing"/>
      </w:pPr>
    </w:p>
    <w:p w14:paraId="5159C81B" w14:textId="77777777" w:rsidR="0081548C" w:rsidRDefault="0081548C" w:rsidP="008D6A7B">
      <w:pPr>
        <w:pStyle w:val="NoSpacing"/>
      </w:pPr>
    </w:p>
    <w:p w14:paraId="77CC4EC7" w14:textId="6E758492" w:rsidR="0081548C" w:rsidRDefault="0081548C" w:rsidP="008D6A7B">
      <w:pPr>
        <w:pStyle w:val="NoSpacing"/>
      </w:pPr>
    </w:p>
    <w:p w14:paraId="4FBD2804" w14:textId="195C8764" w:rsidR="0081548C" w:rsidRDefault="0081548C" w:rsidP="008D6A7B">
      <w:pPr>
        <w:pStyle w:val="NoSpacing"/>
      </w:pPr>
    </w:p>
    <w:p w14:paraId="127D687C" w14:textId="77777777" w:rsidR="00165A08" w:rsidRDefault="00165A08" w:rsidP="008D6A7B">
      <w:pPr>
        <w:pStyle w:val="NoSpacing"/>
      </w:pPr>
    </w:p>
    <w:p w14:paraId="4C38F8AE" w14:textId="77777777" w:rsidR="00165A08" w:rsidRDefault="00165A08" w:rsidP="008D6A7B">
      <w:pPr>
        <w:pStyle w:val="NoSpacing"/>
      </w:pPr>
    </w:p>
    <w:p w14:paraId="3A867E8C" w14:textId="651B3A2A" w:rsidR="0081548C" w:rsidRPr="00A746A3" w:rsidRDefault="00D41CB9" w:rsidP="008D6A7B">
      <w:pPr>
        <w:pStyle w:val="NoSpacing"/>
      </w:pPr>
      <w:r>
        <w:t>B</w:t>
      </w:r>
    </w:p>
    <w:p w14:paraId="40A3C3A6" w14:textId="637B84A3" w:rsidR="0081548C" w:rsidRDefault="0081548C" w:rsidP="008D6A7B">
      <w:pPr>
        <w:pStyle w:val="NoSpacing"/>
      </w:pPr>
    </w:p>
    <w:p w14:paraId="349AD960" w14:textId="05B53B35" w:rsidR="0081548C" w:rsidRDefault="0081548C" w:rsidP="008D6A7B">
      <w:pPr>
        <w:pStyle w:val="NoSpacing"/>
      </w:pPr>
    </w:p>
    <w:p w14:paraId="03D00166" w14:textId="6928D9A1" w:rsidR="0081548C" w:rsidRDefault="008D6A7B" w:rsidP="008D6A7B">
      <w:pPr>
        <w:pStyle w:val="NoSpacing"/>
      </w:pPr>
      <w:r>
        <w:rPr>
          <w:noProof/>
        </w:rPr>
        <w:drawing>
          <wp:anchor distT="0" distB="0" distL="114300" distR="114300" simplePos="0" relativeHeight="251661312" behindDoc="0" locked="1" layoutInCell="1" allowOverlap="0" wp14:anchorId="1428B357" wp14:editId="4DC79EFA">
            <wp:simplePos x="0" y="0"/>
            <wp:positionH relativeFrom="column">
              <wp:posOffset>88900</wp:posOffset>
            </wp:positionH>
            <wp:positionV relativeFrom="page">
              <wp:posOffset>5943600</wp:posOffset>
            </wp:positionV>
            <wp:extent cx="3762000" cy="2739600"/>
            <wp:effectExtent l="12700" t="12700" r="10160" b="16510"/>
            <wp:wrapSquare wrapText="bothSides"/>
            <wp:docPr id="7" name="Picture 7" descr="A close up of a ma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c.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3762000" cy="2739600"/>
                    </a:xfrm>
                    <a:prstGeom prst="rect">
                      <a:avLst/>
                    </a:prstGeom>
                    <a:ln w="6350">
                      <a:solidFill>
                        <a:schemeClr val="tx1"/>
                      </a:solidFill>
                    </a:ln>
                  </pic:spPr>
                </pic:pic>
              </a:graphicData>
            </a:graphic>
            <wp14:sizeRelH relativeFrom="page">
              <wp14:pctWidth>0</wp14:pctWidth>
            </wp14:sizeRelH>
            <wp14:sizeRelV relativeFrom="page">
              <wp14:pctHeight>0</wp14:pctHeight>
            </wp14:sizeRelV>
          </wp:anchor>
        </w:drawing>
      </w:r>
    </w:p>
    <w:p w14:paraId="6C6DA94C" w14:textId="2A8B6961" w:rsidR="0081548C" w:rsidRDefault="0081548C" w:rsidP="008D6A7B">
      <w:pPr>
        <w:pStyle w:val="NoSpacing"/>
      </w:pPr>
    </w:p>
    <w:p w14:paraId="3D45CB97" w14:textId="7FE1D83A" w:rsidR="0081548C" w:rsidRDefault="0081548C" w:rsidP="008D6A7B">
      <w:pPr>
        <w:pStyle w:val="NoSpacing"/>
      </w:pPr>
    </w:p>
    <w:p w14:paraId="52A15589" w14:textId="5D2E425F" w:rsidR="0081548C" w:rsidRDefault="0081548C" w:rsidP="008D6A7B">
      <w:pPr>
        <w:pStyle w:val="NoSpacing"/>
      </w:pPr>
    </w:p>
    <w:p w14:paraId="510618A1" w14:textId="434A8DE8" w:rsidR="0081548C" w:rsidRDefault="0081548C" w:rsidP="008D6A7B">
      <w:pPr>
        <w:pStyle w:val="NoSpacing"/>
      </w:pPr>
    </w:p>
    <w:p w14:paraId="7B41A562" w14:textId="3CF3FB20" w:rsidR="0081548C" w:rsidRDefault="0081548C" w:rsidP="008D6A7B">
      <w:pPr>
        <w:pStyle w:val="NoSpacing"/>
      </w:pPr>
    </w:p>
    <w:p w14:paraId="64DB3B42" w14:textId="70BFD6C5" w:rsidR="0081548C" w:rsidRDefault="0081548C" w:rsidP="008D6A7B">
      <w:pPr>
        <w:pStyle w:val="NoSpacing"/>
      </w:pPr>
    </w:p>
    <w:p w14:paraId="65BC5699" w14:textId="6258EE24" w:rsidR="0081548C" w:rsidRDefault="0081548C" w:rsidP="008D6A7B">
      <w:pPr>
        <w:pStyle w:val="NoSpacing"/>
      </w:pPr>
    </w:p>
    <w:p w14:paraId="6264B3F5" w14:textId="22042F34" w:rsidR="0081548C" w:rsidRDefault="0081548C" w:rsidP="008D6A7B">
      <w:pPr>
        <w:pStyle w:val="NoSpacing"/>
      </w:pPr>
    </w:p>
    <w:p w14:paraId="00D6C7D7" w14:textId="6D019046" w:rsidR="0081548C" w:rsidRDefault="0081548C" w:rsidP="008D6A7B">
      <w:pPr>
        <w:pStyle w:val="NoSpacing"/>
      </w:pPr>
    </w:p>
    <w:p w14:paraId="55F27A2D" w14:textId="51A66C36" w:rsidR="0081548C" w:rsidRDefault="0081548C" w:rsidP="008D6A7B">
      <w:pPr>
        <w:pStyle w:val="NoSpacing"/>
      </w:pPr>
    </w:p>
    <w:p w14:paraId="5E784DA5" w14:textId="07814746" w:rsidR="0081548C" w:rsidRDefault="0081548C" w:rsidP="008D6A7B">
      <w:pPr>
        <w:pStyle w:val="NoSpacing"/>
      </w:pPr>
    </w:p>
    <w:p w14:paraId="7C63A127" w14:textId="4C7846CD" w:rsidR="0081548C" w:rsidRDefault="0081548C" w:rsidP="008D6A7B">
      <w:pPr>
        <w:pStyle w:val="NoSpacing"/>
      </w:pPr>
    </w:p>
    <w:p w14:paraId="2E89E6D6" w14:textId="6FD65C32" w:rsidR="003845A9" w:rsidRDefault="003845A9" w:rsidP="008D6A7B">
      <w:pPr>
        <w:pStyle w:val="NoSpacing"/>
      </w:pPr>
    </w:p>
    <w:p w14:paraId="1428ABD1" w14:textId="7B5FB24F" w:rsidR="003845A9" w:rsidRDefault="003845A9" w:rsidP="008D6A7B">
      <w:pPr>
        <w:pStyle w:val="NoSpacing"/>
      </w:pPr>
    </w:p>
    <w:p w14:paraId="76102688" w14:textId="4E59BF2C" w:rsidR="003845A9" w:rsidRDefault="003845A9" w:rsidP="008D6A7B">
      <w:pPr>
        <w:pStyle w:val="NoSpacing"/>
      </w:pPr>
    </w:p>
    <w:p w14:paraId="5F7DF26C" w14:textId="5599BEF6" w:rsidR="003845A9" w:rsidRDefault="003845A9" w:rsidP="008D6A7B">
      <w:pPr>
        <w:pStyle w:val="NoSpacing"/>
      </w:pPr>
    </w:p>
    <w:p w14:paraId="4AAC6CFA" w14:textId="3EEC28CF" w:rsidR="003845A9" w:rsidRDefault="003845A9" w:rsidP="008D6A7B">
      <w:pPr>
        <w:pStyle w:val="NoSpacing"/>
      </w:pPr>
    </w:p>
    <w:p w14:paraId="730E5C39" w14:textId="622A522D" w:rsidR="003845A9" w:rsidRDefault="003845A9" w:rsidP="008D6A7B">
      <w:pPr>
        <w:pStyle w:val="NoSpacing"/>
      </w:pPr>
    </w:p>
    <w:p w14:paraId="36163865" w14:textId="77777777" w:rsidR="003845A9" w:rsidRDefault="003845A9" w:rsidP="008D6A7B">
      <w:pPr>
        <w:pStyle w:val="NoSpacing"/>
      </w:pPr>
    </w:p>
    <w:p w14:paraId="4006B448" w14:textId="38CC4AFE" w:rsidR="003845A9" w:rsidRDefault="003845A9" w:rsidP="008D6A7B">
      <w:pPr>
        <w:pStyle w:val="NoSpacing"/>
      </w:pPr>
    </w:p>
    <w:p w14:paraId="2791C9B5" w14:textId="77777777" w:rsidR="00165A08" w:rsidRDefault="00165A08" w:rsidP="008D6A7B">
      <w:pPr>
        <w:pStyle w:val="NoSpacing"/>
      </w:pPr>
    </w:p>
    <w:p w14:paraId="0F1F3A0D" w14:textId="53A75D9E" w:rsidR="00165A08" w:rsidRDefault="00165A08" w:rsidP="008D6A7B">
      <w:pPr>
        <w:pStyle w:val="NoSpacing"/>
      </w:pPr>
    </w:p>
    <w:p w14:paraId="528629FD" w14:textId="44FE48DD" w:rsidR="00165A08" w:rsidRDefault="00165A08" w:rsidP="008D6A7B">
      <w:pPr>
        <w:pStyle w:val="NoSpacing"/>
      </w:pPr>
    </w:p>
    <w:p w14:paraId="73A3655E" w14:textId="732A4977" w:rsidR="00165A08" w:rsidRDefault="00165A08" w:rsidP="008D6A7B">
      <w:pPr>
        <w:pStyle w:val="NoSpacing"/>
      </w:pPr>
    </w:p>
    <w:p w14:paraId="03BAAFA5" w14:textId="0C02FCC1" w:rsidR="003845A9" w:rsidRDefault="00D41CB9" w:rsidP="008D6A7B">
      <w:pPr>
        <w:pStyle w:val="NoSpacing"/>
      </w:pPr>
      <w:r>
        <w:t>C</w:t>
      </w:r>
    </w:p>
    <w:p w14:paraId="2BF101C4" w14:textId="417D841F" w:rsidR="003845A9" w:rsidRDefault="003845A9" w:rsidP="008D6A7B">
      <w:pPr>
        <w:pStyle w:val="NoSpacing"/>
      </w:pPr>
    </w:p>
    <w:p w14:paraId="57DD9837" w14:textId="2C71E1B4" w:rsidR="003845A9" w:rsidRDefault="003845A9" w:rsidP="008D6A7B">
      <w:pPr>
        <w:pStyle w:val="NoSpacing"/>
      </w:pPr>
    </w:p>
    <w:p w14:paraId="6B2551EA" w14:textId="27EC7961" w:rsidR="003845A9" w:rsidRDefault="008D6A7B" w:rsidP="008D6A7B">
      <w:pPr>
        <w:pStyle w:val="NoSpacing"/>
      </w:pPr>
      <w:r>
        <w:rPr>
          <w:noProof/>
        </w:rPr>
        <w:drawing>
          <wp:anchor distT="0" distB="0" distL="114300" distR="114300" simplePos="0" relativeHeight="251669504" behindDoc="0" locked="1" layoutInCell="1" allowOverlap="0" wp14:anchorId="29DED1CE" wp14:editId="4A3FCD80">
            <wp:simplePos x="0" y="0"/>
            <wp:positionH relativeFrom="column">
              <wp:posOffset>37465</wp:posOffset>
            </wp:positionH>
            <wp:positionV relativeFrom="page">
              <wp:posOffset>1422400</wp:posOffset>
            </wp:positionV>
            <wp:extent cx="4316400" cy="3013200"/>
            <wp:effectExtent l="12700" t="12700" r="14605" b="9525"/>
            <wp:wrapSquare wrapText="bothSides"/>
            <wp:docPr id="9" name="Picture 9" descr="A screenshot of a cell ph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e.pn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4316400" cy="3013200"/>
                    </a:xfrm>
                    <a:prstGeom prst="rect">
                      <a:avLst/>
                    </a:prstGeom>
                    <a:ln w="6350">
                      <a:solidFill>
                        <a:schemeClr val="tx1"/>
                      </a:solidFill>
                    </a:ln>
                  </pic:spPr>
                </pic:pic>
              </a:graphicData>
            </a:graphic>
            <wp14:sizeRelH relativeFrom="page">
              <wp14:pctWidth>0</wp14:pctWidth>
            </wp14:sizeRelH>
            <wp14:sizeRelV relativeFrom="page">
              <wp14:pctHeight>0</wp14:pctHeight>
            </wp14:sizeRelV>
          </wp:anchor>
        </w:drawing>
      </w:r>
    </w:p>
    <w:p w14:paraId="11C47958" w14:textId="3C75FB75" w:rsidR="003845A9" w:rsidRDefault="003845A9" w:rsidP="008D6A7B">
      <w:pPr>
        <w:pStyle w:val="NoSpacing"/>
      </w:pPr>
    </w:p>
    <w:p w14:paraId="396FD7D9" w14:textId="7A20F887" w:rsidR="003845A9" w:rsidRDefault="003845A9" w:rsidP="008D6A7B">
      <w:pPr>
        <w:pStyle w:val="NoSpacing"/>
      </w:pPr>
    </w:p>
    <w:p w14:paraId="12B86020" w14:textId="7CE99CA9" w:rsidR="003845A9" w:rsidRDefault="003845A9" w:rsidP="008D6A7B">
      <w:pPr>
        <w:pStyle w:val="NoSpacing"/>
      </w:pPr>
    </w:p>
    <w:p w14:paraId="464C5942" w14:textId="6489179D" w:rsidR="003845A9" w:rsidRDefault="003845A9" w:rsidP="008D6A7B">
      <w:pPr>
        <w:pStyle w:val="NoSpacing"/>
      </w:pPr>
    </w:p>
    <w:p w14:paraId="7A090434" w14:textId="52CCC1E0" w:rsidR="003845A9" w:rsidRDefault="003845A9" w:rsidP="008D6A7B">
      <w:pPr>
        <w:pStyle w:val="NoSpacing"/>
      </w:pPr>
    </w:p>
    <w:p w14:paraId="46F326D1" w14:textId="5ED38BB8" w:rsidR="003845A9" w:rsidRDefault="003845A9" w:rsidP="008D6A7B">
      <w:pPr>
        <w:pStyle w:val="NoSpacing"/>
      </w:pPr>
    </w:p>
    <w:p w14:paraId="7924F75D" w14:textId="20A61B74" w:rsidR="003845A9" w:rsidRDefault="003845A9" w:rsidP="008D6A7B">
      <w:pPr>
        <w:pStyle w:val="NoSpacing"/>
      </w:pPr>
    </w:p>
    <w:p w14:paraId="1A32AA04" w14:textId="18AA07D1" w:rsidR="003845A9" w:rsidRDefault="003845A9" w:rsidP="008D6A7B">
      <w:pPr>
        <w:pStyle w:val="NoSpacing"/>
      </w:pPr>
    </w:p>
    <w:p w14:paraId="24B11F6A" w14:textId="40860612" w:rsidR="003845A9" w:rsidRDefault="003845A9" w:rsidP="008D6A7B">
      <w:pPr>
        <w:pStyle w:val="NoSpacing"/>
      </w:pPr>
    </w:p>
    <w:p w14:paraId="3A0EF5AF" w14:textId="2BA62075" w:rsidR="003845A9" w:rsidRDefault="003845A9" w:rsidP="008D6A7B">
      <w:pPr>
        <w:pStyle w:val="NoSpacing"/>
      </w:pPr>
    </w:p>
    <w:p w14:paraId="6AF3FBAF" w14:textId="5CFFDE31" w:rsidR="003845A9" w:rsidRDefault="003845A9" w:rsidP="008D6A7B">
      <w:pPr>
        <w:pStyle w:val="NoSpacing"/>
      </w:pPr>
    </w:p>
    <w:p w14:paraId="2D0B62DC" w14:textId="2E8585E1" w:rsidR="003845A9" w:rsidRDefault="003845A9" w:rsidP="008D6A7B">
      <w:pPr>
        <w:pStyle w:val="NoSpacing"/>
      </w:pPr>
    </w:p>
    <w:p w14:paraId="28DC562F" w14:textId="7956A83E" w:rsidR="003845A9" w:rsidRDefault="003845A9" w:rsidP="008D6A7B">
      <w:pPr>
        <w:pStyle w:val="NoSpacing"/>
      </w:pPr>
    </w:p>
    <w:p w14:paraId="27E30EC2" w14:textId="77777777" w:rsidR="003845A9" w:rsidRDefault="003845A9" w:rsidP="008D6A7B">
      <w:pPr>
        <w:pStyle w:val="NoSpacing"/>
      </w:pPr>
    </w:p>
    <w:p w14:paraId="4CB9FF78" w14:textId="07238CF4" w:rsidR="003845A9" w:rsidRDefault="003845A9" w:rsidP="008D6A7B">
      <w:pPr>
        <w:pStyle w:val="NoSpacing"/>
      </w:pPr>
    </w:p>
    <w:p w14:paraId="168A7404" w14:textId="5DA7668B" w:rsidR="003845A9" w:rsidRDefault="003845A9" w:rsidP="008D6A7B">
      <w:pPr>
        <w:pStyle w:val="NoSpacing"/>
      </w:pPr>
    </w:p>
    <w:p w14:paraId="589173A0" w14:textId="658EA36E" w:rsidR="003845A9" w:rsidRDefault="003845A9" w:rsidP="008D6A7B">
      <w:pPr>
        <w:pStyle w:val="NoSpacing"/>
      </w:pPr>
    </w:p>
    <w:p w14:paraId="2CFE5F62" w14:textId="22666EF2" w:rsidR="00165A08" w:rsidRDefault="00165A08" w:rsidP="008D6A7B">
      <w:pPr>
        <w:pStyle w:val="NoSpacing"/>
      </w:pPr>
    </w:p>
    <w:p w14:paraId="0BF1157C" w14:textId="77777777" w:rsidR="00165A08" w:rsidRDefault="00165A08" w:rsidP="008D6A7B">
      <w:pPr>
        <w:pStyle w:val="NoSpacing"/>
      </w:pPr>
    </w:p>
    <w:p w14:paraId="21D04D2A" w14:textId="7E42B301" w:rsidR="00165A08" w:rsidRDefault="00165A08" w:rsidP="008D6A7B">
      <w:pPr>
        <w:pStyle w:val="NoSpacing"/>
      </w:pPr>
    </w:p>
    <w:p w14:paraId="1A440903" w14:textId="50482E9C" w:rsidR="0081548C" w:rsidRPr="006A0580" w:rsidRDefault="00D41CB9" w:rsidP="008D6A7B">
      <w:pPr>
        <w:pStyle w:val="NoSpacing"/>
      </w:pPr>
      <w:r>
        <w:t>D</w:t>
      </w:r>
    </w:p>
    <w:p w14:paraId="768BA997" w14:textId="34BE47D0" w:rsidR="0081548C" w:rsidRDefault="0081548C" w:rsidP="008D6A7B">
      <w:pPr>
        <w:pStyle w:val="NoSpacing"/>
      </w:pPr>
    </w:p>
    <w:p w14:paraId="070B6282" w14:textId="76D0048F" w:rsidR="0081548C" w:rsidRDefault="0081548C" w:rsidP="008D6A7B">
      <w:pPr>
        <w:pStyle w:val="NoSpacing"/>
      </w:pPr>
    </w:p>
    <w:p w14:paraId="4A2D109B" w14:textId="77A801CA" w:rsidR="0081548C" w:rsidRDefault="008D6A7B" w:rsidP="008D6A7B">
      <w:pPr>
        <w:pStyle w:val="NoSpacing"/>
      </w:pPr>
      <w:r>
        <w:rPr>
          <w:noProof/>
        </w:rPr>
        <w:drawing>
          <wp:anchor distT="0" distB="0" distL="114300" distR="114300" simplePos="0" relativeHeight="251662336" behindDoc="0" locked="1" layoutInCell="1" allowOverlap="0" wp14:anchorId="0983F4AC" wp14:editId="130419C2">
            <wp:simplePos x="0" y="0"/>
            <wp:positionH relativeFrom="column">
              <wp:posOffset>48895</wp:posOffset>
            </wp:positionH>
            <wp:positionV relativeFrom="page">
              <wp:posOffset>5882005</wp:posOffset>
            </wp:positionV>
            <wp:extent cx="3474000" cy="2239200"/>
            <wp:effectExtent l="12700" t="12700" r="19050" b="8890"/>
            <wp:wrapSquare wrapText="bothSides"/>
            <wp:docPr id="10" name="Picture 10" descr="A close up of a ma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f.png"/>
                    <pic:cNvPicPr/>
                  </pic:nvPicPr>
                  <pic:blipFill>
                    <a:blip r:embed="rId15" cstate="print">
                      <a:extLst>
                        <a:ext uri="{28A0092B-C50C-407E-A947-70E740481C1C}">
                          <a14:useLocalDpi xmlns:a14="http://schemas.microsoft.com/office/drawing/2010/main" val="0"/>
                        </a:ext>
                      </a:extLst>
                    </a:blip>
                    <a:stretch>
                      <a:fillRect/>
                    </a:stretch>
                  </pic:blipFill>
                  <pic:spPr>
                    <a:xfrm>
                      <a:off x="0" y="0"/>
                      <a:ext cx="3474000" cy="2239200"/>
                    </a:xfrm>
                    <a:prstGeom prst="rect">
                      <a:avLst/>
                    </a:prstGeom>
                    <a:ln w="6350">
                      <a:solidFill>
                        <a:schemeClr val="tx1"/>
                      </a:solidFill>
                    </a:ln>
                  </pic:spPr>
                </pic:pic>
              </a:graphicData>
            </a:graphic>
            <wp14:sizeRelH relativeFrom="page">
              <wp14:pctWidth>0</wp14:pctWidth>
            </wp14:sizeRelH>
            <wp14:sizeRelV relativeFrom="page">
              <wp14:pctHeight>0</wp14:pctHeight>
            </wp14:sizeRelV>
          </wp:anchor>
        </w:drawing>
      </w:r>
    </w:p>
    <w:p w14:paraId="4409BAF8" w14:textId="541D0079" w:rsidR="0081548C" w:rsidRDefault="0081548C" w:rsidP="008D6A7B">
      <w:pPr>
        <w:pStyle w:val="NoSpacing"/>
      </w:pPr>
    </w:p>
    <w:p w14:paraId="481EEADE" w14:textId="1FF8B509" w:rsidR="0081548C" w:rsidRDefault="0081548C" w:rsidP="008D6A7B">
      <w:pPr>
        <w:pStyle w:val="NoSpacing"/>
      </w:pPr>
    </w:p>
    <w:p w14:paraId="0467724D" w14:textId="092DE14C" w:rsidR="0081548C" w:rsidRDefault="0081548C" w:rsidP="008D6A7B">
      <w:pPr>
        <w:pStyle w:val="NoSpacing"/>
      </w:pPr>
    </w:p>
    <w:p w14:paraId="6BC1D673" w14:textId="0A3196AD" w:rsidR="0081548C" w:rsidRDefault="0081548C" w:rsidP="008D6A7B">
      <w:pPr>
        <w:pStyle w:val="NoSpacing"/>
      </w:pPr>
    </w:p>
    <w:p w14:paraId="519AA9E1" w14:textId="555066AE" w:rsidR="0081548C" w:rsidRDefault="0081548C" w:rsidP="008D6A7B">
      <w:pPr>
        <w:pStyle w:val="NoSpacing"/>
      </w:pPr>
    </w:p>
    <w:p w14:paraId="3D6B3611" w14:textId="5BCFF289" w:rsidR="0081548C" w:rsidRDefault="0081548C" w:rsidP="008D6A7B">
      <w:pPr>
        <w:pStyle w:val="NoSpacing"/>
      </w:pPr>
    </w:p>
    <w:p w14:paraId="620E880C" w14:textId="3C3A8E40" w:rsidR="0081548C" w:rsidRDefault="0081548C" w:rsidP="008D6A7B">
      <w:pPr>
        <w:pStyle w:val="NoSpacing"/>
      </w:pPr>
    </w:p>
    <w:p w14:paraId="4E28D1B0" w14:textId="2FC9CEDD" w:rsidR="0081548C" w:rsidRDefault="0081548C" w:rsidP="008D6A7B">
      <w:pPr>
        <w:pStyle w:val="NoSpacing"/>
      </w:pPr>
    </w:p>
    <w:p w14:paraId="3A08942A" w14:textId="3A50919E" w:rsidR="0081548C" w:rsidRDefault="0081548C" w:rsidP="008D6A7B">
      <w:pPr>
        <w:pStyle w:val="NoSpacing"/>
      </w:pPr>
    </w:p>
    <w:p w14:paraId="687D4ACC" w14:textId="3C572726" w:rsidR="00F97B94" w:rsidRDefault="00F97B94" w:rsidP="008D6A7B">
      <w:pPr>
        <w:pStyle w:val="NoSpacing"/>
      </w:pPr>
    </w:p>
    <w:p w14:paraId="4D83A366" w14:textId="75794D1F" w:rsidR="0081548C" w:rsidRDefault="0081548C" w:rsidP="008D6A7B">
      <w:pPr>
        <w:pStyle w:val="NoSpacing"/>
      </w:pPr>
    </w:p>
    <w:p w14:paraId="4C6FDD7B" w14:textId="0BA9F5A8" w:rsidR="0081548C" w:rsidRDefault="0081548C" w:rsidP="008D6A7B">
      <w:pPr>
        <w:pStyle w:val="NoSpacing"/>
      </w:pPr>
    </w:p>
    <w:p w14:paraId="1798CE71" w14:textId="03341597" w:rsidR="0081548C" w:rsidRDefault="0081548C" w:rsidP="008D6A7B">
      <w:pPr>
        <w:pStyle w:val="NoSpacing"/>
      </w:pPr>
    </w:p>
    <w:p w14:paraId="6376AAEC" w14:textId="3D95B6D0" w:rsidR="0081548C" w:rsidRDefault="0081548C" w:rsidP="008D6A7B">
      <w:pPr>
        <w:pStyle w:val="NoSpacing"/>
      </w:pPr>
    </w:p>
    <w:p w14:paraId="2E530481" w14:textId="5DF656B4" w:rsidR="0081548C" w:rsidRDefault="0081548C" w:rsidP="008D6A7B">
      <w:pPr>
        <w:pStyle w:val="NoSpacing"/>
      </w:pPr>
    </w:p>
    <w:p w14:paraId="62082279" w14:textId="3CDE99A0" w:rsidR="0081548C" w:rsidRDefault="0081548C" w:rsidP="008D6A7B">
      <w:pPr>
        <w:pStyle w:val="NoSpacing"/>
      </w:pPr>
    </w:p>
    <w:p w14:paraId="6AFF4D2B" w14:textId="79ED8796" w:rsidR="0081548C" w:rsidRDefault="0081548C" w:rsidP="008D6A7B">
      <w:pPr>
        <w:pStyle w:val="NoSpacing"/>
      </w:pPr>
    </w:p>
    <w:p w14:paraId="356B3EA1" w14:textId="52454710" w:rsidR="0081548C" w:rsidRDefault="0081548C">
      <w:pPr>
        <w:rPr>
          <w:rFonts w:eastAsia="Calibri" w:cs="Times New Roman"/>
          <w:b/>
          <w:color w:val="393839"/>
          <w:sz w:val="24"/>
          <w:szCs w:val="22"/>
          <w:lang w:val="en-GB"/>
        </w:rPr>
      </w:pPr>
      <w:r>
        <w:br w:type="page"/>
      </w:r>
    </w:p>
    <w:p w14:paraId="549B0851" w14:textId="7C70A44B" w:rsidR="0081548C" w:rsidRDefault="00D41CB9" w:rsidP="008D6A7B">
      <w:pPr>
        <w:pStyle w:val="NoSpacing"/>
      </w:pPr>
      <w:r>
        <w:lastRenderedPageBreak/>
        <w:t>E</w:t>
      </w:r>
    </w:p>
    <w:p w14:paraId="10F7752E" w14:textId="42433B99" w:rsidR="0081548C" w:rsidRDefault="0081548C" w:rsidP="008D6A7B">
      <w:pPr>
        <w:pStyle w:val="NoSpacing"/>
      </w:pPr>
    </w:p>
    <w:p w14:paraId="26ECE971" w14:textId="28522C62" w:rsidR="0081548C" w:rsidRDefault="003845A9" w:rsidP="008D6A7B">
      <w:pPr>
        <w:pStyle w:val="NoSpacing"/>
      </w:pPr>
      <w:r>
        <w:rPr>
          <w:noProof/>
        </w:rPr>
        <w:drawing>
          <wp:anchor distT="0" distB="0" distL="114300" distR="114300" simplePos="0" relativeHeight="251658240" behindDoc="0" locked="1" layoutInCell="1" allowOverlap="0" wp14:anchorId="0D916EC4" wp14:editId="4BF1AA27">
            <wp:simplePos x="0" y="0"/>
            <wp:positionH relativeFrom="column">
              <wp:posOffset>80010</wp:posOffset>
            </wp:positionH>
            <wp:positionV relativeFrom="page">
              <wp:posOffset>1148607</wp:posOffset>
            </wp:positionV>
            <wp:extent cx="2628000" cy="3366000"/>
            <wp:effectExtent l="12700" t="12700" r="13970" b="12700"/>
            <wp:wrapSquare wrapText="bothSides"/>
            <wp:docPr id="5" name="Picture 5" descr="A close up of text on a white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a.png"/>
                    <pic:cNvPicPr/>
                  </pic:nvPicPr>
                  <pic:blipFill>
                    <a:blip r:embed="rId16" cstate="print">
                      <a:extLst>
                        <a:ext uri="{28A0092B-C50C-407E-A947-70E740481C1C}">
                          <a14:useLocalDpi xmlns:a14="http://schemas.microsoft.com/office/drawing/2010/main" val="0"/>
                        </a:ext>
                      </a:extLst>
                    </a:blip>
                    <a:stretch>
                      <a:fillRect/>
                    </a:stretch>
                  </pic:blipFill>
                  <pic:spPr>
                    <a:xfrm>
                      <a:off x="0" y="0"/>
                      <a:ext cx="2628000" cy="3366000"/>
                    </a:xfrm>
                    <a:prstGeom prst="rect">
                      <a:avLst/>
                    </a:prstGeom>
                    <a:ln w="6350">
                      <a:solidFill>
                        <a:schemeClr val="tx1"/>
                      </a:solidFill>
                    </a:ln>
                  </pic:spPr>
                </pic:pic>
              </a:graphicData>
            </a:graphic>
            <wp14:sizeRelH relativeFrom="page">
              <wp14:pctWidth>0</wp14:pctWidth>
            </wp14:sizeRelH>
            <wp14:sizeRelV relativeFrom="page">
              <wp14:pctHeight>0</wp14:pctHeight>
            </wp14:sizeRelV>
          </wp:anchor>
        </w:drawing>
      </w:r>
    </w:p>
    <w:p w14:paraId="2C2C4CC1" w14:textId="745562EA" w:rsidR="0081548C" w:rsidRDefault="0081548C" w:rsidP="008D6A7B">
      <w:pPr>
        <w:pStyle w:val="NoSpacing"/>
      </w:pPr>
    </w:p>
    <w:p w14:paraId="4265EBFD" w14:textId="5B1B102A" w:rsidR="0081548C" w:rsidRDefault="0081548C" w:rsidP="008D6A7B">
      <w:pPr>
        <w:pStyle w:val="NoSpacing"/>
      </w:pPr>
    </w:p>
    <w:p w14:paraId="3848117F" w14:textId="39851BD9" w:rsidR="0081548C" w:rsidRDefault="0081548C" w:rsidP="008D6A7B">
      <w:pPr>
        <w:pStyle w:val="NoSpacing"/>
      </w:pPr>
    </w:p>
    <w:p w14:paraId="432D3710" w14:textId="427B5590" w:rsidR="0081548C" w:rsidRDefault="0081548C" w:rsidP="008D6A7B">
      <w:pPr>
        <w:pStyle w:val="NoSpacing"/>
      </w:pPr>
    </w:p>
    <w:p w14:paraId="5E6F4FF5" w14:textId="6F5B46B0" w:rsidR="0081548C" w:rsidRDefault="0081548C" w:rsidP="008D6A7B">
      <w:pPr>
        <w:pStyle w:val="NoSpacing"/>
      </w:pPr>
    </w:p>
    <w:p w14:paraId="1BB3C23B" w14:textId="35143142" w:rsidR="0081548C" w:rsidRDefault="0081548C" w:rsidP="008D6A7B">
      <w:pPr>
        <w:pStyle w:val="NoSpacing"/>
      </w:pPr>
    </w:p>
    <w:p w14:paraId="58523686" w14:textId="44A6CF96" w:rsidR="0081548C" w:rsidRDefault="0081548C" w:rsidP="008D6A7B">
      <w:pPr>
        <w:pStyle w:val="NoSpacing"/>
      </w:pPr>
    </w:p>
    <w:p w14:paraId="2EAA526B" w14:textId="19CE48F3" w:rsidR="0081548C" w:rsidRDefault="0081548C" w:rsidP="008D6A7B">
      <w:pPr>
        <w:pStyle w:val="NoSpacing"/>
      </w:pPr>
    </w:p>
    <w:p w14:paraId="4EB01134" w14:textId="36FBCFB9" w:rsidR="0081548C" w:rsidRDefault="0081548C" w:rsidP="008D6A7B">
      <w:pPr>
        <w:pStyle w:val="NoSpacing"/>
      </w:pPr>
    </w:p>
    <w:p w14:paraId="74DF0F35" w14:textId="569C5250" w:rsidR="0081548C" w:rsidRDefault="0081548C" w:rsidP="008D6A7B">
      <w:pPr>
        <w:pStyle w:val="NoSpacing"/>
      </w:pPr>
    </w:p>
    <w:p w14:paraId="2E8ABBB4" w14:textId="1B4FA8FB" w:rsidR="0081548C" w:rsidRDefault="0081548C" w:rsidP="008D6A7B">
      <w:pPr>
        <w:pStyle w:val="NoSpacing"/>
      </w:pPr>
    </w:p>
    <w:p w14:paraId="5A126EB0" w14:textId="0636C8D6" w:rsidR="0081548C" w:rsidRDefault="0081548C" w:rsidP="008D6A7B">
      <w:pPr>
        <w:pStyle w:val="NoSpacing"/>
      </w:pPr>
    </w:p>
    <w:p w14:paraId="31A58A6C" w14:textId="4CC5B25F" w:rsidR="0081548C" w:rsidRDefault="0081548C" w:rsidP="008D6A7B">
      <w:pPr>
        <w:pStyle w:val="NoSpacing"/>
      </w:pPr>
    </w:p>
    <w:p w14:paraId="69520627" w14:textId="0AC2FBF5" w:rsidR="0081548C" w:rsidRDefault="0081548C" w:rsidP="008D6A7B">
      <w:pPr>
        <w:pStyle w:val="NoSpacing"/>
      </w:pPr>
    </w:p>
    <w:p w14:paraId="7548AE28" w14:textId="61F3285C" w:rsidR="0081548C" w:rsidRDefault="0081548C" w:rsidP="008D6A7B">
      <w:pPr>
        <w:pStyle w:val="NoSpacing"/>
      </w:pPr>
    </w:p>
    <w:p w14:paraId="52D4076C" w14:textId="3312404A" w:rsidR="0081548C" w:rsidRDefault="0081548C" w:rsidP="008D6A7B">
      <w:pPr>
        <w:pStyle w:val="NoSpacing"/>
      </w:pPr>
    </w:p>
    <w:p w14:paraId="0D2F2D21" w14:textId="53C9E715" w:rsidR="0081548C" w:rsidRDefault="0081548C" w:rsidP="008D6A7B">
      <w:pPr>
        <w:pStyle w:val="NoSpacing"/>
      </w:pPr>
    </w:p>
    <w:p w14:paraId="58BD56E3" w14:textId="64AF0D39" w:rsidR="00200BA0" w:rsidRDefault="00200BA0" w:rsidP="008D6A7B">
      <w:pPr>
        <w:pStyle w:val="NoSpacing"/>
      </w:pPr>
    </w:p>
    <w:p w14:paraId="22B83F47" w14:textId="77777777" w:rsidR="00165A08" w:rsidRDefault="00165A08" w:rsidP="008D6A7B">
      <w:pPr>
        <w:pStyle w:val="NoSpacing"/>
      </w:pPr>
    </w:p>
    <w:p w14:paraId="38DDFEBB" w14:textId="77777777" w:rsidR="00165A08" w:rsidRDefault="00165A08" w:rsidP="008D6A7B">
      <w:pPr>
        <w:pStyle w:val="NoSpacing"/>
      </w:pPr>
    </w:p>
    <w:p w14:paraId="01575E21" w14:textId="77777777" w:rsidR="00FA3173" w:rsidRDefault="00FA3173" w:rsidP="008D6A7B">
      <w:pPr>
        <w:pStyle w:val="NoSpacing"/>
      </w:pPr>
    </w:p>
    <w:p w14:paraId="4626E643" w14:textId="5866F87B" w:rsidR="00200BA0" w:rsidRDefault="00D41CB9" w:rsidP="008D6A7B">
      <w:pPr>
        <w:pStyle w:val="NoSpacing"/>
      </w:pPr>
      <w:r>
        <w:t>F</w:t>
      </w:r>
    </w:p>
    <w:p w14:paraId="51F539A2" w14:textId="28752298" w:rsidR="0081548C" w:rsidRDefault="0081548C" w:rsidP="008D6A7B">
      <w:pPr>
        <w:pStyle w:val="NoSpacing"/>
      </w:pPr>
    </w:p>
    <w:p w14:paraId="2304B73A" w14:textId="21DB2EE8" w:rsidR="00200BA0" w:rsidRDefault="00FA3173" w:rsidP="008D6A7B">
      <w:pPr>
        <w:pStyle w:val="NoSpacing"/>
      </w:pPr>
      <w:r>
        <w:rPr>
          <w:noProof/>
        </w:rPr>
        <w:drawing>
          <wp:anchor distT="0" distB="0" distL="114300" distR="114300" simplePos="0" relativeHeight="251665408" behindDoc="0" locked="1" layoutInCell="1" allowOverlap="0" wp14:anchorId="3DCB652F" wp14:editId="18564478">
            <wp:simplePos x="0" y="0"/>
            <wp:positionH relativeFrom="column">
              <wp:posOffset>51435</wp:posOffset>
            </wp:positionH>
            <wp:positionV relativeFrom="page">
              <wp:posOffset>5404485</wp:posOffset>
            </wp:positionV>
            <wp:extent cx="3074400" cy="3830400"/>
            <wp:effectExtent l="12700" t="12700" r="12065" b="17780"/>
            <wp:wrapSquare wrapText="bothSides"/>
            <wp:docPr id="4" name="Picture 4" descr="A close up of text on a white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h.png"/>
                    <pic:cNvPicPr/>
                  </pic:nvPicPr>
                  <pic:blipFill>
                    <a:blip r:embed="rId17" cstate="print">
                      <a:extLst>
                        <a:ext uri="{28A0092B-C50C-407E-A947-70E740481C1C}">
                          <a14:useLocalDpi xmlns:a14="http://schemas.microsoft.com/office/drawing/2010/main" val="0"/>
                        </a:ext>
                      </a:extLst>
                    </a:blip>
                    <a:stretch>
                      <a:fillRect/>
                    </a:stretch>
                  </pic:blipFill>
                  <pic:spPr>
                    <a:xfrm>
                      <a:off x="0" y="0"/>
                      <a:ext cx="3074400" cy="3830400"/>
                    </a:xfrm>
                    <a:prstGeom prst="rect">
                      <a:avLst/>
                    </a:prstGeom>
                    <a:ln w="6350">
                      <a:solidFill>
                        <a:schemeClr val="tx1"/>
                      </a:solidFill>
                    </a:ln>
                  </pic:spPr>
                </pic:pic>
              </a:graphicData>
            </a:graphic>
            <wp14:sizeRelH relativeFrom="page">
              <wp14:pctWidth>0</wp14:pctWidth>
            </wp14:sizeRelH>
            <wp14:sizeRelV relativeFrom="page">
              <wp14:pctHeight>0</wp14:pctHeight>
            </wp14:sizeRelV>
          </wp:anchor>
        </w:drawing>
      </w:r>
    </w:p>
    <w:p w14:paraId="237399AD" w14:textId="7EE7E8CE" w:rsidR="00200BA0" w:rsidRDefault="00200BA0" w:rsidP="008D6A7B">
      <w:pPr>
        <w:pStyle w:val="NoSpacing"/>
      </w:pPr>
    </w:p>
    <w:p w14:paraId="0D64EB9B" w14:textId="3C089624" w:rsidR="00200BA0" w:rsidRDefault="00200BA0" w:rsidP="008D6A7B">
      <w:pPr>
        <w:pStyle w:val="NoSpacing"/>
      </w:pPr>
    </w:p>
    <w:p w14:paraId="27D0E4CE" w14:textId="75F6F91E" w:rsidR="00200BA0" w:rsidRDefault="00200BA0" w:rsidP="008D6A7B">
      <w:pPr>
        <w:pStyle w:val="NoSpacing"/>
      </w:pPr>
    </w:p>
    <w:p w14:paraId="0B73BFC5" w14:textId="39DA439C" w:rsidR="00200BA0" w:rsidRDefault="00200BA0" w:rsidP="008D6A7B">
      <w:pPr>
        <w:pStyle w:val="NoSpacing"/>
      </w:pPr>
    </w:p>
    <w:p w14:paraId="3051E895" w14:textId="7DC9A70E" w:rsidR="00200BA0" w:rsidRDefault="00200BA0" w:rsidP="008D6A7B">
      <w:pPr>
        <w:pStyle w:val="NoSpacing"/>
      </w:pPr>
    </w:p>
    <w:p w14:paraId="30A5F81C" w14:textId="77777777" w:rsidR="00200BA0" w:rsidRDefault="00200BA0" w:rsidP="008D6A7B">
      <w:pPr>
        <w:pStyle w:val="NoSpacing"/>
      </w:pPr>
    </w:p>
    <w:p w14:paraId="3B2090BE" w14:textId="77777777" w:rsidR="00200BA0" w:rsidRDefault="00200BA0" w:rsidP="008D6A7B">
      <w:pPr>
        <w:pStyle w:val="NoSpacing"/>
      </w:pPr>
    </w:p>
    <w:p w14:paraId="0420B43C" w14:textId="77777777" w:rsidR="00200BA0" w:rsidRDefault="00200BA0" w:rsidP="008D6A7B">
      <w:pPr>
        <w:pStyle w:val="NoSpacing"/>
      </w:pPr>
    </w:p>
    <w:p w14:paraId="587F73B9" w14:textId="77777777" w:rsidR="00200BA0" w:rsidRDefault="00200BA0" w:rsidP="008D6A7B">
      <w:pPr>
        <w:pStyle w:val="NoSpacing"/>
      </w:pPr>
    </w:p>
    <w:p w14:paraId="5F965008" w14:textId="77777777" w:rsidR="00200BA0" w:rsidRDefault="00200BA0" w:rsidP="008D6A7B">
      <w:pPr>
        <w:pStyle w:val="NoSpacing"/>
      </w:pPr>
    </w:p>
    <w:p w14:paraId="3B0F5DD6" w14:textId="77777777" w:rsidR="00200BA0" w:rsidRDefault="00200BA0" w:rsidP="008D6A7B">
      <w:pPr>
        <w:pStyle w:val="NoSpacing"/>
      </w:pPr>
    </w:p>
    <w:p w14:paraId="3CF3221D" w14:textId="77777777" w:rsidR="00200BA0" w:rsidRDefault="00200BA0" w:rsidP="008D6A7B">
      <w:pPr>
        <w:pStyle w:val="NoSpacing"/>
      </w:pPr>
    </w:p>
    <w:p w14:paraId="37D44464" w14:textId="77777777" w:rsidR="00200BA0" w:rsidRDefault="00200BA0" w:rsidP="008D6A7B">
      <w:pPr>
        <w:pStyle w:val="NoSpacing"/>
      </w:pPr>
    </w:p>
    <w:p w14:paraId="5D306C89" w14:textId="77777777" w:rsidR="00200BA0" w:rsidRDefault="00200BA0" w:rsidP="008D6A7B">
      <w:pPr>
        <w:pStyle w:val="NoSpacing"/>
      </w:pPr>
    </w:p>
    <w:p w14:paraId="6970FB15" w14:textId="77777777" w:rsidR="00200BA0" w:rsidRDefault="00200BA0" w:rsidP="008D6A7B">
      <w:pPr>
        <w:pStyle w:val="NoSpacing"/>
      </w:pPr>
    </w:p>
    <w:p w14:paraId="4C3ED00D" w14:textId="77777777" w:rsidR="00200BA0" w:rsidRDefault="00200BA0" w:rsidP="008D6A7B">
      <w:pPr>
        <w:pStyle w:val="NoSpacing"/>
      </w:pPr>
    </w:p>
    <w:p w14:paraId="1140F43E" w14:textId="77777777" w:rsidR="00200BA0" w:rsidRDefault="00200BA0" w:rsidP="008D6A7B">
      <w:pPr>
        <w:pStyle w:val="NoSpacing"/>
      </w:pPr>
    </w:p>
    <w:p w14:paraId="437F990D" w14:textId="77777777" w:rsidR="00200BA0" w:rsidRDefault="00200BA0" w:rsidP="008D6A7B">
      <w:pPr>
        <w:pStyle w:val="NoSpacing"/>
      </w:pPr>
    </w:p>
    <w:p w14:paraId="792B82CC" w14:textId="77777777" w:rsidR="00200BA0" w:rsidRDefault="00200BA0" w:rsidP="008D6A7B">
      <w:pPr>
        <w:pStyle w:val="NoSpacing"/>
      </w:pPr>
    </w:p>
    <w:p w14:paraId="2E5D919C" w14:textId="77777777" w:rsidR="00200BA0" w:rsidRDefault="00200BA0" w:rsidP="008D6A7B">
      <w:pPr>
        <w:pStyle w:val="NoSpacing"/>
      </w:pPr>
    </w:p>
    <w:p w14:paraId="6C6AC567" w14:textId="77777777" w:rsidR="003845A9" w:rsidRDefault="003845A9" w:rsidP="008D6A7B">
      <w:pPr>
        <w:pStyle w:val="NoSpacing"/>
      </w:pPr>
    </w:p>
    <w:p w14:paraId="671C4788" w14:textId="77777777" w:rsidR="00165A08" w:rsidRDefault="00165A08" w:rsidP="008D6A7B">
      <w:pPr>
        <w:pStyle w:val="NoSpacing"/>
      </w:pPr>
    </w:p>
    <w:p w14:paraId="34A04404" w14:textId="77777777" w:rsidR="00165A08" w:rsidRDefault="00165A08" w:rsidP="008D6A7B">
      <w:pPr>
        <w:pStyle w:val="NoSpacing"/>
      </w:pPr>
    </w:p>
    <w:p w14:paraId="4B9AF680" w14:textId="77777777" w:rsidR="00165A08" w:rsidRDefault="00165A08" w:rsidP="008D6A7B">
      <w:pPr>
        <w:pStyle w:val="NoSpacing"/>
      </w:pPr>
    </w:p>
    <w:p w14:paraId="03A65B42" w14:textId="77777777" w:rsidR="00165A08" w:rsidRDefault="00165A08" w:rsidP="008D6A7B">
      <w:pPr>
        <w:pStyle w:val="NoSpacing"/>
      </w:pPr>
    </w:p>
    <w:p w14:paraId="6013A71D" w14:textId="77777777" w:rsidR="00165A08" w:rsidRDefault="00165A08" w:rsidP="008D6A7B">
      <w:pPr>
        <w:pStyle w:val="NoSpacing"/>
      </w:pPr>
    </w:p>
    <w:p w14:paraId="65E8DA22" w14:textId="3501C554" w:rsidR="0081548C" w:rsidRDefault="00D41CB9" w:rsidP="008D6A7B">
      <w:pPr>
        <w:pStyle w:val="NoSpacing"/>
      </w:pPr>
      <w:r>
        <w:t>G</w:t>
      </w:r>
    </w:p>
    <w:p w14:paraId="26EE2DFE" w14:textId="58209775" w:rsidR="003845A9" w:rsidRDefault="008D6A7B" w:rsidP="008D6A7B">
      <w:pPr>
        <w:pStyle w:val="NoSpacing"/>
      </w:pPr>
      <w:r>
        <w:rPr>
          <w:noProof/>
        </w:rPr>
        <w:drawing>
          <wp:anchor distT="0" distB="0" distL="114300" distR="114300" simplePos="0" relativeHeight="251660288" behindDoc="0" locked="1" layoutInCell="1" allowOverlap="0" wp14:anchorId="124CCC8E" wp14:editId="0F2F0C66">
            <wp:simplePos x="0" y="0"/>
            <wp:positionH relativeFrom="page">
              <wp:posOffset>454025</wp:posOffset>
            </wp:positionH>
            <wp:positionV relativeFrom="page">
              <wp:posOffset>1150620</wp:posOffset>
            </wp:positionV>
            <wp:extent cx="4039200" cy="3888000"/>
            <wp:effectExtent l="12700" t="12700" r="12700" b="11430"/>
            <wp:wrapSquare wrapText="bothSides"/>
            <wp:docPr id="8" name="Picture 8" descr="A close up of text on a white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d.png"/>
                    <pic:cNvPicPr/>
                  </pic:nvPicPr>
                  <pic:blipFill>
                    <a:blip r:embed="rId18">
                      <a:extLst>
                        <a:ext uri="{28A0092B-C50C-407E-A947-70E740481C1C}">
                          <a14:useLocalDpi xmlns:a14="http://schemas.microsoft.com/office/drawing/2010/main" val="0"/>
                        </a:ext>
                      </a:extLst>
                    </a:blip>
                    <a:stretch>
                      <a:fillRect/>
                    </a:stretch>
                  </pic:blipFill>
                  <pic:spPr>
                    <a:xfrm>
                      <a:off x="0" y="0"/>
                      <a:ext cx="4039200" cy="3888000"/>
                    </a:xfrm>
                    <a:prstGeom prst="rect">
                      <a:avLst/>
                    </a:prstGeom>
                    <a:ln w="6350">
                      <a:solidFill>
                        <a:schemeClr val="tx1"/>
                      </a:solidFill>
                    </a:ln>
                  </pic:spPr>
                </pic:pic>
              </a:graphicData>
            </a:graphic>
            <wp14:sizeRelH relativeFrom="page">
              <wp14:pctWidth>0</wp14:pctWidth>
            </wp14:sizeRelH>
            <wp14:sizeRelV relativeFrom="page">
              <wp14:pctHeight>0</wp14:pctHeight>
            </wp14:sizeRelV>
          </wp:anchor>
        </w:drawing>
      </w:r>
    </w:p>
    <w:p w14:paraId="04A956AE" w14:textId="753D9F99" w:rsidR="003845A9" w:rsidRDefault="003845A9" w:rsidP="008D6A7B">
      <w:pPr>
        <w:pStyle w:val="NoSpacing"/>
      </w:pPr>
    </w:p>
    <w:p w14:paraId="100B3183" w14:textId="385219EA" w:rsidR="003845A9" w:rsidRDefault="003845A9" w:rsidP="008D6A7B">
      <w:pPr>
        <w:pStyle w:val="NoSpacing"/>
      </w:pPr>
    </w:p>
    <w:p w14:paraId="2CAAC020" w14:textId="118AA3AA" w:rsidR="003845A9" w:rsidRDefault="003845A9" w:rsidP="008D6A7B">
      <w:pPr>
        <w:pStyle w:val="NoSpacing"/>
      </w:pPr>
    </w:p>
    <w:p w14:paraId="700D20F4" w14:textId="42B61DF6" w:rsidR="003845A9" w:rsidRDefault="003845A9" w:rsidP="008D6A7B">
      <w:pPr>
        <w:pStyle w:val="NoSpacing"/>
      </w:pPr>
    </w:p>
    <w:p w14:paraId="5FA840CE" w14:textId="7F319430" w:rsidR="003845A9" w:rsidRDefault="003845A9" w:rsidP="008D6A7B">
      <w:pPr>
        <w:pStyle w:val="NoSpacing"/>
      </w:pPr>
    </w:p>
    <w:p w14:paraId="0B14669E" w14:textId="4D7426D7" w:rsidR="003845A9" w:rsidRDefault="003845A9" w:rsidP="008D6A7B">
      <w:pPr>
        <w:pStyle w:val="NoSpacing"/>
      </w:pPr>
    </w:p>
    <w:p w14:paraId="38ACC7EC" w14:textId="548BE2B3" w:rsidR="003845A9" w:rsidRDefault="003845A9" w:rsidP="008D6A7B">
      <w:pPr>
        <w:pStyle w:val="NoSpacing"/>
      </w:pPr>
    </w:p>
    <w:p w14:paraId="279B5EA9" w14:textId="3B98B062" w:rsidR="003845A9" w:rsidRDefault="003845A9" w:rsidP="008D6A7B">
      <w:pPr>
        <w:pStyle w:val="NoSpacing"/>
      </w:pPr>
    </w:p>
    <w:p w14:paraId="0D5C0C24" w14:textId="1D402624" w:rsidR="003845A9" w:rsidRDefault="003845A9" w:rsidP="008D6A7B">
      <w:pPr>
        <w:pStyle w:val="NoSpacing"/>
      </w:pPr>
    </w:p>
    <w:p w14:paraId="09AAB7A1" w14:textId="46F0E51B" w:rsidR="003845A9" w:rsidRDefault="003845A9" w:rsidP="008D6A7B">
      <w:pPr>
        <w:pStyle w:val="NoSpacing"/>
      </w:pPr>
    </w:p>
    <w:p w14:paraId="16799D62" w14:textId="13F038CC" w:rsidR="003845A9" w:rsidRDefault="003845A9" w:rsidP="008D6A7B">
      <w:pPr>
        <w:pStyle w:val="NoSpacing"/>
      </w:pPr>
    </w:p>
    <w:p w14:paraId="15A7121D" w14:textId="67987BBF" w:rsidR="003845A9" w:rsidRDefault="003845A9" w:rsidP="008D6A7B">
      <w:pPr>
        <w:pStyle w:val="NoSpacing"/>
      </w:pPr>
    </w:p>
    <w:p w14:paraId="40216FE1" w14:textId="356F5028" w:rsidR="003845A9" w:rsidRDefault="003845A9" w:rsidP="008D6A7B">
      <w:pPr>
        <w:pStyle w:val="NoSpacing"/>
      </w:pPr>
    </w:p>
    <w:p w14:paraId="40873F43" w14:textId="2E5A14B2" w:rsidR="003845A9" w:rsidRDefault="003845A9" w:rsidP="008D6A7B">
      <w:pPr>
        <w:pStyle w:val="NoSpacing"/>
      </w:pPr>
    </w:p>
    <w:p w14:paraId="5E43321F" w14:textId="4B0B66DC" w:rsidR="003845A9" w:rsidRDefault="003845A9" w:rsidP="008D6A7B">
      <w:pPr>
        <w:pStyle w:val="NoSpacing"/>
      </w:pPr>
    </w:p>
    <w:p w14:paraId="77BE076C" w14:textId="7347D191" w:rsidR="003845A9" w:rsidRDefault="003845A9" w:rsidP="008D6A7B">
      <w:pPr>
        <w:pStyle w:val="NoSpacing"/>
      </w:pPr>
    </w:p>
    <w:p w14:paraId="50EAF9A0" w14:textId="61774DD5" w:rsidR="003845A9" w:rsidRDefault="003845A9" w:rsidP="008D6A7B">
      <w:pPr>
        <w:pStyle w:val="NoSpacing"/>
      </w:pPr>
    </w:p>
    <w:p w14:paraId="38F1D4FF" w14:textId="46EE0A31" w:rsidR="003845A9" w:rsidRDefault="003845A9" w:rsidP="008D6A7B">
      <w:pPr>
        <w:pStyle w:val="NoSpacing"/>
      </w:pPr>
    </w:p>
    <w:p w14:paraId="7C77FD9A" w14:textId="4087735C" w:rsidR="003845A9" w:rsidRDefault="003845A9" w:rsidP="008D6A7B">
      <w:pPr>
        <w:pStyle w:val="NoSpacing"/>
      </w:pPr>
    </w:p>
    <w:p w14:paraId="6338E297" w14:textId="6AB61D87" w:rsidR="003845A9" w:rsidRDefault="003845A9" w:rsidP="008D6A7B">
      <w:pPr>
        <w:pStyle w:val="NoSpacing"/>
      </w:pPr>
    </w:p>
    <w:p w14:paraId="0AC1438E" w14:textId="77777777" w:rsidR="00165A08" w:rsidRDefault="00165A08" w:rsidP="008D6A7B">
      <w:pPr>
        <w:pStyle w:val="NoSpacing"/>
      </w:pPr>
    </w:p>
    <w:p w14:paraId="2128671B" w14:textId="77777777" w:rsidR="00165A08" w:rsidRDefault="00165A08" w:rsidP="008D6A7B">
      <w:pPr>
        <w:pStyle w:val="NoSpacing"/>
      </w:pPr>
    </w:p>
    <w:p w14:paraId="1F9F2AD2" w14:textId="77777777" w:rsidR="00D41CB9" w:rsidRDefault="00D41CB9" w:rsidP="008D6A7B">
      <w:pPr>
        <w:pStyle w:val="NoSpacing"/>
      </w:pPr>
    </w:p>
    <w:p w14:paraId="3954930B" w14:textId="77777777" w:rsidR="00D41CB9" w:rsidRDefault="00D41CB9" w:rsidP="008D6A7B">
      <w:pPr>
        <w:pStyle w:val="NoSpacing"/>
      </w:pPr>
    </w:p>
    <w:p w14:paraId="5615689F" w14:textId="51EE3C7C" w:rsidR="003845A9" w:rsidRDefault="00D41CB9" w:rsidP="008D6A7B">
      <w:pPr>
        <w:pStyle w:val="NoSpacing"/>
      </w:pPr>
      <w:r>
        <w:t>H</w:t>
      </w:r>
    </w:p>
    <w:p w14:paraId="0E5B8830" w14:textId="59171D47" w:rsidR="003845A9" w:rsidRDefault="003845A9" w:rsidP="008D6A7B">
      <w:pPr>
        <w:pStyle w:val="NoSpacing"/>
      </w:pPr>
    </w:p>
    <w:p w14:paraId="6884468B" w14:textId="66CB11CB" w:rsidR="003845A9" w:rsidRDefault="00D41CB9" w:rsidP="008D6A7B">
      <w:pPr>
        <w:pStyle w:val="NoSpacing"/>
      </w:pPr>
      <w:r>
        <w:rPr>
          <w:noProof/>
        </w:rPr>
        <w:drawing>
          <wp:anchor distT="0" distB="0" distL="114300" distR="114300" simplePos="0" relativeHeight="251667456" behindDoc="0" locked="1" layoutInCell="1" allowOverlap="0" wp14:anchorId="24E0250C" wp14:editId="3815A45B">
            <wp:simplePos x="0" y="0"/>
            <wp:positionH relativeFrom="column">
              <wp:posOffset>59055</wp:posOffset>
            </wp:positionH>
            <wp:positionV relativeFrom="page">
              <wp:posOffset>5759450</wp:posOffset>
            </wp:positionV>
            <wp:extent cx="2646000" cy="3452400"/>
            <wp:effectExtent l="12700" t="12700" r="8890" b="15240"/>
            <wp:wrapSquare wrapText="bothSides"/>
            <wp:docPr id="1" name="Picture 1" descr="A screenshot of a cell ph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Screenshot 2020-05-07 at 11.14.38.png"/>
                    <pic:cNvPicPr/>
                  </pic:nvPicPr>
                  <pic:blipFill rotWithShape="1">
                    <a:blip r:embed="rId19" cstate="print">
                      <a:extLst>
                        <a:ext uri="{28A0092B-C50C-407E-A947-70E740481C1C}">
                          <a14:useLocalDpi xmlns:a14="http://schemas.microsoft.com/office/drawing/2010/main" val="0"/>
                        </a:ext>
                      </a:extLst>
                    </a:blip>
                    <a:srcRect b="6894"/>
                    <a:stretch/>
                  </pic:blipFill>
                  <pic:spPr bwMode="auto">
                    <a:xfrm>
                      <a:off x="0" y="0"/>
                      <a:ext cx="2646000" cy="3452400"/>
                    </a:xfrm>
                    <a:prstGeom prst="rect">
                      <a:avLst/>
                    </a:prstGeom>
                    <a:ln w="6350">
                      <a:solidFill>
                        <a:schemeClr val="tx1"/>
                      </a:solid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359329AC" w14:textId="572F13C1" w:rsidR="003845A9" w:rsidRDefault="003845A9" w:rsidP="008D6A7B">
      <w:pPr>
        <w:pStyle w:val="NoSpacing"/>
      </w:pPr>
    </w:p>
    <w:p w14:paraId="69B289E4" w14:textId="1C75B3F3" w:rsidR="003845A9" w:rsidRDefault="003845A9" w:rsidP="008D6A7B">
      <w:pPr>
        <w:pStyle w:val="NoSpacing"/>
      </w:pPr>
    </w:p>
    <w:p w14:paraId="0160EAF0" w14:textId="225F24B4" w:rsidR="003845A9" w:rsidRDefault="003845A9" w:rsidP="008D6A7B">
      <w:pPr>
        <w:pStyle w:val="NoSpacing"/>
      </w:pPr>
    </w:p>
    <w:p w14:paraId="7E21BD5E" w14:textId="562FDB1D" w:rsidR="003845A9" w:rsidRDefault="003845A9" w:rsidP="008D6A7B">
      <w:pPr>
        <w:pStyle w:val="NoSpacing"/>
      </w:pPr>
    </w:p>
    <w:p w14:paraId="41B84AAB" w14:textId="0D9E2B94" w:rsidR="003845A9" w:rsidRPr="003845A9" w:rsidRDefault="003845A9" w:rsidP="003845A9">
      <w:pPr>
        <w:rPr>
          <w:rFonts w:eastAsia="Calibri" w:cs="Times New Roman"/>
          <w:b/>
          <w:color w:val="393839"/>
          <w:sz w:val="24"/>
          <w:szCs w:val="22"/>
          <w:lang w:val="en-GB"/>
        </w:rPr>
      </w:pPr>
    </w:p>
    <w:sectPr w:rsidR="003845A9" w:rsidRPr="003845A9" w:rsidSect="00704099">
      <w:footerReference w:type="default" r:id="rId20"/>
      <w:headerReference w:type="first" r:id="rId21"/>
      <w:footerReference w:type="first" r:id="rId22"/>
      <w:pgSz w:w="11906" w:h="16838"/>
      <w:pgMar w:top="720" w:right="720" w:bottom="993" w:left="720" w:header="708" w:footer="38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241CCF0" w14:textId="77777777" w:rsidR="0050533F" w:rsidRDefault="0050533F" w:rsidP="00FB05A8">
      <w:r>
        <w:separator/>
      </w:r>
    </w:p>
  </w:endnote>
  <w:endnote w:type="continuationSeparator" w:id="0">
    <w:p w14:paraId="658B5471" w14:textId="77777777" w:rsidR="0050533F" w:rsidRDefault="0050533F" w:rsidP="00FB05A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1908" w:type="dxa"/>
      <w:tblInd w:w="-601" w:type="dxa"/>
      <w:shd w:val="clear" w:color="auto" w:fill="282878"/>
      <w:tblLook w:val="04A0" w:firstRow="1" w:lastRow="0" w:firstColumn="1" w:lastColumn="0" w:noHBand="0" w:noVBand="1"/>
    </w:tblPr>
    <w:tblGrid>
      <w:gridCol w:w="567"/>
      <w:gridCol w:w="5245"/>
      <w:gridCol w:w="3261"/>
      <w:gridCol w:w="2835"/>
    </w:tblGrid>
    <w:tr w:rsidR="00D24386" w14:paraId="741E2FB0" w14:textId="77777777" w:rsidTr="00DF61A6">
      <w:tc>
        <w:tcPr>
          <w:tcW w:w="567" w:type="dxa"/>
          <w:shd w:val="clear" w:color="auto" w:fill="282878"/>
          <w:vAlign w:val="center"/>
        </w:tcPr>
        <w:p w14:paraId="3C1B471A" w14:textId="77777777" w:rsidR="00D24386" w:rsidRPr="00662DF8" w:rsidRDefault="00D24386" w:rsidP="00D24386">
          <w:pPr>
            <w:pStyle w:val="Footer"/>
            <w:rPr>
              <w:sz w:val="10"/>
              <w:szCs w:val="10"/>
            </w:rPr>
          </w:pPr>
        </w:p>
      </w:tc>
      <w:tc>
        <w:tcPr>
          <w:tcW w:w="5245" w:type="dxa"/>
          <w:shd w:val="clear" w:color="auto" w:fill="282878"/>
          <w:vAlign w:val="center"/>
        </w:tcPr>
        <w:p w14:paraId="7D837BBF" w14:textId="77777777" w:rsidR="00D24386" w:rsidRPr="00662DF8" w:rsidRDefault="00DF61A6" w:rsidP="00D24386">
          <w:pPr>
            <w:pStyle w:val="Footer"/>
          </w:pPr>
          <w:proofErr w:type="gramStart"/>
          <w:r w:rsidRPr="00DF61A6">
            <w:rPr>
              <w:color w:val="FF0000"/>
            </w:rPr>
            <w:t>|</w:t>
          </w:r>
          <w:r w:rsidRPr="00662DF8">
            <w:t xml:space="preserve">  </w:t>
          </w:r>
          <w:r w:rsidR="00D24386" w:rsidRPr="00662DF8">
            <w:t>Kaplan</w:t>
          </w:r>
          <w:proofErr w:type="gramEnd"/>
          <w:r w:rsidR="00D24386" w:rsidRPr="00662DF8">
            <w:t xml:space="preserve"> International Pathways</w:t>
          </w:r>
        </w:p>
      </w:tc>
      <w:tc>
        <w:tcPr>
          <w:tcW w:w="3261" w:type="dxa"/>
          <w:shd w:val="clear" w:color="auto" w:fill="282878"/>
          <w:vAlign w:val="center"/>
        </w:tcPr>
        <w:p w14:paraId="382F3D48" w14:textId="77777777" w:rsidR="00D24386" w:rsidRPr="00662DF8" w:rsidRDefault="00DF61A6" w:rsidP="00D24386">
          <w:pPr>
            <w:pStyle w:val="Footer"/>
          </w:pPr>
          <w:r w:rsidRPr="00DF61A6">
            <w:rPr>
              <w:color w:val="FF0000"/>
            </w:rPr>
            <w:t>|</w:t>
          </w:r>
          <w:r w:rsidRPr="00662DF8">
            <w:t xml:space="preserve">  </w:t>
          </w:r>
          <w:r w:rsidR="00D24386" w:rsidRPr="00662DF8">
            <w:fldChar w:fldCharType="begin"/>
          </w:r>
          <w:r w:rsidR="00D24386" w:rsidRPr="00662DF8">
            <w:instrText xml:space="preserve"> PAGE   \* MERGEFORMAT </w:instrText>
          </w:r>
          <w:r w:rsidR="00D24386" w:rsidRPr="00662DF8">
            <w:fldChar w:fldCharType="separate"/>
          </w:r>
          <w:r w:rsidR="0002056D">
            <w:rPr>
              <w:noProof/>
            </w:rPr>
            <w:t>4</w:t>
          </w:r>
          <w:r w:rsidR="00D24386" w:rsidRPr="00662DF8">
            <w:rPr>
              <w:noProof/>
            </w:rPr>
            <w:fldChar w:fldCharType="end"/>
          </w:r>
        </w:p>
      </w:tc>
      <w:tc>
        <w:tcPr>
          <w:tcW w:w="2835" w:type="dxa"/>
          <w:shd w:val="clear" w:color="auto" w:fill="282878"/>
          <w:vAlign w:val="center"/>
        </w:tcPr>
        <w:p w14:paraId="074EC668" w14:textId="77777777" w:rsidR="00D24386" w:rsidRPr="00662DF8" w:rsidRDefault="00DF61A6" w:rsidP="00D24386">
          <w:pPr>
            <w:pStyle w:val="Footer"/>
          </w:pPr>
          <w:proofErr w:type="gramStart"/>
          <w:r w:rsidRPr="00DF61A6">
            <w:rPr>
              <w:color w:val="FF0000"/>
            </w:rPr>
            <w:t>|</w:t>
          </w:r>
          <w:r w:rsidRPr="00662DF8">
            <w:t xml:space="preserve">  k</w:t>
          </w:r>
          <w:r w:rsidR="00D24386" w:rsidRPr="00662DF8">
            <w:t>aplanpathways.com</w:t>
          </w:r>
          <w:proofErr w:type="gramEnd"/>
        </w:p>
      </w:tc>
    </w:tr>
    <w:tr w:rsidR="00D24386" w:rsidRPr="00D24386" w14:paraId="51B97FC2" w14:textId="77777777" w:rsidTr="00DF61A6">
      <w:tc>
        <w:tcPr>
          <w:tcW w:w="567" w:type="dxa"/>
          <w:shd w:val="clear" w:color="auto" w:fill="282878"/>
        </w:tcPr>
        <w:p w14:paraId="45185DB6" w14:textId="77777777" w:rsidR="00D24386" w:rsidRPr="00662DF8" w:rsidRDefault="00D24386" w:rsidP="00D24386">
          <w:pPr>
            <w:pStyle w:val="Footer"/>
            <w:rPr>
              <w:sz w:val="4"/>
              <w:szCs w:val="4"/>
            </w:rPr>
          </w:pPr>
        </w:p>
      </w:tc>
      <w:tc>
        <w:tcPr>
          <w:tcW w:w="5245" w:type="dxa"/>
          <w:shd w:val="clear" w:color="auto" w:fill="282878"/>
        </w:tcPr>
        <w:p w14:paraId="52CFE2D0" w14:textId="77777777" w:rsidR="00D24386" w:rsidRPr="00662DF8" w:rsidRDefault="00D24386" w:rsidP="00D24386">
          <w:pPr>
            <w:pStyle w:val="Footer"/>
            <w:rPr>
              <w:sz w:val="4"/>
              <w:szCs w:val="4"/>
            </w:rPr>
          </w:pPr>
        </w:p>
      </w:tc>
      <w:tc>
        <w:tcPr>
          <w:tcW w:w="3261" w:type="dxa"/>
          <w:shd w:val="clear" w:color="auto" w:fill="282878"/>
        </w:tcPr>
        <w:p w14:paraId="0C3D1B49" w14:textId="77777777" w:rsidR="00D24386" w:rsidRPr="00662DF8" w:rsidRDefault="00D24386" w:rsidP="00D24386">
          <w:pPr>
            <w:pStyle w:val="Footer"/>
            <w:rPr>
              <w:sz w:val="4"/>
              <w:szCs w:val="4"/>
            </w:rPr>
          </w:pPr>
        </w:p>
      </w:tc>
      <w:tc>
        <w:tcPr>
          <w:tcW w:w="2835" w:type="dxa"/>
          <w:shd w:val="clear" w:color="auto" w:fill="282878"/>
        </w:tcPr>
        <w:p w14:paraId="1F4C6B34" w14:textId="77777777" w:rsidR="00D24386" w:rsidRPr="00662DF8" w:rsidRDefault="00D24386" w:rsidP="00D24386">
          <w:pPr>
            <w:pStyle w:val="Footer"/>
            <w:rPr>
              <w:sz w:val="4"/>
              <w:szCs w:val="4"/>
            </w:rPr>
          </w:pPr>
        </w:p>
      </w:tc>
    </w:tr>
  </w:tbl>
  <w:p w14:paraId="54671575" w14:textId="77777777" w:rsidR="00636173" w:rsidRPr="00636173" w:rsidRDefault="00636173" w:rsidP="00D24386">
    <w:pPr>
      <w:pStyle w:val="Footer"/>
      <w:rPr>
        <w:sz w:val="4"/>
        <w:szCs w:val="4"/>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11908" w:type="dxa"/>
      <w:tblInd w:w="-601" w:type="dxa"/>
      <w:shd w:val="clear" w:color="auto" w:fill="282878"/>
      <w:tblLook w:val="04A0" w:firstRow="1" w:lastRow="0" w:firstColumn="1" w:lastColumn="0" w:noHBand="0" w:noVBand="1"/>
    </w:tblPr>
    <w:tblGrid>
      <w:gridCol w:w="567"/>
      <w:gridCol w:w="5245"/>
      <w:gridCol w:w="3261"/>
      <w:gridCol w:w="2835"/>
    </w:tblGrid>
    <w:tr w:rsidR="00DF61A6" w14:paraId="24633B8C" w14:textId="77777777" w:rsidTr="00662DF8">
      <w:tc>
        <w:tcPr>
          <w:tcW w:w="567" w:type="dxa"/>
          <w:shd w:val="clear" w:color="auto" w:fill="282878"/>
          <w:vAlign w:val="center"/>
        </w:tcPr>
        <w:p w14:paraId="1412C3B2" w14:textId="77777777" w:rsidR="00DF61A6" w:rsidRPr="00662DF8" w:rsidRDefault="00DF61A6" w:rsidP="00662DF8">
          <w:pPr>
            <w:pStyle w:val="Footer"/>
            <w:rPr>
              <w:sz w:val="10"/>
              <w:szCs w:val="10"/>
            </w:rPr>
          </w:pPr>
        </w:p>
      </w:tc>
      <w:tc>
        <w:tcPr>
          <w:tcW w:w="5245" w:type="dxa"/>
          <w:shd w:val="clear" w:color="auto" w:fill="282878"/>
          <w:vAlign w:val="center"/>
        </w:tcPr>
        <w:p w14:paraId="2EEA3BA3" w14:textId="77777777" w:rsidR="00DF61A6" w:rsidRPr="00662DF8" w:rsidRDefault="00DF61A6" w:rsidP="00662DF8">
          <w:pPr>
            <w:pStyle w:val="Footer"/>
          </w:pPr>
          <w:proofErr w:type="gramStart"/>
          <w:r w:rsidRPr="00DF61A6">
            <w:rPr>
              <w:color w:val="FF0000"/>
            </w:rPr>
            <w:t>|</w:t>
          </w:r>
          <w:r w:rsidRPr="00662DF8">
            <w:t xml:space="preserve">  Kaplan</w:t>
          </w:r>
          <w:proofErr w:type="gramEnd"/>
          <w:r w:rsidRPr="00662DF8">
            <w:t xml:space="preserve"> International Pathways</w:t>
          </w:r>
        </w:p>
      </w:tc>
      <w:tc>
        <w:tcPr>
          <w:tcW w:w="3261" w:type="dxa"/>
          <w:shd w:val="clear" w:color="auto" w:fill="282878"/>
          <w:vAlign w:val="center"/>
        </w:tcPr>
        <w:p w14:paraId="6AFEA9FD" w14:textId="77777777" w:rsidR="00DF61A6" w:rsidRPr="00662DF8" w:rsidRDefault="00DF61A6" w:rsidP="00662DF8">
          <w:pPr>
            <w:pStyle w:val="Footer"/>
          </w:pPr>
          <w:r w:rsidRPr="00DF61A6">
            <w:rPr>
              <w:color w:val="FF0000"/>
            </w:rPr>
            <w:t>|</w:t>
          </w:r>
          <w:r w:rsidRPr="00662DF8">
            <w:t xml:space="preserve">  </w:t>
          </w:r>
          <w:r w:rsidRPr="00662DF8">
            <w:fldChar w:fldCharType="begin"/>
          </w:r>
          <w:r w:rsidRPr="00662DF8">
            <w:instrText xml:space="preserve"> PAGE   \* MERGEFORMAT </w:instrText>
          </w:r>
          <w:r w:rsidRPr="00662DF8">
            <w:fldChar w:fldCharType="separate"/>
          </w:r>
          <w:r w:rsidR="0002056D">
            <w:rPr>
              <w:noProof/>
            </w:rPr>
            <w:t>1</w:t>
          </w:r>
          <w:r w:rsidRPr="00662DF8">
            <w:rPr>
              <w:noProof/>
            </w:rPr>
            <w:fldChar w:fldCharType="end"/>
          </w:r>
        </w:p>
      </w:tc>
      <w:tc>
        <w:tcPr>
          <w:tcW w:w="2835" w:type="dxa"/>
          <w:shd w:val="clear" w:color="auto" w:fill="282878"/>
          <w:vAlign w:val="center"/>
        </w:tcPr>
        <w:p w14:paraId="46CC3D94" w14:textId="77777777" w:rsidR="00DF61A6" w:rsidRPr="00662DF8" w:rsidRDefault="00DF61A6" w:rsidP="00662DF8">
          <w:pPr>
            <w:pStyle w:val="Footer"/>
          </w:pPr>
          <w:proofErr w:type="gramStart"/>
          <w:r w:rsidRPr="00DF61A6">
            <w:rPr>
              <w:color w:val="FF0000"/>
            </w:rPr>
            <w:t>|</w:t>
          </w:r>
          <w:r w:rsidRPr="00662DF8">
            <w:t xml:space="preserve">  kaplanpathways.com</w:t>
          </w:r>
          <w:proofErr w:type="gramEnd"/>
        </w:p>
      </w:tc>
    </w:tr>
    <w:tr w:rsidR="00DF61A6" w:rsidRPr="00D24386" w14:paraId="138DF0D8" w14:textId="77777777" w:rsidTr="00662DF8">
      <w:tc>
        <w:tcPr>
          <w:tcW w:w="567" w:type="dxa"/>
          <w:shd w:val="clear" w:color="auto" w:fill="282878"/>
        </w:tcPr>
        <w:p w14:paraId="0DF0291A" w14:textId="77777777" w:rsidR="00DF61A6" w:rsidRPr="00662DF8" w:rsidRDefault="00DF61A6" w:rsidP="00662DF8">
          <w:pPr>
            <w:pStyle w:val="Footer"/>
            <w:rPr>
              <w:sz w:val="4"/>
              <w:szCs w:val="4"/>
            </w:rPr>
          </w:pPr>
        </w:p>
      </w:tc>
      <w:tc>
        <w:tcPr>
          <w:tcW w:w="5245" w:type="dxa"/>
          <w:shd w:val="clear" w:color="auto" w:fill="282878"/>
        </w:tcPr>
        <w:p w14:paraId="5165899C" w14:textId="77777777" w:rsidR="00DF61A6" w:rsidRPr="00662DF8" w:rsidRDefault="00DF61A6" w:rsidP="00662DF8">
          <w:pPr>
            <w:pStyle w:val="Footer"/>
            <w:rPr>
              <w:sz w:val="4"/>
              <w:szCs w:val="4"/>
            </w:rPr>
          </w:pPr>
        </w:p>
      </w:tc>
      <w:tc>
        <w:tcPr>
          <w:tcW w:w="3261" w:type="dxa"/>
          <w:shd w:val="clear" w:color="auto" w:fill="282878"/>
        </w:tcPr>
        <w:p w14:paraId="3F5D043B" w14:textId="77777777" w:rsidR="00DF61A6" w:rsidRPr="00662DF8" w:rsidRDefault="00DF61A6" w:rsidP="00662DF8">
          <w:pPr>
            <w:pStyle w:val="Footer"/>
            <w:rPr>
              <w:sz w:val="4"/>
              <w:szCs w:val="4"/>
            </w:rPr>
          </w:pPr>
        </w:p>
      </w:tc>
      <w:tc>
        <w:tcPr>
          <w:tcW w:w="2835" w:type="dxa"/>
          <w:shd w:val="clear" w:color="auto" w:fill="282878"/>
        </w:tcPr>
        <w:p w14:paraId="6E782E1D" w14:textId="77777777" w:rsidR="00DF61A6" w:rsidRPr="00662DF8" w:rsidRDefault="00DF61A6" w:rsidP="00662DF8">
          <w:pPr>
            <w:pStyle w:val="Footer"/>
            <w:rPr>
              <w:sz w:val="4"/>
              <w:szCs w:val="4"/>
            </w:rPr>
          </w:pPr>
        </w:p>
      </w:tc>
    </w:tr>
  </w:tbl>
  <w:p w14:paraId="475D4DEF" w14:textId="77777777" w:rsidR="00DF61A6" w:rsidRPr="00636173" w:rsidRDefault="00DF61A6" w:rsidP="00DF61A6">
    <w:pPr>
      <w:pStyle w:val="Footer"/>
      <w:rPr>
        <w:sz w:val="4"/>
        <w:szCs w:val="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A88B2AC" w14:textId="77777777" w:rsidR="0050533F" w:rsidRDefault="0050533F" w:rsidP="00FB05A8">
      <w:r>
        <w:separator/>
      </w:r>
    </w:p>
  </w:footnote>
  <w:footnote w:type="continuationSeparator" w:id="0">
    <w:p w14:paraId="04B5CBC6" w14:textId="77777777" w:rsidR="0050533F" w:rsidRDefault="0050533F" w:rsidP="00FB05A8">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Borders>
        <w:bottom w:val="single" w:sz="4" w:space="0" w:color="D7D3CF"/>
        <w:insideH w:val="single" w:sz="4" w:space="0" w:color="auto"/>
        <w:insideV w:val="single" w:sz="4" w:space="0" w:color="auto"/>
      </w:tblBorders>
      <w:tblLook w:val="04A0" w:firstRow="1" w:lastRow="0" w:firstColumn="1" w:lastColumn="0" w:noHBand="0" w:noVBand="1"/>
    </w:tblPr>
    <w:tblGrid>
      <w:gridCol w:w="10682"/>
    </w:tblGrid>
    <w:tr w:rsidR="00DF61A6" w:rsidRPr="00FB05A8" w14:paraId="7A5C80CE" w14:textId="77777777" w:rsidTr="00662DF8">
      <w:tc>
        <w:tcPr>
          <w:tcW w:w="10682" w:type="dxa"/>
          <w:shd w:val="clear" w:color="auto" w:fill="auto"/>
        </w:tcPr>
        <w:p w14:paraId="060B4B82" w14:textId="77777777" w:rsidR="00DF61A6" w:rsidRPr="00FB05A8" w:rsidRDefault="00A671B3" w:rsidP="00662DF8">
          <w:pPr>
            <w:pStyle w:val="Header"/>
            <w:spacing w:after="425"/>
            <w:jc w:val="center"/>
            <w:rPr>
              <w:rFonts w:ascii="Calibri" w:hAnsi="Calibri"/>
            </w:rPr>
          </w:pPr>
          <w:r>
            <w:rPr>
              <w:noProof/>
              <w:lang w:val="en-GB" w:eastAsia="en-GB"/>
            </w:rPr>
            <w:drawing>
              <wp:inline distT="0" distB="0" distL="0" distR="0" wp14:anchorId="58ACB5C5" wp14:editId="74C61E4E">
                <wp:extent cx="2524760" cy="429895"/>
                <wp:effectExtent l="0" t="0" r="8890" b="8255"/>
                <wp:docPr id="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24760" cy="429895"/>
                        </a:xfrm>
                        <a:prstGeom prst="rect">
                          <a:avLst/>
                        </a:prstGeom>
                        <a:noFill/>
                        <a:ln>
                          <a:noFill/>
                        </a:ln>
                      </pic:spPr>
                    </pic:pic>
                  </a:graphicData>
                </a:graphic>
              </wp:inline>
            </w:drawing>
          </w:r>
        </w:p>
      </w:tc>
    </w:tr>
  </w:tbl>
  <w:p w14:paraId="49C66316" w14:textId="77777777" w:rsidR="00DF61A6" w:rsidRPr="00D16FC4" w:rsidRDefault="00DF61A6" w:rsidP="00DF61A6">
    <w:pPr>
      <w:pStyle w:val="Header"/>
      <w:rPr>
        <w:sz w:val="10"/>
        <w:szCs w:val="1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CFD0B0C"/>
    <w:multiLevelType w:val="hybridMultilevel"/>
    <w:tmpl w:val="DF02123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1284168C"/>
    <w:multiLevelType w:val="hybridMultilevel"/>
    <w:tmpl w:val="0F9C3420"/>
    <w:lvl w:ilvl="0" w:tplc="3EF6C3B2">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19BF7A11"/>
    <w:multiLevelType w:val="hybridMultilevel"/>
    <w:tmpl w:val="BFBE5EFE"/>
    <w:lvl w:ilvl="0" w:tplc="04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1A567CAB"/>
    <w:multiLevelType w:val="hybridMultilevel"/>
    <w:tmpl w:val="F92EE698"/>
    <w:lvl w:ilvl="0" w:tplc="04090019">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1A7823D8"/>
    <w:multiLevelType w:val="hybridMultilevel"/>
    <w:tmpl w:val="BFBE5EFE"/>
    <w:lvl w:ilvl="0" w:tplc="04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285176AA"/>
    <w:multiLevelType w:val="hybridMultilevel"/>
    <w:tmpl w:val="7332CBCA"/>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28CE29C8"/>
    <w:multiLevelType w:val="hybridMultilevel"/>
    <w:tmpl w:val="33861204"/>
    <w:lvl w:ilvl="0" w:tplc="7C08C7C2">
      <w:start w:val="1"/>
      <w:numFmt w:val="bullet"/>
      <w:pStyle w:val="Bulletpoin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FD77C6F"/>
    <w:multiLevelType w:val="hybridMultilevel"/>
    <w:tmpl w:val="BDD04E9C"/>
    <w:lvl w:ilvl="0" w:tplc="1A024746">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3F0B4934"/>
    <w:multiLevelType w:val="hybridMultilevel"/>
    <w:tmpl w:val="85BA9C7E"/>
    <w:lvl w:ilvl="0" w:tplc="73D069C0">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47136FE4"/>
    <w:multiLevelType w:val="hybridMultilevel"/>
    <w:tmpl w:val="A0E634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4EE316CC"/>
    <w:multiLevelType w:val="hybridMultilevel"/>
    <w:tmpl w:val="91E21ACC"/>
    <w:lvl w:ilvl="0" w:tplc="42C62C62">
      <w:start w:val="1"/>
      <w:numFmt w:val="lowerLetter"/>
      <w:lvlText w:val="%1."/>
      <w:lvlJc w:val="left"/>
      <w:pPr>
        <w:ind w:left="1080" w:hanging="360"/>
      </w:pPr>
      <w:rPr>
        <w:rFonts w:hint="default"/>
        <w:b w:val="0"/>
        <w:color w:val="000000"/>
        <w:sz w:val="22"/>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1" w15:restartNumberingAfterBreak="0">
    <w:nsid w:val="610D086D"/>
    <w:multiLevelType w:val="hybridMultilevel"/>
    <w:tmpl w:val="ED928FDE"/>
    <w:lvl w:ilvl="0" w:tplc="0409000F">
      <w:start w:val="1"/>
      <w:numFmt w:val="decimal"/>
      <w:lvlText w:val="%1."/>
      <w:lvlJc w:val="left"/>
      <w:pPr>
        <w:ind w:left="720" w:hanging="360"/>
      </w:pPr>
      <w:rPr>
        <w:rFont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7B386598"/>
    <w:multiLevelType w:val="hybridMultilevel"/>
    <w:tmpl w:val="9DC2A92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428620523">
    <w:abstractNumId w:val="6"/>
  </w:num>
  <w:num w:numId="2" w16cid:durableId="1135875307">
    <w:abstractNumId w:val="5"/>
  </w:num>
  <w:num w:numId="3" w16cid:durableId="969358832">
    <w:abstractNumId w:val="10"/>
  </w:num>
  <w:num w:numId="4" w16cid:durableId="1098409860">
    <w:abstractNumId w:val="9"/>
  </w:num>
  <w:num w:numId="5" w16cid:durableId="1468401565">
    <w:abstractNumId w:val="0"/>
  </w:num>
  <w:num w:numId="6" w16cid:durableId="420181760">
    <w:abstractNumId w:val="11"/>
  </w:num>
  <w:num w:numId="7" w16cid:durableId="1266689511">
    <w:abstractNumId w:val="12"/>
  </w:num>
  <w:num w:numId="8" w16cid:durableId="1727877241">
    <w:abstractNumId w:val="4"/>
  </w:num>
  <w:num w:numId="9" w16cid:durableId="1742947627">
    <w:abstractNumId w:val="2"/>
  </w:num>
  <w:num w:numId="10" w16cid:durableId="541358412">
    <w:abstractNumId w:val="7"/>
  </w:num>
  <w:num w:numId="11" w16cid:durableId="444153129">
    <w:abstractNumId w:val="1"/>
  </w:num>
  <w:num w:numId="12" w16cid:durableId="1569342162">
    <w:abstractNumId w:val="8"/>
  </w:num>
  <w:num w:numId="13" w16cid:durableId="1892836857">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5"/>
  <w:proofState w:spelling="clean" w:grammar="clean"/>
  <w:attachedTemplate r:id="rId1"/>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A671B3"/>
    <w:rsid w:val="00014D25"/>
    <w:rsid w:val="0002056D"/>
    <w:rsid w:val="000526B9"/>
    <w:rsid w:val="00082418"/>
    <w:rsid w:val="00086063"/>
    <w:rsid w:val="000A6F05"/>
    <w:rsid w:val="000C2C07"/>
    <w:rsid w:val="000F3DC8"/>
    <w:rsid w:val="0012279C"/>
    <w:rsid w:val="00163C68"/>
    <w:rsid w:val="00165A08"/>
    <w:rsid w:val="00194CCC"/>
    <w:rsid w:val="00196F14"/>
    <w:rsid w:val="001A5B65"/>
    <w:rsid w:val="001F0658"/>
    <w:rsid w:val="001F7BD2"/>
    <w:rsid w:val="00200BA0"/>
    <w:rsid w:val="00285287"/>
    <w:rsid w:val="002B6C0E"/>
    <w:rsid w:val="0030685C"/>
    <w:rsid w:val="003266F9"/>
    <w:rsid w:val="0032689F"/>
    <w:rsid w:val="00350EF3"/>
    <w:rsid w:val="003845A9"/>
    <w:rsid w:val="003A01A4"/>
    <w:rsid w:val="003B6F48"/>
    <w:rsid w:val="003E6AB1"/>
    <w:rsid w:val="003F3A7B"/>
    <w:rsid w:val="00405B5A"/>
    <w:rsid w:val="004343B7"/>
    <w:rsid w:val="004369D1"/>
    <w:rsid w:val="004623B3"/>
    <w:rsid w:val="004939D1"/>
    <w:rsid w:val="0049763D"/>
    <w:rsid w:val="0050533F"/>
    <w:rsid w:val="0051697A"/>
    <w:rsid w:val="00537DDE"/>
    <w:rsid w:val="0055591C"/>
    <w:rsid w:val="005C0FB3"/>
    <w:rsid w:val="005C1879"/>
    <w:rsid w:val="005E776E"/>
    <w:rsid w:val="0063433F"/>
    <w:rsid w:val="00636173"/>
    <w:rsid w:val="00662DF8"/>
    <w:rsid w:val="00675492"/>
    <w:rsid w:val="006A0580"/>
    <w:rsid w:val="006A1B16"/>
    <w:rsid w:val="006C2180"/>
    <w:rsid w:val="006F5CD6"/>
    <w:rsid w:val="00704099"/>
    <w:rsid w:val="00740620"/>
    <w:rsid w:val="007D76C0"/>
    <w:rsid w:val="007F780F"/>
    <w:rsid w:val="0081548C"/>
    <w:rsid w:val="008237C7"/>
    <w:rsid w:val="00830FF3"/>
    <w:rsid w:val="008423FA"/>
    <w:rsid w:val="008C47E1"/>
    <w:rsid w:val="008D6A7B"/>
    <w:rsid w:val="00942029"/>
    <w:rsid w:val="00975F5F"/>
    <w:rsid w:val="00997D94"/>
    <w:rsid w:val="009A3023"/>
    <w:rsid w:val="009B216A"/>
    <w:rsid w:val="009D3242"/>
    <w:rsid w:val="009F49D0"/>
    <w:rsid w:val="009F526F"/>
    <w:rsid w:val="00A07C08"/>
    <w:rsid w:val="00A52645"/>
    <w:rsid w:val="00A671B3"/>
    <w:rsid w:val="00A746A3"/>
    <w:rsid w:val="00AB4135"/>
    <w:rsid w:val="00B10F9A"/>
    <w:rsid w:val="00B227A3"/>
    <w:rsid w:val="00B241D0"/>
    <w:rsid w:val="00B24D0C"/>
    <w:rsid w:val="00B52F1D"/>
    <w:rsid w:val="00B54E20"/>
    <w:rsid w:val="00BE6580"/>
    <w:rsid w:val="00C219C7"/>
    <w:rsid w:val="00C25B21"/>
    <w:rsid w:val="00C27520"/>
    <w:rsid w:val="00C742DF"/>
    <w:rsid w:val="00CA772A"/>
    <w:rsid w:val="00CE2E35"/>
    <w:rsid w:val="00D06F19"/>
    <w:rsid w:val="00D16FC4"/>
    <w:rsid w:val="00D24386"/>
    <w:rsid w:val="00D310E9"/>
    <w:rsid w:val="00D37E3B"/>
    <w:rsid w:val="00D41CB9"/>
    <w:rsid w:val="00DF61A6"/>
    <w:rsid w:val="00E0512A"/>
    <w:rsid w:val="00E05D53"/>
    <w:rsid w:val="00E10AAB"/>
    <w:rsid w:val="00E21636"/>
    <w:rsid w:val="00E5367D"/>
    <w:rsid w:val="00E762CC"/>
    <w:rsid w:val="00EA0BD1"/>
    <w:rsid w:val="00EC27F7"/>
    <w:rsid w:val="00ED53F3"/>
    <w:rsid w:val="00EF0520"/>
    <w:rsid w:val="00F67FD8"/>
    <w:rsid w:val="00F97B94"/>
    <w:rsid w:val="00FA1113"/>
    <w:rsid w:val="00FA224E"/>
    <w:rsid w:val="00FA3173"/>
    <w:rsid w:val="00FA4AB6"/>
    <w:rsid w:val="00FB05A8"/>
    <w:rsid w:val="00FD3FA5"/>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13531BD"/>
  <w15:docId w15:val="{81BA63F8-BE8B-5C4B-9CD4-50A6EFEF5E3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3B6F48"/>
    <w:rPr>
      <w:rFonts w:ascii="Arial" w:eastAsia="Arial" w:hAnsi="Arial" w:cs="Arial"/>
      <w:color w:val="000000"/>
      <w:sz w:val="18"/>
      <w:szCs w:val="18"/>
      <w:lang w:val="en-US" w:eastAsia="en-US"/>
    </w:rPr>
  </w:style>
  <w:style w:type="paragraph" w:styleId="Heading1">
    <w:name w:val="heading 1"/>
    <w:basedOn w:val="Normal"/>
    <w:next w:val="Normal"/>
    <w:link w:val="Heading1Char"/>
    <w:autoRedefine/>
    <w:uiPriority w:val="9"/>
    <w:qFormat/>
    <w:rsid w:val="00636173"/>
    <w:pPr>
      <w:keepNext/>
      <w:spacing w:before="240"/>
      <w:outlineLvl w:val="0"/>
    </w:pPr>
    <w:rPr>
      <w:rFonts w:eastAsia="Times New Roman" w:cs="Times New Roman"/>
      <w:b/>
      <w:bCs/>
      <w:color w:val="282878"/>
      <w:kern w:val="32"/>
      <w:sz w:val="32"/>
      <w:szCs w:val="32"/>
    </w:rPr>
  </w:style>
  <w:style w:type="paragraph" w:styleId="Heading2">
    <w:name w:val="heading 2"/>
    <w:basedOn w:val="Normal"/>
    <w:next w:val="Normal"/>
    <w:link w:val="Heading2Char"/>
    <w:autoRedefine/>
    <w:uiPriority w:val="9"/>
    <w:unhideWhenUsed/>
    <w:qFormat/>
    <w:rsid w:val="005E776E"/>
    <w:pPr>
      <w:keepNext/>
      <w:spacing w:before="240"/>
      <w:outlineLvl w:val="1"/>
    </w:pPr>
    <w:rPr>
      <w:rFonts w:eastAsia="Times New Roman" w:cs="Times New Roman"/>
      <w:bCs/>
      <w:iCs/>
      <w:color w:val="282878"/>
      <w:sz w:val="28"/>
      <w:szCs w:val="28"/>
    </w:rPr>
  </w:style>
  <w:style w:type="paragraph" w:styleId="Heading3">
    <w:name w:val="heading 3"/>
    <w:basedOn w:val="Normal"/>
    <w:next w:val="Normal"/>
    <w:link w:val="Heading3Char"/>
    <w:autoRedefine/>
    <w:uiPriority w:val="9"/>
    <w:unhideWhenUsed/>
    <w:qFormat/>
    <w:rsid w:val="00636173"/>
    <w:pPr>
      <w:keepNext/>
      <w:spacing w:before="240"/>
      <w:outlineLvl w:val="2"/>
    </w:pPr>
    <w:rPr>
      <w:rFonts w:eastAsia="Times New Roman" w:cs="Times New Roman"/>
      <w:b/>
      <w:bCs/>
      <w:sz w:val="26"/>
      <w:szCs w:val="26"/>
    </w:rPr>
  </w:style>
  <w:style w:type="paragraph" w:styleId="Heading4">
    <w:name w:val="heading 4"/>
    <w:basedOn w:val="Normal"/>
    <w:next w:val="Normal"/>
    <w:link w:val="Heading4Char"/>
    <w:uiPriority w:val="9"/>
    <w:unhideWhenUsed/>
    <w:qFormat/>
    <w:rsid w:val="003B6F48"/>
    <w:pPr>
      <w:keepNext/>
      <w:keepLines/>
      <w:spacing w:before="40"/>
      <w:outlineLvl w:val="3"/>
    </w:pPr>
    <w:rPr>
      <w:rFonts w:asciiTheme="majorHAnsi" w:eastAsiaTheme="majorEastAsia" w:hAnsiTheme="majorHAnsi" w:cstheme="majorBidi"/>
      <w:i/>
      <w:iCs/>
      <w:color w:val="365F91"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FB05A8"/>
    <w:pPr>
      <w:tabs>
        <w:tab w:val="center" w:pos="4513"/>
        <w:tab w:val="right" w:pos="9026"/>
      </w:tabs>
    </w:pPr>
  </w:style>
  <w:style w:type="character" w:customStyle="1" w:styleId="HeaderChar">
    <w:name w:val="Header Char"/>
    <w:basedOn w:val="DefaultParagraphFont"/>
    <w:link w:val="Header"/>
    <w:uiPriority w:val="99"/>
    <w:rsid w:val="00FB05A8"/>
  </w:style>
  <w:style w:type="paragraph" w:styleId="Footer">
    <w:name w:val="footer"/>
    <w:basedOn w:val="Normal"/>
    <w:link w:val="FooterChar"/>
    <w:uiPriority w:val="99"/>
    <w:unhideWhenUsed/>
    <w:rsid w:val="00D24386"/>
    <w:pPr>
      <w:tabs>
        <w:tab w:val="center" w:pos="4513"/>
        <w:tab w:val="right" w:pos="9026"/>
      </w:tabs>
    </w:pPr>
    <w:rPr>
      <w:color w:val="FFFFFF"/>
      <w:sz w:val="16"/>
    </w:rPr>
  </w:style>
  <w:style w:type="character" w:customStyle="1" w:styleId="FooterChar">
    <w:name w:val="Footer Char"/>
    <w:link w:val="Footer"/>
    <w:uiPriority w:val="99"/>
    <w:rsid w:val="00D24386"/>
    <w:rPr>
      <w:rFonts w:ascii="Arial" w:hAnsi="Arial"/>
      <w:color w:val="FFFFFF"/>
      <w:sz w:val="16"/>
      <w:szCs w:val="22"/>
      <w:lang w:eastAsia="en-US"/>
    </w:rPr>
  </w:style>
  <w:style w:type="paragraph" w:styleId="BalloonText">
    <w:name w:val="Balloon Text"/>
    <w:basedOn w:val="Normal"/>
    <w:link w:val="BalloonTextChar"/>
    <w:uiPriority w:val="99"/>
    <w:semiHidden/>
    <w:unhideWhenUsed/>
    <w:rsid w:val="00FB05A8"/>
    <w:rPr>
      <w:rFonts w:ascii="Tahoma" w:hAnsi="Tahoma" w:cs="Tahoma"/>
      <w:sz w:val="16"/>
      <w:szCs w:val="16"/>
    </w:rPr>
  </w:style>
  <w:style w:type="character" w:customStyle="1" w:styleId="BalloonTextChar">
    <w:name w:val="Balloon Text Char"/>
    <w:link w:val="BalloonText"/>
    <w:uiPriority w:val="99"/>
    <w:semiHidden/>
    <w:rsid w:val="00FB05A8"/>
    <w:rPr>
      <w:rFonts w:ascii="Tahoma" w:hAnsi="Tahoma" w:cs="Tahoma"/>
      <w:sz w:val="16"/>
      <w:szCs w:val="16"/>
    </w:rPr>
  </w:style>
  <w:style w:type="table" w:styleId="TableGrid">
    <w:name w:val="Table Grid"/>
    <w:aliases w:val="Kaplan Table - simple"/>
    <w:basedOn w:val="TableNormal"/>
    <w:uiPriority w:val="59"/>
    <w:rsid w:val="00942029"/>
    <w:rPr>
      <w:sz w:val="18"/>
    </w:rPr>
    <w:tblPr>
      <w:tblStyleRowBandSize w:val="1"/>
      <w:tblBorders>
        <w:top w:val="single" w:sz="4" w:space="0" w:color="393839"/>
        <w:left w:val="single" w:sz="4" w:space="0" w:color="393839"/>
        <w:bottom w:val="single" w:sz="4" w:space="0" w:color="393839"/>
        <w:right w:val="single" w:sz="4" w:space="0" w:color="393839"/>
        <w:insideH w:val="single" w:sz="4" w:space="0" w:color="393839"/>
        <w:insideV w:val="single" w:sz="4" w:space="0" w:color="393839"/>
      </w:tblBorders>
    </w:tblPr>
    <w:tcPr>
      <w:vAlign w:val="center"/>
    </w:tcPr>
    <w:tblStylePr w:type="firstRow">
      <w:rPr>
        <w:rFonts w:ascii="Arial" w:hAnsi="Arial"/>
        <w:b/>
        <w:i w:val="0"/>
        <w:color w:val="393839"/>
        <w:sz w:val="18"/>
      </w:rPr>
      <w:tblPr/>
      <w:tcPr>
        <w:tcBorders>
          <w:top w:val="single" w:sz="4" w:space="0" w:color="393839"/>
          <w:left w:val="single" w:sz="4" w:space="0" w:color="393839"/>
          <w:bottom w:val="single" w:sz="4" w:space="0" w:color="393839"/>
          <w:right w:val="single" w:sz="4" w:space="0" w:color="393839"/>
          <w:insideH w:val="single" w:sz="4" w:space="0" w:color="393839"/>
          <w:insideV w:val="single" w:sz="4" w:space="0" w:color="393839"/>
          <w:tl2br w:val="nil"/>
          <w:tr2bl w:val="nil"/>
        </w:tcBorders>
        <w:shd w:val="clear" w:color="auto" w:fill="D7D3CF"/>
      </w:tcPr>
    </w:tblStylePr>
    <w:tblStylePr w:type="band2Horz">
      <w:tblPr/>
      <w:tcPr>
        <w:tcBorders>
          <w:top w:val="single" w:sz="4" w:space="0" w:color="393839"/>
          <w:left w:val="single" w:sz="4" w:space="0" w:color="393839"/>
          <w:bottom w:val="single" w:sz="4" w:space="0" w:color="393839"/>
          <w:right w:val="single" w:sz="4" w:space="0" w:color="393839"/>
          <w:insideH w:val="single" w:sz="4" w:space="0" w:color="393839"/>
          <w:insideV w:val="single" w:sz="4" w:space="0" w:color="393839"/>
          <w:tl2br w:val="nil"/>
          <w:tr2bl w:val="nil"/>
        </w:tcBorders>
        <w:shd w:val="clear" w:color="auto" w:fill="F2EFEE"/>
      </w:tcPr>
    </w:tblStylePr>
  </w:style>
  <w:style w:type="character" w:customStyle="1" w:styleId="Heading1Char">
    <w:name w:val="Heading 1 Char"/>
    <w:link w:val="Heading1"/>
    <w:uiPriority w:val="9"/>
    <w:rsid w:val="00636173"/>
    <w:rPr>
      <w:rFonts w:ascii="Arial" w:eastAsia="Times New Roman" w:hAnsi="Arial" w:cs="Times New Roman"/>
      <w:b/>
      <w:bCs/>
      <w:color w:val="282878"/>
      <w:kern w:val="32"/>
      <w:sz w:val="32"/>
      <w:szCs w:val="32"/>
      <w:lang w:eastAsia="en-US"/>
    </w:rPr>
  </w:style>
  <w:style w:type="character" w:customStyle="1" w:styleId="Heading2Char">
    <w:name w:val="Heading 2 Char"/>
    <w:link w:val="Heading2"/>
    <w:uiPriority w:val="9"/>
    <w:rsid w:val="005E776E"/>
    <w:rPr>
      <w:rFonts w:ascii="Arial" w:eastAsia="Times New Roman" w:hAnsi="Arial"/>
      <w:bCs/>
      <w:iCs/>
      <w:color w:val="282878"/>
      <w:sz w:val="28"/>
      <w:szCs w:val="28"/>
      <w:lang w:eastAsia="en-US"/>
    </w:rPr>
  </w:style>
  <w:style w:type="character" w:styleId="Emphasis">
    <w:name w:val="Emphasis"/>
    <w:uiPriority w:val="20"/>
    <w:rsid w:val="00405B5A"/>
    <w:rPr>
      <w:i/>
    </w:rPr>
  </w:style>
  <w:style w:type="paragraph" w:styleId="Title">
    <w:name w:val="Title"/>
    <w:basedOn w:val="Heading1"/>
    <w:next w:val="Normal"/>
    <w:link w:val="TitleChar"/>
    <w:uiPriority w:val="10"/>
    <w:qFormat/>
    <w:rsid w:val="00636173"/>
    <w:pPr>
      <w:spacing w:before="360"/>
    </w:pPr>
    <w:rPr>
      <w:sz w:val="44"/>
    </w:rPr>
  </w:style>
  <w:style w:type="character" w:customStyle="1" w:styleId="TitleChar">
    <w:name w:val="Title Char"/>
    <w:link w:val="Title"/>
    <w:uiPriority w:val="10"/>
    <w:rsid w:val="00636173"/>
    <w:rPr>
      <w:rFonts w:ascii="Arial" w:eastAsia="Times New Roman" w:hAnsi="Arial" w:cs="Times New Roman"/>
      <w:b/>
      <w:bCs/>
      <w:color w:val="282878"/>
      <w:kern w:val="32"/>
      <w:sz w:val="44"/>
      <w:szCs w:val="32"/>
      <w:lang w:eastAsia="en-US"/>
    </w:rPr>
  </w:style>
  <w:style w:type="paragraph" w:styleId="Subtitle">
    <w:name w:val="Subtitle"/>
    <w:basedOn w:val="Heading2"/>
    <w:next w:val="Normal"/>
    <w:link w:val="SubtitleChar"/>
    <w:uiPriority w:val="11"/>
    <w:qFormat/>
    <w:rsid w:val="00636173"/>
    <w:pPr>
      <w:spacing w:after="360"/>
    </w:pPr>
    <w:rPr>
      <w:b/>
      <w:color w:val="ED3839"/>
      <w:sz w:val="32"/>
    </w:rPr>
  </w:style>
  <w:style w:type="character" w:customStyle="1" w:styleId="SubtitleChar">
    <w:name w:val="Subtitle Char"/>
    <w:link w:val="Subtitle"/>
    <w:uiPriority w:val="11"/>
    <w:rsid w:val="00636173"/>
    <w:rPr>
      <w:rFonts w:ascii="Arial" w:eastAsia="Times New Roman" w:hAnsi="Arial" w:cs="Times New Roman"/>
      <w:b/>
      <w:bCs/>
      <w:iCs/>
      <w:color w:val="ED3839"/>
      <w:sz w:val="32"/>
      <w:szCs w:val="28"/>
      <w:lang w:eastAsia="en-US"/>
    </w:rPr>
  </w:style>
  <w:style w:type="character" w:customStyle="1" w:styleId="Heading3Char">
    <w:name w:val="Heading 3 Char"/>
    <w:link w:val="Heading3"/>
    <w:uiPriority w:val="9"/>
    <w:rsid w:val="00636173"/>
    <w:rPr>
      <w:rFonts w:ascii="Arial" w:eastAsia="Times New Roman" w:hAnsi="Arial" w:cs="Times New Roman"/>
      <w:b/>
      <w:bCs/>
      <w:color w:val="393839"/>
      <w:sz w:val="26"/>
      <w:szCs w:val="26"/>
      <w:lang w:eastAsia="en-US"/>
    </w:rPr>
  </w:style>
  <w:style w:type="table" w:customStyle="1" w:styleId="Kaplantable-colour">
    <w:name w:val="Kaplan table - colour"/>
    <w:basedOn w:val="TableNormal"/>
    <w:uiPriority w:val="99"/>
    <w:rsid w:val="0030685C"/>
    <w:rPr>
      <w:rFonts w:ascii="Arial" w:hAnsi="Arial"/>
      <w:color w:val="393839"/>
      <w:sz w:val="18"/>
    </w:rPr>
    <w:tblPr>
      <w:tblStyleRowBandSize w:val="1"/>
      <w:tblBorders>
        <w:top w:val="single" w:sz="4" w:space="0" w:color="393839"/>
        <w:left w:val="single" w:sz="4" w:space="0" w:color="393839"/>
        <w:bottom w:val="single" w:sz="4" w:space="0" w:color="393839"/>
        <w:right w:val="single" w:sz="4" w:space="0" w:color="393839"/>
        <w:insideH w:val="single" w:sz="4" w:space="0" w:color="393839"/>
        <w:insideV w:val="single" w:sz="4" w:space="0" w:color="393839"/>
      </w:tblBorders>
    </w:tblPr>
    <w:tcPr>
      <w:vAlign w:val="center"/>
    </w:tcPr>
    <w:tblStylePr w:type="firstRow">
      <w:pPr>
        <w:wordWrap/>
      </w:pPr>
      <w:rPr>
        <w:rFonts w:ascii="Arial" w:hAnsi="Arial"/>
        <w:b/>
        <w:i w:val="0"/>
        <w:color w:val="FFFFFF"/>
        <w:sz w:val="18"/>
        <w:u w:val="none"/>
      </w:rPr>
      <w:tblPr/>
      <w:tcPr>
        <w:shd w:val="clear" w:color="auto" w:fill="282878"/>
      </w:tcPr>
    </w:tblStylePr>
    <w:tblStylePr w:type="band1Horz">
      <w:tblPr/>
      <w:tcPr>
        <w:shd w:val="clear" w:color="auto" w:fill="FFFFFF"/>
      </w:tcPr>
    </w:tblStylePr>
    <w:tblStylePr w:type="band2Horz">
      <w:pPr>
        <w:jc w:val="left"/>
      </w:pPr>
      <w:tblPr/>
      <w:tcPr>
        <w:shd w:val="clear" w:color="auto" w:fill="F2EFEE"/>
      </w:tcPr>
    </w:tblStylePr>
  </w:style>
  <w:style w:type="table" w:styleId="LightShading-Accent1">
    <w:name w:val="Light Shading Accent 1"/>
    <w:basedOn w:val="TableNormal"/>
    <w:uiPriority w:val="60"/>
    <w:rsid w:val="00942029"/>
    <w:rPr>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styleId="LightList-Accent1">
    <w:name w:val="Light List Accent 1"/>
    <w:basedOn w:val="TableNormal"/>
    <w:uiPriority w:val="61"/>
    <w:rsid w:val="00A07C08"/>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paragraph" w:customStyle="1" w:styleId="Bulletpoint">
    <w:name w:val="Bullet point"/>
    <w:basedOn w:val="Normal"/>
    <w:link w:val="BulletpointChar"/>
    <w:autoRedefine/>
    <w:qFormat/>
    <w:rsid w:val="003B6F48"/>
    <w:pPr>
      <w:numPr>
        <w:numId w:val="1"/>
      </w:numPr>
      <w:ind w:left="714" w:hanging="357"/>
    </w:pPr>
    <w:rPr>
      <w:sz w:val="24"/>
    </w:rPr>
  </w:style>
  <w:style w:type="paragraph" w:styleId="NoSpacing">
    <w:name w:val="No Spacing"/>
    <w:autoRedefine/>
    <w:uiPriority w:val="1"/>
    <w:qFormat/>
    <w:rsid w:val="008D6A7B"/>
    <w:pPr>
      <w:spacing w:line="276" w:lineRule="auto"/>
      <w:jc w:val="both"/>
    </w:pPr>
    <w:rPr>
      <w:rFonts w:ascii="Arial" w:hAnsi="Arial" w:cs="Arial"/>
      <w:b/>
      <w:sz w:val="22"/>
      <w:szCs w:val="22"/>
      <w:lang w:eastAsia="en-US"/>
    </w:rPr>
  </w:style>
  <w:style w:type="character" w:customStyle="1" w:styleId="BulletpointChar">
    <w:name w:val="Bullet point Char"/>
    <w:link w:val="Bulletpoint"/>
    <w:rsid w:val="003B6F48"/>
    <w:rPr>
      <w:rFonts w:ascii="Arial" w:eastAsia="Arial" w:hAnsi="Arial" w:cs="Arial"/>
      <w:color w:val="000000"/>
      <w:sz w:val="24"/>
      <w:szCs w:val="18"/>
      <w:lang w:val="en-US" w:eastAsia="en-US"/>
    </w:rPr>
  </w:style>
  <w:style w:type="paragraph" w:styleId="ListParagraph">
    <w:name w:val="List Paragraph"/>
    <w:basedOn w:val="Normal"/>
    <w:uiPriority w:val="34"/>
    <w:qFormat/>
    <w:rsid w:val="00A671B3"/>
    <w:pPr>
      <w:spacing w:after="200" w:line="276" w:lineRule="auto"/>
      <w:ind w:left="720"/>
      <w:contextualSpacing/>
    </w:pPr>
    <w:rPr>
      <w:rFonts w:ascii="Calibri" w:eastAsia="Calibri" w:hAnsi="Calibri" w:cs="Times New Roman"/>
      <w:color w:val="auto"/>
      <w:sz w:val="22"/>
      <w:szCs w:val="22"/>
    </w:rPr>
  </w:style>
  <w:style w:type="character" w:styleId="CommentReference">
    <w:name w:val="annotation reference"/>
    <w:basedOn w:val="DefaultParagraphFont"/>
    <w:uiPriority w:val="99"/>
    <w:semiHidden/>
    <w:unhideWhenUsed/>
    <w:rsid w:val="00350EF3"/>
    <w:rPr>
      <w:sz w:val="16"/>
      <w:szCs w:val="16"/>
    </w:rPr>
  </w:style>
  <w:style w:type="paragraph" w:styleId="CommentText">
    <w:name w:val="annotation text"/>
    <w:basedOn w:val="Normal"/>
    <w:link w:val="CommentTextChar"/>
    <w:uiPriority w:val="99"/>
    <w:semiHidden/>
    <w:unhideWhenUsed/>
    <w:rsid w:val="00350EF3"/>
    <w:rPr>
      <w:sz w:val="20"/>
      <w:szCs w:val="20"/>
    </w:rPr>
  </w:style>
  <w:style w:type="character" w:customStyle="1" w:styleId="CommentTextChar">
    <w:name w:val="Comment Text Char"/>
    <w:basedOn w:val="DefaultParagraphFont"/>
    <w:link w:val="CommentText"/>
    <w:uiPriority w:val="99"/>
    <w:semiHidden/>
    <w:rsid w:val="00350EF3"/>
    <w:rPr>
      <w:rFonts w:ascii="Arial" w:eastAsia="Arial" w:hAnsi="Arial" w:cs="Arial"/>
      <w:color w:val="000000"/>
      <w:lang w:val="en-US" w:eastAsia="en-US"/>
    </w:rPr>
  </w:style>
  <w:style w:type="paragraph" w:styleId="CommentSubject">
    <w:name w:val="annotation subject"/>
    <w:basedOn w:val="CommentText"/>
    <w:next w:val="CommentText"/>
    <w:link w:val="CommentSubjectChar"/>
    <w:uiPriority w:val="99"/>
    <w:semiHidden/>
    <w:unhideWhenUsed/>
    <w:rsid w:val="00350EF3"/>
    <w:rPr>
      <w:b/>
      <w:bCs/>
    </w:rPr>
  </w:style>
  <w:style w:type="character" w:customStyle="1" w:styleId="CommentSubjectChar">
    <w:name w:val="Comment Subject Char"/>
    <w:basedOn w:val="CommentTextChar"/>
    <w:link w:val="CommentSubject"/>
    <w:uiPriority w:val="99"/>
    <w:semiHidden/>
    <w:rsid w:val="00350EF3"/>
    <w:rPr>
      <w:rFonts w:ascii="Arial" w:eastAsia="Arial" w:hAnsi="Arial" w:cs="Arial"/>
      <w:b/>
      <w:bCs/>
      <w:color w:val="000000"/>
      <w:lang w:val="en-US" w:eastAsia="en-US"/>
    </w:rPr>
  </w:style>
  <w:style w:type="character" w:styleId="PlaceholderText">
    <w:name w:val="Placeholder Text"/>
    <w:basedOn w:val="DefaultParagraphFont"/>
    <w:uiPriority w:val="99"/>
    <w:semiHidden/>
    <w:rsid w:val="000C2C07"/>
    <w:rPr>
      <w:color w:val="808080"/>
    </w:rPr>
  </w:style>
  <w:style w:type="character" w:styleId="SubtleEmphasis">
    <w:name w:val="Subtle Emphasis"/>
    <w:basedOn w:val="DefaultParagraphFont"/>
    <w:uiPriority w:val="19"/>
    <w:qFormat/>
    <w:rsid w:val="003B6F48"/>
    <w:rPr>
      <w:i/>
      <w:iCs/>
      <w:color w:val="404040" w:themeColor="text1" w:themeTint="BF"/>
      <w:sz w:val="24"/>
    </w:rPr>
  </w:style>
  <w:style w:type="character" w:styleId="IntenseEmphasis">
    <w:name w:val="Intense Emphasis"/>
    <w:basedOn w:val="DefaultParagraphFont"/>
    <w:uiPriority w:val="21"/>
    <w:qFormat/>
    <w:rsid w:val="003B6F48"/>
    <w:rPr>
      <w:i/>
      <w:iCs/>
      <w:color w:val="4F81BD" w:themeColor="accent1"/>
      <w:sz w:val="24"/>
    </w:rPr>
  </w:style>
  <w:style w:type="character" w:customStyle="1" w:styleId="Heading4Char">
    <w:name w:val="Heading 4 Char"/>
    <w:basedOn w:val="DefaultParagraphFont"/>
    <w:link w:val="Heading4"/>
    <w:uiPriority w:val="9"/>
    <w:rsid w:val="003B6F48"/>
    <w:rPr>
      <w:rFonts w:asciiTheme="majorHAnsi" w:eastAsiaTheme="majorEastAsia" w:hAnsiTheme="majorHAnsi" w:cstheme="majorBidi"/>
      <w:i/>
      <w:iCs/>
      <w:color w:val="365F91" w:themeColor="accent1" w:themeShade="BF"/>
      <w:sz w:val="18"/>
      <w:szCs w:val="18"/>
      <w:lang w:val="en-US" w:eastAsia="en-US"/>
    </w:rPr>
  </w:style>
  <w:style w:type="character" w:styleId="Hyperlink">
    <w:name w:val="Hyperlink"/>
    <w:basedOn w:val="DefaultParagraphFont"/>
    <w:uiPriority w:val="99"/>
    <w:unhideWhenUsed/>
    <w:rsid w:val="009D3242"/>
    <w:rPr>
      <w:color w:val="0000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28200725">
      <w:bodyDiv w:val="1"/>
      <w:marLeft w:val="0"/>
      <w:marRight w:val="0"/>
      <w:marTop w:val="0"/>
      <w:marBottom w:val="0"/>
      <w:divBdr>
        <w:top w:val="none" w:sz="0" w:space="0" w:color="auto"/>
        <w:left w:val="none" w:sz="0" w:space="0" w:color="auto"/>
        <w:bottom w:val="none" w:sz="0" w:space="0" w:color="auto"/>
        <w:right w:val="none" w:sz="0" w:space="0" w:color="auto"/>
      </w:divBdr>
    </w:div>
    <w:div w:id="1717121735">
      <w:bodyDiv w:val="1"/>
      <w:marLeft w:val="0"/>
      <w:marRight w:val="0"/>
      <w:marTop w:val="0"/>
      <w:marBottom w:val="0"/>
      <w:divBdr>
        <w:top w:val="none" w:sz="0" w:space="0" w:color="auto"/>
        <w:left w:val="none" w:sz="0" w:space="0" w:color="auto"/>
        <w:bottom w:val="none" w:sz="0" w:space="0" w:color="auto"/>
        <w:right w:val="none" w:sz="0" w:space="0" w:color="auto"/>
      </w:divBdr>
    </w:div>
    <w:div w:id="174548992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2.png"/><Relationship Id="rId18" Type="http://schemas.openxmlformats.org/officeDocument/2006/relationships/image" Target="media/image7.png"/><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ettings" Target="settings.xml"/><Relationship Id="rId12" Type="http://schemas.openxmlformats.org/officeDocument/2006/relationships/image" Target="media/image1.png"/><Relationship Id="rId17" Type="http://schemas.openxmlformats.org/officeDocument/2006/relationships/image" Target="media/image6.png"/><Relationship Id="rId2" Type="http://schemas.openxmlformats.org/officeDocument/2006/relationships/customXml" Target="../customXml/item2.xml"/><Relationship Id="rId16" Type="http://schemas.openxmlformats.org/officeDocument/2006/relationships/image" Target="media/image5.png"/><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doi.org/10.1007/s10834-017-9554-3" TargetMode="External"/><Relationship Id="rId24"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image" Target="media/image4.png"/><Relationship Id="rId23"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image" Target="media/image8.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3.png"/><Relationship Id="rId22" Type="http://schemas.openxmlformats.org/officeDocument/2006/relationships/footer" Target="footer2.xml"/></Relationships>
</file>

<file path=word/_rels/header1.xml.rels><?xml version="1.0" encoding="UTF-8" standalone="yes"?>
<Relationships xmlns="http://schemas.openxmlformats.org/package/2006/relationships"><Relationship Id="rId1" Type="http://schemas.openxmlformats.org/officeDocument/2006/relationships/image" Target="media/image9.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David.Roach\OneDrive%20for%20Business\TEMPLATES,%20IMAGES,%20ARTICULATE\Kaplan%20International%20Pathways%20branding\Kaplan-Pathways-Template-Portrait.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87B0457ADA4BC4F839FDA731184F739" ma:contentTypeVersion="15" ma:contentTypeDescription="Create a new document." ma:contentTypeScope="" ma:versionID="cc1fed2ff95be702554e67e13aeb381b">
  <xsd:schema xmlns:xsd="http://www.w3.org/2001/XMLSchema" xmlns:xs="http://www.w3.org/2001/XMLSchema" xmlns:p="http://schemas.microsoft.com/office/2006/metadata/properties" xmlns:ns2="63fec4d8-4756-456c-8374-3f3d3a9d14ae" xmlns:ns3="038f71c7-c60a-468c-b066-6c88b9a8d87e" xmlns:ns4="96d43ff4-439c-48c4-90ea-91ab791edce3" targetNamespace="http://schemas.microsoft.com/office/2006/metadata/properties" ma:root="true" ma:fieldsID="e609ce476c27e98790ab9ee600fc8b8f" ns2:_="" ns3:_="" ns4:_="">
    <xsd:import namespace="63fec4d8-4756-456c-8374-3f3d3a9d14ae"/>
    <xsd:import namespace="038f71c7-c60a-468c-b066-6c88b9a8d87e"/>
    <xsd:import namespace="96d43ff4-439c-48c4-90ea-91ab791edce3"/>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fec4d8-4756-456c-8374-3f3d3a9d14a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a5e5bc10-9866-49dc-a6aa-e0bb4ae8a1ac"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38f71c7-c60a-468c-b066-6c88b9a8d87e"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6d43ff4-439c-48c4-90ea-91ab791edce3" elementFormDefault="qualified">
    <xsd:import namespace="http://schemas.microsoft.com/office/2006/documentManagement/types"/>
    <xsd:import namespace="http://schemas.microsoft.com/office/infopath/2007/PartnerControls"/>
    <xsd:element name="TaxCatchAll" ma:index="22" nillable="true" ma:displayName="Taxonomy Catch All Column" ma:hidden="true" ma:list="{6d0e3527-5208-4c65-be29-92cbc81c5f39}" ma:internalName="TaxCatchAll" ma:showField="CatchAllData" ma:web="038f71c7-c60a-468c-b066-6c88b9a8d87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96d43ff4-439c-48c4-90ea-91ab791edce3" xsi:nil="true"/>
    <lcf76f155ced4ddcb4097134ff3c332f xmlns="63fec4d8-4756-456c-8374-3f3d3a9d14ae">
      <Terms xmlns="http://schemas.microsoft.com/office/infopath/2007/PartnerControls"/>
    </lcf76f155ced4ddcb4097134ff3c332f>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84AF83E8-64C2-427E-9A9F-947DA5ADAEE4}">
  <ds:schemaRefs>
    <ds:schemaRef ds:uri="http://schemas.microsoft.com/sharepoint/v3/contenttype/forms"/>
  </ds:schemaRefs>
</ds:datastoreItem>
</file>

<file path=customXml/itemProps2.xml><?xml version="1.0" encoding="utf-8"?>
<ds:datastoreItem xmlns:ds="http://schemas.openxmlformats.org/officeDocument/2006/customXml" ds:itemID="{00701E6A-A992-4A83-815E-1D60187381CF}"/>
</file>

<file path=customXml/itemProps3.xml><?xml version="1.0" encoding="utf-8"?>
<ds:datastoreItem xmlns:ds="http://schemas.openxmlformats.org/officeDocument/2006/customXml" ds:itemID="{45F7CCDE-752E-42A9-B9C7-45538AE83261}">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C3B71D28-69CC-46C8-8D0F-4FE9E829EF2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C:\Users\David.Roach\OneDrive for Business\TEMPLATES, IMAGES, ARTICULATE\Kaplan International Pathways branding\Kaplan-Pathways-Template-Portrait.dot</Template>
  <TotalTime>101</TotalTime>
  <Pages>7</Pages>
  <Words>1444</Words>
  <Characters>8231</Characters>
  <Application>Microsoft Office Word</Application>
  <DocSecurity>0</DocSecurity>
  <Lines>68</Lines>
  <Paragraphs>19</Paragraphs>
  <ScaleCrop>false</ScaleCrop>
  <HeadingPairs>
    <vt:vector size="2" baseType="variant">
      <vt:variant>
        <vt:lpstr>Title</vt:lpstr>
      </vt:variant>
      <vt:variant>
        <vt:i4>1</vt:i4>
      </vt:variant>
    </vt:vector>
  </HeadingPairs>
  <TitlesOfParts>
    <vt:vector size="1" baseType="lpstr">
      <vt:lpstr/>
    </vt:vector>
  </TitlesOfParts>
  <Company>Kaplan International Colleges</Company>
  <LinksUpToDate>false</LinksUpToDate>
  <CharactersWithSpaces>9656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David Roach</dc:creator>
  <cp:lastModifiedBy>María Alejandra Barberena Garzón</cp:lastModifiedBy>
  <cp:revision>50</cp:revision>
  <dcterms:created xsi:type="dcterms:W3CDTF">2019-07-04T12:34:00Z</dcterms:created>
  <dcterms:modified xsi:type="dcterms:W3CDTF">2022-06-10T10:44:00Z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0x010100887B0457ADA4BC4F839FDA731184F739</vt:lpwstr>
  </property>
</Properties>
</file>