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handoutMasterIdLst>
    <p:handoutMasterId r:id="rId14"/>
  </p:handoutMasterIdLst>
  <p:sldIdLst>
    <p:sldId id="256" r:id="rId5"/>
    <p:sldId id="257" r:id="rId6"/>
    <p:sldId id="258" r:id="rId7"/>
    <p:sldId id="259" r:id="rId8"/>
    <p:sldId id="260" r:id="rId9"/>
    <p:sldId id="265" r:id="rId10"/>
    <p:sldId id="266" r:id="rId11"/>
    <p:sldId id="264"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27D"/>
    <a:srgbClr val="FB4F14"/>
    <a:srgbClr val="007DA8"/>
    <a:srgbClr val="191A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00" autoAdjust="0"/>
    <p:restoredTop sz="95588" autoAdjust="0"/>
  </p:normalViewPr>
  <p:slideViewPr>
    <p:cSldViewPr snapToGrid="0" snapToObjects="1">
      <p:cViewPr varScale="1">
        <p:scale>
          <a:sx n="107" d="100"/>
          <a:sy n="107" d="100"/>
        </p:scale>
        <p:origin x="15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58" d="100"/>
          <a:sy n="58" d="100"/>
        </p:scale>
        <p:origin x="-301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216B8E9-535D-4077-8CF4-C1C4924BCABD}" type="datetimeFigureOut">
              <a:rPr lang="en-GB" smtClean="0"/>
              <a:t>26/04/2022</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44D9FF4-7EC0-470A-BC79-B90967CF316A}" type="slidenum">
              <a:rPr lang="en-GB" smtClean="0"/>
              <a:t>‹#›</a:t>
            </a:fld>
            <a:endParaRPr lang="en-GB"/>
          </a:p>
        </p:txBody>
      </p:sp>
    </p:spTree>
    <p:extLst>
      <p:ext uri="{BB962C8B-B14F-4D97-AF65-F5344CB8AC3E}">
        <p14:creationId xmlns:p14="http://schemas.microsoft.com/office/powerpoint/2010/main" val="2296228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8516"/>
            <a:ext cx="7772400" cy="1470025"/>
          </a:xfrm>
        </p:spPr>
        <p:txBody>
          <a:bodyPr/>
          <a:lstStyle>
            <a:lvl1pPr>
              <a:defRPr>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894291"/>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61068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6A74CEE-DD0B-40AA-8475-DACB7DE056CA}"/>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8" name="Footer Placeholder 4">
            <a:extLst>
              <a:ext uri="{FF2B5EF4-FFF2-40B4-BE49-F238E27FC236}">
                <a16:creationId xmlns:a16="http://schemas.microsoft.com/office/drawing/2014/main" id="{A2E01333-B41D-4E24-B62E-9A83BCA9DCAB}"/>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9" name="Slide Number Placeholder 5">
            <a:extLst>
              <a:ext uri="{FF2B5EF4-FFF2-40B4-BE49-F238E27FC236}">
                <a16:creationId xmlns:a16="http://schemas.microsoft.com/office/drawing/2014/main" id="{3E764739-C269-4BCA-8C97-7742DC9F0693}"/>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62751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E579C94-A421-4577-B43A-FC0F29D890FA}"/>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8" name="Footer Placeholder 4">
            <a:extLst>
              <a:ext uri="{FF2B5EF4-FFF2-40B4-BE49-F238E27FC236}">
                <a16:creationId xmlns:a16="http://schemas.microsoft.com/office/drawing/2014/main" id="{01D26C6E-2273-4AF5-9693-C03CF00B8816}"/>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9" name="Slide Number Placeholder 5">
            <a:extLst>
              <a:ext uri="{FF2B5EF4-FFF2-40B4-BE49-F238E27FC236}">
                <a16:creationId xmlns:a16="http://schemas.microsoft.com/office/drawing/2014/main" id="{F875ABB7-FD87-4D2C-B15A-D44C0B4FA73C}"/>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298231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8974" y="436701"/>
            <a:ext cx="8438976" cy="953106"/>
          </a:xfrm>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348974" y="1658321"/>
            <a:ext cx="8438976" cy="42574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65495941-F0AC-4341-9A6D-B4ADC984872F}"/>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8" name="Footer Placeholder 4">
            <a:extLst>
              <a:ext uri="{FF2B5EF4-FFF2-40B4-BE49-F238E27FC236}">
                <a16:creationId xmlns:a16="http://schemas.microsoft.com/office/drawing/2014/main" id="{B32E8733-2FDD-4E91-8F2E-57EA728FFFA7}"/>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9" name="Slide Number Placeholder 5">
            <a:extLst>
              <a:ext uri="{FF2B5EF4-FFF2-40B4-BE49-F238E27FC236}">
                <a16:creationId xmlns:a16="http://schemas.microsoft.com/office/drawing/2014/main" id="{AF568EB8-7277-4FD7-9779-2012078F603E}"/>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135126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32B8280C-DEC1-462C-9A9A-8A028DD0C045}"/>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11" name="Footer Placeholder 4">
            <a:extLst>
              <a:ext uri="{FF2B5EF4-FFF2-40B4-BE49-F238E27FC236}">
                <a16:creationId xmlns:a16="http://schemas.microsoft.com/office/drawing/2014/main" id="{4D12E627-0BC7-46CF-A536-A97E66638291}"/>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2" name="Slide Number Placeholder 5">
            <a:extLst>
              <a:ext uri="{FF2B5EF4-FFF2-40B4-BE49-F238E27FC236}">
                <a16:creationId xmlns:a16="http://schemas.microsoft.com/office/drawing/2014/main" id="{3944D6CE-E23A-4A35-8E21-0D35C6CED50F}"/>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2752480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8974" y="436701"/>
            <a:ext cx="8510788" cy="95310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FDCCB66C-10E0-4FBA-8F4A-163E1334BC59}"/>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9" name="Footer Placeholder 4">
            <a:extLst>
              <a:ext uri="{FF2B5EF4-FFF2-40B4-BE49-F238E27FC236}">
                <a16:creationId xmlns:a16="http://schemas.microsoft.com/office/drawing/2014/main" id="{1BA7FF89-C965-4F0C-AA71-418081F7621B}"/>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0" name="Slide Number Placeholder 5">
            <a:extLst>
              <a:ext uri="{FF2B5EF4-FFF2-40B4-BE49-F238E27FC236}">
                <a16:creationId xmlns:a16="http://schemas.microsoft.com/office/drawing/2014/main" id="{CA43B021-695F-48B6-A0D4-3490E0539DA8}"/>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60018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EAEBDFFF-19D1-441B-A32D-4DB66B45C7DE}"/>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11" name="Footer Placeholder 4">
            <a:extLst>
              <a:ext uri="{FF2B5EF4-FFF2-40B4-BE49-F238E27FC236}">
                <a16:creationId xmlns:a16="http://schemas.microsoft.com/office/drawing/2014/main" id="{74ECF66B-991E-4943-A919-126D4CF91450}"/>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2" name="Slide Number Placeholder 5">
            <a:extLst>
              <a:ext uri="{FF2B5EF4-FFF2-40B4-BE49-F238E27FC236}">
                <a16:creationId xmlns:a16="http://schemas.microsoft.com/office/drawing/2014/main" id="{30D5963F-2B08-4FDC-96A4-65B1EF47F961}"/>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224017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3">
            <a:extLst>
              <a:ext uri="{FF2B5EF4-FFF2-40B4-BE49-F238E27FC236}">
                <a16:creationId xmlns:a16="http://schemas.microsoft.com/office/drawing/2014/main" id="{CF19FEE8-F788-4827-BEAC-1D80BDF0551F}"/>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7" name="Footer Placeholder 4">
            <a:extLst>
              <a:ext uri="{FF2B5EF4-FFF2-40B4-BE49-F238E27FC236}">
                <a16:creationId xmlns:a16="http://schemas.microsoft.com/office/drawing/2014/main" id="{ADE13930-B842-452A-B89B-00CD3746C6EA}"/>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8" name="Slide Number Placeholder 5">
            <a:extLst>
              <a:ext uri="{FF2B5EF4-FFF2-40B4-BE49-F238E27FC236}">
                <a16:creationId xmlns:a16="http://schemas.microsoft.com/office/drawing/2014/main" id="{337536F9-22E7-4888-9E35-118946E6B0ED}"/>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56249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EB3A58B3-A720-4FF8-AE18-5452A4CFC83A}"/>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6" name="Footer Placeholder 4">
            <a:extLst>
              <a:ext uri="{FF2B5EF4-FFF2-40B4-BE49-F238E27FC236}">
                <a16:creationId xmlns:a16="http://schemas.microsoft.com/office/drawing/2014/main" id="{849820CB-1200-4443-B20B-4FA1C8EB54C8}"/>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7" name="Slide Number Placeholder 5">
            <a:extLst>
              <a:ext uri="{FF2B5EF4-FFF2-40B4-BE49-F238E27FC236}">
                <a16:creationId xmlns:a16="http://schemas.microsoft.com/office/drawing/2014/main" id="{A8F25B8A-0D25-4052-B9E5-E795B02A85F4}"/>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27075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a:extLst>
              <a:ext uri="{FF2B5EF4-FFF2-40B4-BE49-F238E27FC236}">
                <a16:creationId xmlns:a16="http://schemas.microsoft.com/office/drawing/2014/main" id="{3DA3EDD7-A5FB-41EE-BE3A-731A6076E8F1}"/>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9" name="Footer Placeholder 4">
            <a:extLst>
              <a:ext uri="{FF2B5EF4-FFF2-40B4-BE49-F238E27FC236}">
                <a16:creationId xmlns:a16="http://schemas.microsoft.com/office/drawing/2014/main" id="{072DA391-A346-42C7-A1BE-CB76A2A4E05E}"/>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0" name="Slide Number Placeholder 5">
            <a:extLst>
              <a:ext uri="{FF2B5EF4-FFF2-40B4-BE49-F238E27FC236}">
                <a16:creationId xmlns:a16="http://schemas.microsoft.com/office/drawing/2014/main" id="{548BB8EA-E7E7-4B15-8997-19C3F38502C7}"/>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168552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6926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a:extLst>
              <a:ext uri="{FF2B5EF4-FFF2-40B4-BE49-F238E27FC236}">
                <a16:creationId xmlns:a16="http://schemas.microsoft.com/office/drawing/2014/main" id="{69DFEF41-03E7-4ED8-B5F2-7A1533061E9E}"/>
              </a:ext>
            </a:extLst>
          </p:cNvPr>
          <p:cNvSpPr>
            <a:spLocks noGrp="1"/>
          </p:cNvSpPr>
          <p:nvPr>
            <p:ph type="dt" sz="half" idx="10"/>
          </p:nvPr>
        </p:nvSpPr>
        <p:spPr>
          <a:xfrm>
            <a:off x="348974" y="6190407"/>
            <a:ext cx="906248" cy="245579"/>
          </a:xfrm>
          <a:prstGeom prst="rect">
            <a:avLst/>
          </a:prstGeom>
        </p:spPr>
        <p:txBody>
          <a:bodyPr/>
          <a:lstStyle>
            <a:lvl1pPr algn="l">
              <a:defRPr sz="1100"/>
            </a:lvl1pPr>
          </a:lstStyle>
          <a:p>
            <a:fld id="{446EA68D-A250-D14C-AF1E-39ABBC98C76F}" type="datetimeFigureOut">
              <a:rPr lang="en-US" smtClean="0"/>
              <a:pPr/>
              <a:t>4/26/2022</a:t>
            </a:fld>
            <a:endParaRPr lang="en-US" dirty="0"/>
          </a:p>
        </p:txBody>
      </p:sp>
      <p:sp>
        <p:nvSpPr>
          <p:cNvPr id="9" name="Footer Placeholder 4">
            <a:extLst>
              <a:ext uri="{FF2B5EF4-FFF2-40B4-BE49-F238E27FC236}">
                <a16:creationId xmlns:a16="http://schemas.microsoft.com/office/drawing/2014/main" id="{55606B41-311F-4426-806E-B4DF5442EE38}"/>
              </a:ext>
            </a:extLst>
          </p:cNvPr>
          <p:cNvSpPr>
            <a:spLocks noGrp="1"/>
          </p:cNvSpPr>
          <p:nvPr>
            <p:ph type="ftr" sz="quarter" idx="11"/>
          </p:nvPr>
        </p:nvSpPr>
        <p:spPr>
          <a:xfrm>
            <a:off x="1553094" y="6190407"/>
            <a:ext cx="4182687" cy="245579"/>
          </a:xfrm>
          <a:prstGeom prst="rect">
            <a:avLst/>
          </a:prstGeom>
        </p:spPr>
        <p:txBody>
          <a:bodyPr/>
          <a:lstStyle>
            <a:lvl1pPr algn="l">
              <a:defRPr sz="1100"/>
            </a:lvl1pPr>
          </a:lstStyle>
          <a:p>
            <a:endParaRPr lang="en-US" dirty="0"/>
          </a:p>
        </p:txBody>
      </p:sp>
      <p:sp>
        <p:nvSpPr>
          <p:cNvPr id="10" name="Slide Number Placeholder 5">
            <a:extLst>
              <a:ext uri="{FF2B5EF4-FFF2-40B4-BE49-F238E27FC236}">
                <a16:creationId xmlns:a16="http://schemas.microsoft.com/office/drawing/2014/main" id="{5F4513D9-581D-4698-B57C-EDD2820D33FD}"/>
              </a:ext>
            </a:extLst>
          </p:cNvPr>
          <p:cNvSpPr>
            <a:spLocks noGrp="1"/>
          </p:cNvSpPr>
          <p:nvPr>
            <p:ph type="sldNum" sz="quarter" idx="12"/>
          </p:nvPr>
        </p:nvSpPr>
        <p:spPr>
          <a:xfrm>
            <a:off x="5793971" y="6190407"/>
            <a:ext cx="656706" cy="245579"/>
          </a:xfrm>
          <a:prstGeom prst="rect">
            <a:avLst/>
          </a:prstGeom>
        </p:spPr>
        <p:txBody>
          <a:bodyPr/>
          <a:lstStyle>
            <a:lvl1pPr algn="r">
              <a:defRPr sz="1100"/>
            </a:lvl1pPr>
          </a:lstStyle>
          <a:p>
            <a:fld id="{7F9D1F4A-E595-E74E-A120-21D5197B07FD}" type="slidenum">
              <a:rPr lang="en-US" smtClean="0"/>
              <a:pPr/>
              <a:t>‹#›</a:t>
            </a:fld>
            <a:endParaRPr lang="en-US"/>
          </a:p>
        </p:txBody>
      </p:sp>
    </p:spTree>
    <p:extLst>
      <p:ext uri="{BB962C8B-B14F-4D97-AF65-F5344CB8AC3E}">
        <p14:creationId xmlns:p14="http://schemas.microsoft.com/office/powerpoint/2010/main" val="3724546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4238" y="436701"/>
            <a:ext cx="8575524" cy="9531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4238" y="1658321"/>
            <a:ext cx="8575524" cy="42574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00605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4000" b="1" i="0" kern="1200">
          <a:solidFill>
            <a:schemeClr val="accent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2"/>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2"/>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2"/>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2"/>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2"/>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47297"/>
            <a:ext cx="7772400" cy="1470025"/>
          </a:xfrm>
        </p:spPr>
        <p:txBody>
          <a:bodyPr/>
          <a:lstStyle/>
          <a:p>
            <a:pPr algn="ctr"/>
            <a:r>
              <a:rPr lang="en-US" dirty="0"/>
              <a:t>T12 H4 Writing Conclusions</a:t>
            </a:r>
          </a:p>
        </p:txBody>
      </p:sp>
      <p:sp>
        <p:nvSpPr>
          <p:cNvPr id="3" name="Subtitle 2"/>
          <p:cNvSpPr>
            <a:spLocks noGrp="1"/>
          </p:cNvSpPr>
          <p:nvPr>
            <p:ph type="subTitle" idx="1"/>
          </p:nvPr>
        </p:nvSpPr>
        <p:spPr/>
        <p:txBody>
          <a:bodyPr/>
          <a:lstStyle/>
          <a:p>
            <a:r>
              <a:rPr lang="en-US" dirty="0"/>
              <a:t>EAP111 Writing Prep 2</a:t>
            </a:r>
          </a:p>
        </p:txBody>
      </p:sp>
    </p:spTree>
    <p:extLst>
      <p:ext uri="{BB962C8B-B14F-4D97-AF65-F5344CB8AC3E}">
        <p14:creationId xmlns:p14="http://schemas.microsoft.com/office/powerpoint/2010/main" val="1978133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a:t>
            </a:r>
          </a:p>
        </p:txBody>
      </p:sp>
      <p:pic>
        <p:nvPicPr>
          <p:cNvPr id="4" name="Picture 3" descr="Graphical user interface, text, application, letter&#10;&#10;Description automatically generated">
            <a:extLst>
              <a:ext uri="{FF2B5EF4-FFF2-40B4-BE49-F238E27FC236}">
                <a16:creationId xmlns:a16="http://schemas.microsoft.com/office/drawing/2014/main" id="{2500DE92-1C4C-9E4C-BF5D-51C07073624D}"/>
              </a:ext>
            </a:extLst>
          </p:cNvPr>
          <p:cNvPicPr>
            <a:picLocks noChangeAspect="1"/>
          </p:cNvPicPr>
          <p:nvPr/>
        </p:nvPicPr>
        <p:blipFill>
          <a:blip r:embed="rId2"/>
          <a:stretch>
            <a:fillRect/>
          </a:stretch>
        </p:blipFill>
        <p:spPr>
          <a:xfrm>
            <a:off x="0" y="1890963"/>
            <a:ext cx="8869347" cy="3076074"/>
          </a:xfrm>
          <a:prstGeom prst="rect">
            <a:avLst/>
          </a:prstGeom>
        </p:spPr>
      </p:pic>
    </p:spTree>
    <p:extLst>
      <p:ext uri="{BB962C8B-B14F-4D97-AF65-F5344CB8AC3E}">
        <p14:creationId xmlns:p14="http://schemas.microsoft.com/office/powerpoint/2010/main" val="211570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ext&#10;&#10;Description automatically generated">
            <a:extLst>
              <a:ext uri="{FF2B5EF4-FFF2-40B4-BE49-F238E27FC236}">
                <a16:creationId xmlns:a16="http://schemas.microsoft.com/office/drawing/2014/main" id="{0E4447E8-A017-5D4A-80F3-0F05F7604475}"/>
              </a:ext>
            </a:extLst>
          </p:cNvPr>
          <p:cNvPicPr>
            <a:picLocks noGrp="1" noChangeAspect="1"/>
          </p:cNvPicPr>
          <p:nvPr>
            <p:ph idx="1"/>
          </p:nvPr>
        </p:nvPicPr>
        <p:blipFill>
          <a:blip r:embed="rId2"/>
          <a:stretch>
            <a:fillRect/>
          </a:stretch>
        </p:blipFill>
        <p:spPr>
          <a:xfrm>
            <a:off x="348974" y="2265278"/>
            <a:ext cx="8160054" cy="1344195"/>
          </a:xfrm>
        </p:spPr>
      </p:pic>
    </p:spTree>
    <p:extLst>
      <p:ext uri="{BB962C8B-B14F-4D97-AF65-F5344CB8AC3E}">
        <p14:creationId xmlns:p14="http://schemas.microsoft.com/office/powerpoint/2010/main" val="4043854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3B1A8-E2F1-DD43-BC9E-AA28D501D590}"/>
              </a:ext>
            </a:extLst>
          </p:cNvPr>
          <p:cNvSpPr>
            <a:spLocks noGrp="1"/>
          </p:cNvSpPr>
          <p:nvPr>
            <p:ph type="title"/>
          </p:nvPr>
        </p:nvSpPr>
        <p:spPr/>
        <p:txBody>
          <a:bodyPr/>
          <a:lstStyle/>
          <a:p>
            <a:endParaRPr lang="en-GB"/>
          </a:p>
        </p:txBody>
      </p:sp>
      <p:pic>
        <p:nvPicPr>
          <p:cNvPr id="5" name="Content Placeholder 4" descr="Text&#10;&#10;Description automatically generated">
            <a:extLst>
              <a:ext uri="{FF2B5EF4-FFF2-40B4-BE49-F238E27FC236}">
                <a16:creationId xmlns:a16="http://schemas.microsoft.com/office/drawing/2014/main" id="{C16B02AD-7590-C241-BE71-D219C51116D8}"/>
              </a:ext>
            </a:extLst>
          </p:cNvPr>
          <p:cNvPicPr>
            <a:picLocks noGrp="1" noChangeAspect="1"/>
          </p:cNvPicPr>
          <p:nvPr>
            <p:ph idx="1"/>
          </p:nvPr>
        </p:nvPicPr>
        <p:blipFill>
          <a:blip r:embed="rId2"/>
          <a:stretch>
            <a:fillRect/>
          </a:stretch>
        </p:blipFill>
        <p:spPr>
          <a:xfrm>
            <a:off x="0" y="1231634"/>
            <a:ext cx="9305130" cy="3618661"/>
          </a:xfrm>
        </p:spPr>
      </p:pic>
    </p:spTree>
    <p:extLst>
      <p:ext uri="{BB962C8B-B14F-4D97-AF65-F5344CB8AC3E}">
        <p14:creationId xmlns:p14="http://schemas.microsoft.com/office/powerpoint/2010/main" val="2022796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20B25-48FF-CD4B-AB14-69ACED67C086}"/>
              </a:ext>
            </a:extLst>
          </p:cNvPr>
          <p:cNvSpPr>
            <a:spLocks noGrp="1"/>
          </p:cNvSpPr>
          <p:nvPr>
            <p:ph type="title"/>
          </p:nvPr>
        </p:nvSpPr>
        <p:spPr/>
        <p:txBody>
          <a:bodyPr/>
          <a:lstStyle/>
          <a:p>
            <a:r>
              <a:rPr lang="en-GB" dirty="0"/>
              <a:t>Answers	</a:t>
            </a:r>
          </a:p>
        </p:txBody>
      </p:sp>
      <p:pic>
        <p:nvPicPr>
          <p:cNvPr id="4" name="Content Placeholder 3" descr="Text&#10;&#10;Description automatically generated with medium confidence">
            <a:extLst>
              <a:ext uri="{FF2B5EF4-FFF2-40B4-BE49-F238E27FC236}">
                <a16:creationId xmlns:a16="http://schemas.microsoft.com/office/drawing/2014/main" id="{B905C346-E08E-474E-A72A-4D8A1002F66E}"/>
              </a:ext>
            </a:extLst>
          </p:cNvPr>
          <p:cNvPicPr>
            <a:picLocks noGrp="1" noChangeAspect="1"/>
          </p:cNvPicPr>
          <p:nvPr>
            <p:ph idx="1"/>
          </p:nvPr>
        </p:nvPicPr>
        <p:blipFill>
          <a:blip r:embed="rId2"/>
          <a:stretch>
            <a:fillRect/>
          </a:stretch>
        </p:blipFill>
        <p:spPr>
          <a:xfrm>
            <a:off x="0" y="1504106"/>
            <a:ext cx="9099579" cy="4558763"/>
          </a:xfrm>
          <a:prstGeom prst="rect">
            <a:avLst/>
          </a:prstGeom>
        </p:spPr>
      </p:pic>
    </p:spTree>
    <p:extLst>
      <p:ext uri="{BB962C8B-B14F-4D97-AF65-F5344CB8AC3E}">
        <p14:creationId xmlns:p14="http://schemas.microsoft.com/office/powerpoint/2010/main" val="362739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866FE-9F01-4B87-8D07-4F64AF6C3793}"/>
              </a:ext>
            </a:extLst>
          </p:cNvPr>
          <p:cNvSpPr>
            <a:spLocks noGrp="1"/>
          </p:cNvSpPr>
          <p:nvPr>
            <p:ph type="title"/>
          </p:nvPr>
        </p:nvSpPr>
        <p:spPr/>
        <p:txBody>
          <a:bodyPr/>
          <a:lstStyle/>
          <a:p>
            <a:r>
              <a:rPr lang="en-GB" dirty="0"/>
              <a:t>Sample conclusion </a:t>
            </a:r>
          </a:p>
        </p:txBody>
      </p:sp>
      <p:sp>
        <p:nvSpPr>
          <p:cNvPr id="3" name="Content Placeholder 2">
            <a:extLst>
              <a:ext uri="{FF2B5EF4-FFF2-40B4-BE49-F238E27FC236}">
                <a16:creationId xmlns:a16="http://schemas.microsoft.com/office/drawing/2014/main" id="{E30F9F7F-C884-432F-A2A6-F3E1487DF0A1}"/>
              </a:ext>
            </a:extLst>
          </p:cNvPr>
          <p:cNvSpPr>
            <a:spLocks noGrp="1"/>
          </p:cNvSpPr>
          <p:nvPr>
            <p:ph idx="1"/>
          </p:nvPr>
        </p:nvSpPr>
        <p:spPr>
          <a:xfrm>
            <a:off x="348974" y="2878543"/>
            <a:ext cx="8791488" cy="2904691"/>
          </a:xfrm>
        </p:spPr>
        <p:txBody>
          <a:bodyPr>
            <a:normAutofit/>
          </a:bodyPr>
          <a:lstStyle/>
          <a:p>
            <a:pPr marL="0" indent="0">
              <a:buNone/>
            </a:pPr>
            <a:endPar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393839"/>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393839"/>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To summarize, it can be said that studying abroad and holding an international degree has more benefits than studying in one’s home country. While there may be drawbacks when studying in an unknown country, the benefits outweigh the disadvantages. </a:t>
            </a:r>
            <a:endParaRPr lang="en-GB" sz="1800" dirty="0">
              <a:solidFill>
                <a:srgbClr val="393839"/>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
        <p:nvSpPr>
          <p:cNvPr id="4" name="TextBox 3">
            <a:extLst>
              <a:ext uri="{FF2B5EF4-FFF2-40B4-BE49-F238E27FC236}">
                <a16:creationId xmlns:a16="http://schemas.microsoft.com/office/drawing/2014/main" id="{B3FE6082-F188-4C32-BB5D-EC2781FEA9E7}"/>
              </a:ext>
            </a:extLst>
          </p:cNvPr>
          <p:cNvSpPr txBox="1"/>
          <p:nvPr/>
        </p:nvSpPr>
        <p:spPr>
          <a:xfrm>
            <a:off x="573741" y="1515035"/>
            <a:ext cx="7006149" cy="2585323"/>
          </a:xfrm>
          <a:prstGeom prst="rect">
            <a:avLst/>
          </a:prstGeom>
          <a:noFill/>
        </p:spPr>
        <p:txBody>
          <a:bodyPr wrap="none" rtlCol="0">
            <a:spAutoFit/>
          </a:bodyPr>
          <a:lstStyle/>
          <a:p>
            <a:r>
              <a:rPr lang="en-GB" dirty="0"/>
              <a:t>Read the conclusion below.</a:t>
            </a:r>
          </a:p>
          <a:p>
            <a:r>
              <a:rPr lang="en-GB" dirty="0"/>
              <a:t>Does it: </a:t>
            </a:r>
          </a:p>
          <a:p>
            <a:pPr marL="342900" indent="-342900">
              <a:buAutoNum type="arabicParenR"/>
            </a:pPr>
            <a:r>
              <a:rPr lang="en-GB" dirty="0"/>
              <a:t>Paraphrase important points succinctly? </a:t>
            </a:r>
          </a:p>
          <a:p>
            <a:pPr marL="342900" indent="-342900">
              <a:buAutoNum type="arabicParenR"/>
            </a:pPr>
            <a:r>
              <a:rPr lang="en-GB" dirty="0"/>
              <a:t>Used hedging language?</a:t>
            </a:r>
          </a:p>
          <a:p>
            <a:pPr marL="342900" indent="-342900">
              <a:buAutoNum type="arabicParenR"/>
            </a:pPr>
            <a:r>
              <a:rPr lang="en-GB" dirty="0"/>
              <a:t>Suggested the consequences of an alternative view? </a:t>
            </a:r>
          </a:p>
          <a:p>
            <a:endParaRPr lang="en-GB" dirty="0"/>
          </a:p>
          <a:p>
            <a:endParaRPr lang="en-GB" dirty="0"/>
          </a:p>
          <a:p>
            <a:r>
              <a:rPr lang="en-GB" dirty="0"/>
              <a:t>How could you improve this conclusion? Share your ideas with the class. </a:t>
            </a:r>
          </a:p>
          <a:p>
            <a:endParaRPr lang="en-GB" dirty="0"/>
          </a:p>
        </p:txBody>
      </p:sp>
    </p:spTree>
    <p:extLst>
      <p:ext uri="{BB962C8B-B14F-4D97-AF65-F5344CB8AC3E}">
        <p14:creationId xmlns:p14="http://schemas.microsoft.com/office/powerpoint/2010/main" val="3350440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866FE-9F01-4B87-8D07-4F64AF6C3793}"/>
              </a:ext>
            </a:extLst>
          </p:cNvPr>
          <p:cNvSpPr>
            <a:spLocks noGrp="1"/>
          </p:cNvSpPr>
          <p:nvPr>
            <p:ph type="title"/>
          </p:nvPr>
        </p:nvSpPr>
        <p:spPr/>
        <p:txBody>
          <a:bodyPr/>
          <a:lstStyle/>
          <a:p>
            <a:r>
              <a:rPr lang="en-GB" dirty="0"/>
              <a:t>Sample conclusion </a:t>
            </a:r>
          </a:p>
        </p:txBody>
      </p:sp>
      <p:sp>
        <p:nvSpPr>
          <p:cNvPr id="3" name="Content Placeholder 2">
            <a:extLst>
              <a:ext uri="{FF2B5EF4-FFF2-40B4-BE49-F238E27FC236}">
                <a16:creationId xmlns:a16="http://schemas.microsoft.com/office/drawing/2014/main" id="{E30F9F7F-C884-432F-A2A6-F3E1487DF0A1}"/>
              </a:ext>
            </a:extLst>
          </p:cNvPr>
          <p:cNvSpPr>
            <a:spLocks noGrp="1"/>
          </p:cNvSpPr>
          <p:nvPr>
            <p:ph idx="1"/>
          </p:nvPr>
        </p:nvSpPr>
        <p:spPr>
          <a:xfrm>
            <a:off x="348974" y="2878543"/>
            <a:ext cx="8791488" cy="2904691"/>
          </a:xfrm>
        </p:spPr>
        <p:txBody>
          <a:bodyPr>
            <a:normAutofit/>
          </a:bodyPr>
          <a:lstStyle/>
          <a:p>
            <a:pPr marL="0" indent="0">
              <a:buNone/>
            </a:pPr>
            <a:endPar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393839"/>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solidFill>
                <a:srgbClr val="393839"/>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To summarize, based on the reasons provided, </a:t>
            </a:r>
            <a:r>
              <a:rPr lang="en-GB" sz="1800" dirty="0">
                <a:solidFill>
                  <a:srgbClr val="393839"/>
                </a:solidFill>
                <a:effectLst/>
                <a:highlight>
                  <a:srgbClr val="00FFFF"/>
                </a:highlight>
                <a:latin typeface="Calibri" panose="020F0502020204030204" pitchFamily="34" charset="0"/>
                <a:ea typeface="Calibri" panose="020F0502020204030204" pitchFamily="34" charset="0"/>
                <a:cs typeface="Times New Roman" panose="02020603050405020304" pitchFamily="18" charset="0"/>
              </a:rPr>
              <a:t>it could be said that </a:t>
            </a:r>
            <a:r>
              <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studying abroad and holding an international degree has more benefits than studying in one’s home country. </a:t>
            </a:r>
            <a:r>
              <a:rPr lang="en-GB" sz="1800" dirty="0">
                <a:solidFill>
                  <a:srgbClr val="393839"/>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While there may be drawbacks when studying in an unknown country</a:t>
            </a:r>
            <a:r>
              <a:rPr lang="en-GB" sz="1800" dirty="0">
                <a:solidFill>
                  <a:srgbClr val="393839"/>
                </a:solidFill>
                <a:effectLst/>
                <a:latin typeface="Calibri" panose="020F0502020204030204" pitchFamily="34" charset="0"/>
                <a:ea typeface="Calibri" panose="020F0502020204030204" pitchFamily="34" charset="0"/>
                <a:cs typeface="Times New Roman" panose="02020603050405020304" pitchFamily="18" charset="0"/>
              </a:rPr>
              <a:t>, the benefits outweigh the disadvantages. </a:t>
            </a:r>
            <a:endParaRPr lang="en-GB" sz="1800" dirty="0">
              <a:solidFill>
                <a:srgbClr val="393839"/>
              </a:solidFill>
              <a:effectLst/>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
        <p:nvSpPr>
          <p:cNvPr id="4" name="TextBox 3">
            <a:extLst>
              <a:ext uri="{FF2B5EF4-FFF2-40B4-BE49-F238E27FC236}">
                <a16:creationId xmlns:a16="http://schemas.microsoft.com/office/drawing/2014/main" id="{B3FE6082-F188-4C32-BB5D-EC2781FEA9E7}"/>
              </a:ext>
            </a:extLst>
          </p:cNvPr>
          <p:cNvSpPr txBox="1"/>
          <p:nvPr/>
        </p:nvSpPr>
        <p:spPr>
          <a:xfrm>
            <a:off x="573741" y="1515035"/>
            <a:ext cx="7780463" cy="2862322"/>
          </a:xfrm>
          <a:prstGeom prst="rect">
            <a:avLst/>
          </a:prstGeom>
          <a:noFill/>
        </p:spPr>
        <p:txBody>
          <a:bodyPr wrap="none" rtlCol="0">
            <a:spAutoFit/>
          </a:bodyPr>
          <a:lstStyle/>
          <a:p>
            <a:r>
              <a:rPr lang="en-GB" dirty="0"/>
              <a:t>Read the conclusion below.</a:t>
            </a:r>
          </a:p>
          <a:p>
            <a:endParaRPr lang="en-GB" dirty="0"/>
          </a:p>
          <a:p>
            <a:r>
              <a:rPr lang="en-GB" dirty="0"/>
              <a:t>Does it: </a:t>
            </a:r>
          </a:p>
          <a:p>
            <a:pPr marL="342900" indent="-342900">
              <a:buAutoNum type="arabicParenR"/>
            </a:pPr>
            <a:r>
              <a:rPr lang="en-GB" dirty="0"/>
              <a:t>Paraphrase important points succinctly? </a:t>
            </a:r>
            <a:r>
              <a:rPr lang="en-GB" dirty="0">
                <a:solidFill>
                  <a:srgbClr val="FF0000"/>
                </a:solidFill>
              </a:rPr>
              <a:t>– yes to some extent</a:t>
            </a:r>
            <a:endParaRPr lang="en-GB" dirty="0"/>
          </a:p>
          <a:p>
            <a:pPr marL="342900" indent="-342900">
              <a:buAutoNum type="arabicParenR"/>
            </a:pPr>
            <a:r>
              <a:rPr lang="en-GB" dirty="0"/>
              <a:t>Used </a:t>
            </a:r>
            <a:r>
              <a:rPr lang="en-GB" dirty="0">
                <a:highlight>
                  <a:srgbClr val="00FFFF"/>
                </a:highlight>
              </a:rPr>
              <a:t>hedging language? </a:t>
            </a:r>
          </a:p>
          <a:p>
            <a:pPr marL="342900" indent="-342900">
              <a:buAutoNum type="arabicParenR"/>
            </a:pPr>
            <a:r>
              <a:rPr lang="en-GB" dirty="0">
                <a:highlight>
                  <a:srgbClr val="FFFF00"/>
                </a:highlight>
              </a:rPr>
              <a:t>Suggested the consequences of an alternative view? </a:t>
            </a:r>
            <a:r>
              <a:rPr lang="en-GB" dirty="0">
                <a:solidFill>
                  <a:srgbClr val="FF0000"/>
                </a:solidFill>
              </a:rPr>
              <a:t>– This sentence touches </a:t>
            </a:r>
          </a:p>
          <a:p>
            <a:r>
              <a:rPr lang="en-GB" dirty="0">
                <a:solidFill>
                  <a:srgbClr val="FF0000"/>
                </a:solidFill>
              </a:rPr>
              <a:t>On the opposing view but does not explain the consequences. </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170207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608BE-89CE-DF42-9A36-1BC263A3FBD3}"/>
              </a:ext>
            </a:extLst>
          </p:cNvPr>
          <p:cNvSpPr>
            <a:spLocks noGrp="1"/>
          </p:cNvSpPr>
          <p:nvPr>
            <p:ph type="title"/>
          </p:nvPr>
        </p:nvSpPr>
        <p:spPr/>
        <p:txBody>
          <a:bodyPr/>
          <a:lstStyle/>
          <a:p>
            <a:r>
              <a:rPr lang="en-GB" dirty="0"/>
              <a:t>Write your conclusion </a:t>
            </a:r>
          </a:p>
        </p:txBody>
      </p:sp>
      <p:sp>
        <p:nvSpPr>
          <p:cNvPr id="3" name="Content Placeholder 2">
            <a:extLst>
              <a:ext uri="{FF2B5EF4-FFF2-40B4-BE49-F238E27FC236}">
                <a16:creationId xmlns:a16="http://schemas.microsoft.com/office/drawing/2014/main" id="{9E04976C-3460-2945-913D-DF2C6B7DB001}"/>
              </a:ext>
            </a:extLst>
          </p:cNvPr>
          <p:cNvSpPr>
            <a:spLocks noGrp="1"/>
          </p:cNvSpPr>
          <p:nvPr>
            <p:ph idx="1"/>
          </p:nvPr>
        </p:nvSpPr>
        <p:spPr/>
        <p:txBody>
          <a:bodyPr>
            <a:normAutofit lnSpcReduction="10000"/>
          </a:bodyPr>
          <a:lstStyle/>
          <a:p>
            <a:r>
              <a:rPr lang="en-GB" dirty="0"/>
              <a:t>Now go back to the first essay plan from last lesson.</a:t>
            </a:r>
          </a:p>
          <a:p>
            <a:endParaRPr lang="en-GB" dirty="0"/>
          </a:p>
          <a:p>
            <a:r>
              <a:rPr lang="en-GB" dirty="0"/>
              <a:t>Make some notes and write a suitable conclusion. </a:t>
            </a:r>
          </a:p>
          <a:p>
            <a:endParaRPr lang="en-GB" dirty="0"/>
          </a:p>
          <a:p>
            <a:r>
              <a:rPr lang="en-GB" dirty="0"/>
              <a:t>Share your conclusion on the </a:t>
            </a:r>
            <a:r>
              <a:rPr lang="en-GB" dirty="0" err="1"/>
              <a:t>nearpod</a:t>
            </a:r>
            <a:r>
              <a:rPr lang="en-GB" dirty="0"/>
              <a:t> for feedback.</a:t>
            </a:r>
          </a:p>
          <a:p>
            <a:endParaRPr lang="en-GB" dirty="0"/>
          </a:p>
        </p:txBody>
      </p:sp>
    </p:spTree>
    <p:extLst>
      <p:ext uri="{BB962C8B-B14F-4D97-AF65-F5344CB8AC3E}">
        <p14:creationId xmlns:p14="http://schemas.microsoft.com/office/powerpoint/2010/main" val="725793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34F3-B0BE-420F-B326-D926E074EC1F}"/>
              </a:ext>
            </a:extLst>
          </p:cNvPr>
          <p:cNvSpPr>
            <a:spLocks noGrp="1"/>
          </p:cNvSpPr>
          <p:nvPr>
            <p:ph type="title"/>
          </p:nvPr>
        </p:nvSpPr>
        <p:spPr/>
        <p:txBody>
          <a:bodyPr/>
          <a:lstStyle/>
          <a:p>
            <a:r>
              <a:rPr lang="en-GB" dirty="0"/>
              <a:t>Homework: Submit the essay</a:t>
            </a:r>
          </a:p>
        </p:txBody>
      </p:sp>
      <p:sp>
        <p:nvSpPr>
          <p:cNvPr id="3" name="Content Placeholder 2">
            <a:extLst>
              <a:ext uri="{FF2B5EF4-FFF2-40B4-BE49-F238E27FC236}">
                <a16:creationId xmlns:a16="http://schemas.microsoft.com/office/drawing/2014/main" id="{4E9A203C-8C6D-4210-B7C9-49F2008E4AD9}"/>
              </a:ext>
            </a:extLst>
          </p:cNvPr>
          <p:cNvSpPr>
            <a:spLocks noGrp="1"/>
          </p:cNvSpPr>
          <p:nvPr>
            <p:ph idx="1"/>
          </p:nvPr>
        </p:nvSpPr>
        <p:spPr/>
        <p:txBody>
          <a:bodyPr/>
          <a:lstStyle/>
          <a:p>
            <a:r>
              <a:rPr lang="en-GB" dirty="0"/>
              <a:t>Please submit your essay on the VLE link as instructed by your tutor. </a:t>
            </a:r>
          </a:p>
        </p:txBody>
      </p:sp>
    </p:spTree>
    <p:extLst>
      <p:ext uri="{BB962C8B-B14F-4D97-AF65-F5344CB8AC3E}">
        <p14:creationId xmlns:p14="http://schemas.microsoft.com/office/powerpoint/2010/main" val="3006840032"/>
      </p:ext>
    </p:extLst>
  </p:cSld>
  <p:clrMapOvr>
    <a:masterClrMapping/>
  </p:clrMapOvr>
</p:sld>
</file>

<file path=ppt/theme/theme1.xml><?xml version="1.0" encoding="utf-8"?>
<a:theme xmlns:a="http://schemas.openxmlformats.org/drawingml/2006/main" name="Office Theme">
  <a:themeElements>
    <a:clrScheme name="KICL">
      <a:dk1>
        <a:srgbClr val="393839"/>
      </a:dk1>
      <a:lt1>
        <a:sysClr val="window" lastClr="FFFFFF"/>
      </a:lt1>
      <a:dk2>
        <a:srgbClr val="393839"/>
      </a:dk2>
      <a:lt2>
        <a:srgbClr val="FFFFFF"/>
      </a:lt2>
      <a:accent1>
        <a:srgbClr val="00A4D9"/>
      </a:accent1>
      <a:accent2>
        <a:srgbClr val="240F6E"/>
      </a:accent2>
      <a:accent3>
        <a:srgbClr val="222121"/>
      </a:accent3>
      <a:accent4>
        <a:srgbClr val="837870"/>
      </a:accent4>
      <a:accent5>
        <a:srgbClr val="E0E0E0"/>
      </a:accent5>
      <a:accent6>
        <a:srgbClr val="D7D2CB"/>
      </a:accent6>
      <a:hlink>
        <a:srgbClr val="00569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203A0359-E0DC-4F47-AF7B-EA5DE04A4F17}" vid="{CF90EC14-2FC0-4D4E-B2A8-434307CBAA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7B0457ADA4BC4F839FDA731184F739" ma:contentTypeVersion="34" ma:contentTypeDescription="Create a new document." ma:contentTypeScope="" ma:versionID="9dcd4572e5e0882fab65ecd4f0a97651">
  <xsd:schema xmlns:xsd="http://www.w3.org/2001/XMLSchema" xmlns:xs="http://www.w3.org/2001/XMLSchema" xmlns:p="http://schemas.microsoft.com/office/2006/metadata/properties" xmlns:ns2="63fec4d8-4756-456c-8374-3f3d3a9d14ae" xmlns:ns3="038f71c7-c60a-468c-b066-6c88b9a8d87e" targetNamespace="http://schemas.microsoft.com/office/2006/metadata/properties" ma:root="true" ma:fieldsID="32e68a69d83797937447b7bd54e247c1" ns2:_="" ns3:_="">
    <xsd:import namespace="63fec4d8-4756-456c-8374-3f3d3a9d14ae"/>
    <xsd:import namespace="038f71c7-c60a-468c-b066-6c88b9a8d87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Teachers" minOccurs="0"/>
                <xsd:element ref="ns2:Students" minOccurs="0"/>
                <xsd:element ref="ns2:Student_Groups" minOccurs="0"/>
                <xsd:element ref="ns2:Distribution_Groups" minOccurs="0"/>
                <xsd:element ref="ns2:LMS_Mappings" minOccurs="0"/>
                <xsd:element ref="ns2:Invited_Teachers" minOccurs="0"/>
                <xsd:element ref="ns2:Invited_Students" minOccurs="0"/>
                <xsd:element ref="ns2:Self_Registration_Enabled" minOccurs="0"/>
                <xsd:element ref="ns2:Has_Teacher_Only_SectionGroup" minOccurs="0"/>
                <xsd:element ref="ns2:Is_Collaboration_Space_Locked" minOccurs="0"/>
                <xsd:element ref="ns2:IsNotebookLocked" minOccurs="0"/>
                <xsd:element ref="ns2:Teams_Channel_Section_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fec4d8-4756-456c-8374-3f3d3a9d14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NotebookType" ma:index="20" nillable="true" ma:displayName="Notebook Type" ma:internalName="NotebookType">
      <xsd:simpleType>
        <xsd:restriction base="dms:Text"/>
      </xsd:simpleType>
    </xsd:element>
    <xsd:element name="FolderType" ma:index="21" nillable="true" ma:displayName="Folder Type" ma:internalName="FolderType">
      <xsd:simpleType>
        <xsd:restriction base="dms:Text"/>
      </xsd:simpleType>
    </xsd:element>
    <xsd:element name="CultureName" ma:index="22" nillable="true" ma:displayName="Culture Name" ma:internalName="CultureName">
      <xsd:simpleType>
        <xsd:restriction base="dms:Text"/>
      </xsd:simpleType>
    </xsd:element>
    <xsd:element name="AppVersion" ma:index="23" nillable="true" ma:displayName="App Version" ma:internalName="AppVersion">
      <xsd:simpleType>
        <xsd:restriction base="dms:Text"/>
      </xsd:simpleType>
    </xsd:element>
    <xsd:element name="TeamsChannelId" ma:index="24" nillable="true" ma:displayName="Teams Channel Id" ma:internalName="TeamsChannelId">
      <xsd:simpleType>
        <xsd:restriction base="dms:Text"/>
      </xsd:simpleType>
    </xsd:element>
    <xsd:element name="Owner" ma:index="2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6" nillable="true" ma:displayName="Math Settings" ma:internalName="Math_Settings">
      <xsd:simpleType>
        <xsd:restriction base="dms:Text"/>
      </xsd:simpleType>
    </xsd:element>
    <xsd:element name="DefaultSectionNames" ma:index="27" nillable="true" ma:displayName="Default Section Names" ma:internalName="DefaultSectionNames">
      <xsd:simpleType>
        <xsd:restriction base="dms:Note">
          <xsd:maxLength value="255"/>
        </xsd:restriction>
      </xsd:simpleType>
    </xsd:element>
    <xsd:element name="Templates" ma:index="28" nillable="true" ma:displayName="Templates" ma:internalName="Templates">
      <xsd:simpleType>
        <xsd:restriction base="dms:Note">
          <xsd:maxLength value="255"/>
        </xsd:restriction>
      </xsd:simpleType>
    </xsd:element>
    <xsd:element name="Teachers" ma:index="29"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0"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1"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2" nillable="true" ma:displayName="Distribution Groups" ma:internalName="Distribution_Groups">
      <xsd:simpleType>
        <xsd:restriction base="dms:Note">
          <xsd:maxLength value="255"/>
        </xsd:restriction>
      </xsd:simpleType>
    </xsd:element>
    <xsd:element name="LMS_Mappings" ma:index="33" nillable="true" ma:displayName="LMS Mappings" ma:internalName="LMS_Mappings">
      <xsd:simpleType>
        <xsd:restriction base="dms:Note">
          <xsd:maxLength value="255"/>
        </xsd:restriction>
      </xsd:simpleType>
    </xsd:element>
    <xsd:element name="Invited_Teachers" ma:index="34" nillable="true" ma:displayName="Invited Teachers" ma:internalName="Invited_Teachers">
      <xsd:simpleType>
        <xsd:restriction base="dms:Note">
          <xsd:maxLength value="255"/>
        </xsd:restriction>
      </xsd:simpleType>
    </xsd:element>
    <xsd:element name="Invited_Students" ma:index="35" nillable="true" ma:displayName="Invited Students" ma:internalName="Invited_Students">
      <xsd:simpleType>
        <xsd:restriction base="dms:Note">
          <xsd:maxLength value="255"/>
        </xsd:restriction>
      </xsd:simpleType>
    </xsd:element>
    <xsd:element name="Self_Registration_Enabled" ma:index="36" nillable="true" ma:displayName="Self Registration Enabled" ma:internalName="Self_Registration_Enabled">
      <xsd:simpleType>
        <xsd:restriction base="dms:Boolean"/>
      </xsd:simpleType>
    </xsd:element>
    <xsd:element name="Has_Teacher_Only_SectionGroup" ma:index="37" nillable="true" ma:displayName="Has Teacher Only SectionGroup" ma:internalName="Has_Teacher_Only_SectionGroup">
      <xsd:simpleType>
        <xsd:restriction base="dms:Boolean"/>
      </xsd:simpleType>
    </xsd:element>
    <xsd:element name="Is_Collaboration_Space_Locked" ma:index="38" nillable="true" ma:displayName="Is Collaboration Space Locked" ma:internalName="Is_Collaboration_Space_Locked">
      <xsd:simpleType>
        <xsd:restriction base="dms:Boolean"/>
      </xsd:simpleType>
    </xsd:element>
    <xsd:element name="IsNotebookLocked" ma:index="39" nillable="true" ma:displayName="Is Notebook Locked" ma:internalName="IsNotebookLocked">
      <xsd:simpleType>
        <xsd:restriction base="dms:Boolean"/>
      </xsd:simpleType>
    </xsd:element>
    <xsd:element name="Teams_Channel_Section_Location" ma:index="40" nillable="true" ma:displayName="Teams Channel Section Location" ma:internalName="Teams_Channel_Section_Location">
      <xsd:simpleType>
        <xsd:restriction base="dms:Text"/>
      </xsd:simpleType>
    </xsd:element>
    <xsd:element name="MediaLengthInSeconds" ma:index="4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8f71c7-c60a-468c-b066-6c88b9a8d87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MS_Mappings xmlns="63fec4d8-4756-456c-8374-3f3d3a9d14ae" xsi:nil="true"/>
    <Teams_Channel_Section_Location xmlns="63fec4d8-4756-456c-8374-3f3d3a9d14ae" xsi:nil="true"/>
    <Self_Registration_Enabled xmlns="63fec4d8-4756-456c-8374-3f3d3a9d14ae" xsi:nil="true"/>
    <Teachers xmlns="63fec4d8-4756-456c-8374-3f3d3a9d14ae">
      <UserInfo>
        <DisplayName/>
        <AccountId xsi:nil="true"/>
        <AccountType/>
      </UserInfo>
    </Teachers>
    <AppVersion xmlns="63fec4d8-4756-456c-8374-3f3d3a9d14ae" xsi:nil="true"/>
    <Invited_Teachers xmlns="63fec4d8-4756-456c-8374-3f3d3a9d14ae" xsi:nil="true"/>
    <Invited_Students xmlns="63fec4d8-4756-456c-8374-3f3d3a9d14ae" xsi:nil="true"/>
    <Math_Settings xmlns="63fec4d8-4756-456c-8374-3f3d3a9d14ae" xsi:nil="true"/>
    <TeamsChannelId xmlns="63fec4d8-4756-456c-8374-3f3d3a9d14ae" xsi:nil="true"/>
    <Templates xmlns="63fec4d8-4756-456c-8374-3f3d3a9d14ae" xsi:nil="true"/>
    <Students xmlns="63fec4d8-4756-456c-8374-3f3d3a9d14ae">
      <UserInfo>
        <DisplayName/>
        <AccountId xsi:nil="true"/>
        <AccountType/>
      </UserInfo>
    </Students>
    <Student_Groups xmlns="63fec4d8-4756-456c-8374-3f3d3a9d14ae">
      <UserInfo>
        <DisplayName/>
        <AccountId xsi:nil="true"/>
        <AccountType/>
      </UserInfo>
    </Student_Groups>
    <Distribution_Groups xmlns="63fec4d8-4756-456c-8374-3f3d3a9d14ae" xsi:nil="true"/>
    <IsNotebookLocked xmlns="63fec4d8-4756-456c-8374-3f3d3a9d14ae" xsi:nil="true"/>
    <DefaultSectionNames xmlns="63fec4d8-4756-456c-8374-3f3d3a9d14ae" xsi:nil="true"/>
    <Is_Collaboration_Space_Locked xmlns="63fec4d8-4756-456c-8374-3f3d3a9d14ae" xsi:nil="true"/>
    <CultureName xmlns="63fec4d8-4756-456c-8374-3f3d3a9d14ae" xsi:nil="true"/>
    <Owner xmlns="63fec4d8-4756-456c-8374-3f3d3a9d14ae">
      <UserInfo>
        <DisplayName/>
        <AccountId xsi:nil="true"/>
        <AccountType/>
      </UserInfo>
    </Owner>
    <Has_Teacher_Only_SectionGroup xmlns="63fec4d8-4756-456c-8374-3f3d3a9d14ae" xsi:nil="true"/>
    <NotebookType xmlns="63fec4d8-4756-456c-8374-3f3d3a9d14ae" xsi:nil="true"/>
    <FolderType xmlns="63fec4d8-4756-456c-8374-3f3d3a9d14ae" xsi:nil="true"/>
    <SharedWithUsers xmlns="038f71c7-c60a-468c-b066-6c88b9a8d87e">
      <UserInfo>
        <DisplayName>Vjekoslav Butorac</DisplayName>
        <AccountId>177</AccountId>
        <AccountType/>
      </UserInfo>
      <UserInfo>
        <DisplayName>Nathan McAllister</DisplayName>
        <AccountId>295</AccountId>
        <AccountType/>
      </UserInfo>
      <UserInfo>
        <DisplayName>Kathryn Brennan</DisplayName>
        <AccountId>863</AccountId>
        <AccountType/>
      </UserInfo>
      <UserInfo>
        <DisplayName>Moin Haque</DisplayName>
        <AccountId>432</AccountId>
        <AccountType/>
      </UserInfo>
      <UserInfo>
        <DisplayName>David Brining</DisplayName>
        <AccountId>1595</AccountId>
        <AccountType/>
      </UserInfo>
      <UserInfo>
        <DisplayName>Chris Dutton</DisplayName>
        <AccountId>1518</AccountId>
        <AccountType/>
      </UserInfo>
      <UserInfo>
        <DisplayName>Theodora Ntoka</DisplayName>
        <AccountId>1092</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2A9E55-46C2-468B-BAB7-0DDBA1501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fec4d8-4756-456c-8374-3f3d3a9d14ae"/>
    <ds:schemaRef ds:uri="038f71c7-c60a-468c-b066-6c88b9a8d8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309D90-AF87-4F33-802B-444BA6D9B8FD}">
  <ds:schemaRefs>
    <ds:schemaRef ds:uri="http://schemas.microsoft.com/office/2006/metadata/properties"/>
    <ds:schemaRef ds:uri="http://schemas.microsoft.com/office/infopath/2007/PartnerControls"/>
    <ds:schemaRef ds:uri="http://schemas.microsoft.com/sharepoint.v3"/>
    <ds:schemaRef ds:uri="b03dadd6-0c3f-47dd-bbcf-1a1229bd5579"/>
    <ds:schemaRef ds:uri="96d43ff4-439c-48c4-90ea-91ab791edce3"/>
    <ds:schemaRef ds:uri="6e33f1c1-fc73-4226-adc8-c97159b05efd"/>
    <ds:schemaRef ds:uri="63fec4d8-4756-456c-8374-3f3d3a9d14ae"/>
    <ds:schemaRef ds:uri="038f71c7-c60a-468c-b066-6c88b9a8d87e"/>
  </ds:schemaRefs>
</ds:datastoreItem>
</file>

<file path=customXml/itemProps3.xml><?xml version="1.0" encoding="utf-8"?>
<ds:datastoreItem xmlns:ds="http://schemas.openxmlformats.org/officeDocument/2006/customXml" ds:itemID="{8F91D3E0-73B2-4816-B375-B63E969D0F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KICL_Template</Template>
  <TotalTime>83</TotalTime>
  <Words>243</Words>
  <Application>Microsoft Office PowerPoint</Application>
  <PresentationFormat>On-screen Show (4:3)</PresentationFormat>
  <Paragraphs>40</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T12 H4 Writing Conclusions</vt:lpstr>
      <vt:lpstr>Discussion </vt:lpstr>
      <vt:lpstr>PowerPoint Presentation</vt:lpstr>
      <vt:lpstr>PowerPoint Presentation</vt:lpstr>
      <vt:lpstr>Answers </vt:lpstr>
      <vt:lpstr>Sample conclusion </vt:lpstr>
      <vt:lpstr>Sample conclusion </vt:lpstr>
      <vt:lpstr>Write your conclusion </vt:lpstr>
      <vt:lpstr>Homework: Submit the essay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KICL PowerPoint Template</dc:title>
  <dc:creator>Habib Ward</dc:creator>
  <cp:lastModifiedBy>Sally Urquhart</cp:lastModifiedBy>
  <cp:revision>6</cp:revision>
  <dcterms:created xsi:type="dcterms:W3CDTF">2019-11-08T16:28:24Z</dcterms:created>
  <dcterms:modified xsi:type="dcterms:W3CDTF">2022-04-26T11:26:48Z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S Pathways Program">
    <vt:lpwstr>62;#UK Programmes|14b8390f-a95c-4349-a9f4-8940b6a07e5c</vt:lpwstr>
  </property>
  <property fmtid="{D5CDD505-2E9C-101B-9397-08002B2CF9AE}" pid="3" name="lb025bbc324542f489317ae1480b4491">
    <vt:lpwstr>All Markets|0c96b494-8d3e-4097-90cf-04a8cd7d8b2e</vt:lpwstr>
  </property>
  <property fmtid="{D5CDD505-2E9C-101B-9397-08002B2CF9AE}" pid="4" name="cede93f3c97e423198ecafb89a52b728">
    <vt:lpwstr/>
  </property>
  <property fmtid="{D5CDD505-2E9C-101B-9397-08002B2CF9AE}" pid="5" name="i54f4dbe13ae40d4b344713991553f03">
    <vt:lpwstr/>
  </property>
  <property fmtid="{D5CDD505-2E9C-101B-9397-08002B2CF9AE}" pid="6" name="Download Area Category">
    <vt:lpwstr/>
  </property>
  <property fmtid="{D5CDD505-2E9C-101B-9397-08002B2CF9AE}" pid="7" name="Market">
    <vt:lpwstr>6;#All Markets|0c96b494-8d3e-4097-90cf-04a8cd7d8b2e</vt:lpwstr>
  </property>
  <property fmtid="{D5CDD505-2E9C-101B-9397-08002B2CF9AE}" pid="8" name="Pathways Business Division">
    <vt:lpwstr>84;#UK Pathways|9bc01126-4cda-46ac-b521-ee97f61d93ca</vt:lpwstr>
  </property>
  <property fmtid="{D5CDD505-2E9C-101B-9397-08002B2CF9AE}" pid="9" name="Pathways College or Uni">
    <vt:lpwstr/>
  </property>
  <property fmtid="{D5CDD505-2E9C-101B-9397-08002B2CF9AE}" pid="10" name="ContentTypeId">
    <vt:lpwstr>0x010100887B0457ADA4BC4F839FDA731184F739</vt:lpwstr>
  </property>
  <property fmtid="{D5CDD505-2E9C-101B-9397-08002B2CF9AE}" pid="11" name="Download Area College">
    <vt:lpwstr/>
  </property>
  <property fmtid="{D5CDD505-2E9C-101B-9397-08002B2CF9AE}" pid="12" name="KIC Student Language">
    <vt:lpwstr/>
  </property>
  <property fmtid="{D5CDD505-2E9C-101B-9397-08002B2CF9AE}" pid="13" name="ob171d34f2064a8180e07912f74ae590">
    <vt:lpwstr>UK Programmes|14b8390f-a95c-4349-a9f4-8940b6a07e5c</vt:lpwstr>
  </property>
  <property fmtid="{D5CDD505-2E9C-101B-9397-08002B2CF9AE}" pid="14" name="le624715a155445687222119813a1ff7">
    <vt:lpwstr>2017 - 2018|dcd9e63e-0620-47e3-a5a6-083a563fd0e0</vt:lpwstr>
  </property>
  <property fmtid="{D5CDD505-2E9C-101B-9397-08002B2CF9AE}" pid="15" name="_dlc_DocIdItemGuid">
    <vt:lpwstr>4626ceba-4f73-47c3-a475-b5dd870df749</vt:lpwstr>
  </property>
  <property fmtid="{D5CDD505-2E9C-101B-9397-08002B2CF9AE}" pid="16" name="c1a1ee4d84fb48b2b78d2603bc688af6">
    <vt:lpwstr/>
  </property>
  <property fmtid="{D5CDD505-2E9C-101B-9397-08002B2CF9AE}" pid="17" name="Pathways Institution">
    <vt:lpwstr>48;#KICL|4333ae80-900f-4a68-886d-747ba98330be</vt:lpwstr>
  </property>
  <property fmtid="{D5CDD505-2E9C-101B-9397-08002B2CF9AE}" pid="18" name="Download Area Country">
    <vt:lpwstr/>
  </property>
  <property fmtid="{D5CDD505-2E9C-101B-9397-08002B2CF9AE}" pid="19" name="k88abe1ca86440e5868c3d9443806fd3">
    <vt:lpwstr/>
  </property>
  <property fmtid="{D5CDD505-2E9C-101B-9397-08002B2CF9AE}" pid="20" name="KI Publishing">
    <vt:lpwstr>189;#Internal|6226f1ab-760b-4abd-a544-1a30f89262ab</vt:lpwstr>
  </property>
  <property fmtid="{D5CDD505-2E9C-101B-9397-08002B2CF9AE}" pid="21" name="Academic Year">
    <vt:lpwstr>139;#2017 - 2018|dcd9e63e-0620-47e3-a5a6-083a563fd0e0</vt:lpwstr>
  </property>
  <property fmtid="{D5CDD505-2E9C-101B-9397-08002B2CF9AE}" pid="22" name="Pathways Intake">
    <vt:lpwstr/>
  </property>
  <property fmtid="{D5CDD505-2E9C-101B-9397-08002B2CF9AE}" pid="23" name="SharedWithUsers">
    <vt:lpwstr>177;#Vjekoslav Butorac;#295;#Nathan McAllister;#863;#Kathryn Brennan;#432;#Moin Haque;#1595;#David Brining;#1518;#Chris Dutton;#1092;#Theodora Ntoka</vt:lpwstr>
  </property>
  <property fmtid="{D5CDD505-2E9C-101B-9397-08002B2CF9AE}" pid="24" name="Print Size">
    <vt:lpwstr/>
  </property>
</Properties>
</file>