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58" r:id="rId2"/>
    <p:sldId id="259" r:id="rId3"/>
    <p:sldId id="260" r:id="rId4"/>
    <p:sldId id="261"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6"/>
    <p:restoredTop sz="81759"/>
  </p:normalViewPr>
  <p:slideViewPr>
    <p:cSldViewPr snapToGrid="0">
      <p:cViewPr>
        <p:scale>
          <a:sx n="99" d="100"/>
          <a:sy n="99" d="100"/>
        </p:scale>
        <p:origin x="664" y="-392"/>
      </p:cViewPr>
      <p:guideLst/>
    </p:cSldViewPr>
  </p:slideViewPr>
  <p:notesTextViewPr>
    <p:cViewPr>
      <p:scale>
        <a:sx n="55" d="100"/>
        <a:sy n="5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B49AD2-79F3-1D45-952A-580047D18D41}" type="datetimeFigureOut">
              <a:rPr lang="en-GB" smtClean="0"/>
              <a:t>24/04/2025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2BBB21-21A0-1346-8850-C823979049DA}" type="slidenum">
              <a:rPr lang="en-GB" smtClean="0"/>
              <a:t>‹#›</a:t>
            </a:fld>
            <a:endParaRPr lang="en-GB"/>
          </a:p>
        </p:txBody>
      </p:sp>
    </p:spTree>
    <p:extLst>
      <p:ext uri="{BB962C8B-B14F-4D97-AF65-F5344CB8AC3E}">
        <p14:creationId xmlns:p14="http://schemas.microsoft.com/office/powerpoint/2010/main" val="1460650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Introduce yourself and your project title </a:t>
            </a:r>
          </a:p>
          <a:p>
            <a:pPr marL="0" indent="0">
              <a:buNone/>
            </a:pPr>
            <a:endParaRPr lang="en-GB" b="1" dirty="0"/>
          </a:p>
          <a:p>
            <a:pPr marL="0" indent="0">
              <a:buNone/>
            </a:pPr>
            <a:r>
              <a:rPr lang="en-GB" b="1" dirty="0"/>
              <a:t> e.g. </a:t>
            </a:r>
          </a:p>
          <a:p>
            <a:pPr marL="0" indent="0">
              <a:buNone/>
            </a:pPr>
            <a:endParaRPr lang="en-GB" b="1" dirty="0"/>
          </a:p>
          <a:p>
            <a:r>
              <a:rPr lang="en-GB" dirty="0"/>
              <a:t>Good morning. My name is Lorraine Young and I’m a pre-Masters student with Kaplan Digital Pathways.</a:t>
            </a:r>
          </a:p>
          <a:p>
            <a:r>
              <a:rPr lang="en-GB" dirty="0"/>
              <a:t>Today I will summarise my research project on the relationship between social media and teenage mental Health</a:t>
            </a:r>
          </a:p>
          <a:p>
            <a:endParaRPr lang="en-GB" dirty="0"/>
          </a:p>
          <a:p>
            <a:r>
              <a:rPr lang="en-GB" b="1" dirty="0"/>
              <a:t>Use your own words, not mine!</a:t>
            </a:r>
          </a:p>
        </p:txBody>
      </p:sp>
      <p:sp>
        <p:nvSpPr>
          <p:cNvPr id="4" name="Slide Number Placeholder 3"/>
          <p:cNvSpPr>
            <a:spLocks noGrp="1"/>
          </p:cNvSpPr>
          <p:nvPr>
            <p:ph type="sldNum" sz="quarter" idx="5"/>
          </p:nvPr>
        </p:nvSpPr>
        <p:spPr/>
        <p:txBody>
          <a:bodyPr/>
          <a:lstStyle/>
          <a:p>
            <a:fld id="{AE2BBB21-21A0-1346-8850-C823979049DA}" type="slidenum">
              <a:rPr lang="en-GB" smtClean="0"/>
              <a:t>1</a:t>
            </a:fld>
            <a:endParaRPr lang="en-GB"/>
          </a:p>
        </p:txBody>
      </p:sp>
    </p:spTree>
    <p:extLst>
      <p:ext uri="{BB962C8B-B14F-4D97-AF65-F5344CB8AC3E}">
        <p14:creationId xmlns:p14="http://schemas.microsoft.com/office/powerpoint/2010/main" val="1821267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68213-901D-B536-C2D0-02C7BE2AA1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204B-49B1-C1A2-1A36-D179DF9B1C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3A6F5E-0AFE-FF1F-F01B-7BBDC468CA81}"/>
              </a:ext>
            </a:extLst>
          </p:cNvPr>
          <p:cNvSpPr>
            <a:spLocks noGrp="1"/>
          </p:cNvSpPr>
          <p:nvPr>
            <p:ph type="body" idx="1"/>
          </p:nvPr>
        </p:nvSpPr>
        <p:spPr/>
        <p:txBody>
          <a:bodyPr/>
          <a:lstStyle/>
          <a:p>
            <a:r>
              <a:rPr lang="en-GB" b="1" dirty="0"/>
              <a:t>Introduction</a:t>
            </a:r>
          </a:p>
          <a:p>
            <a:endParaRPr lang="en-GB" dirty="0"/>
          </a:p>
          <a:p>
            <a:r>
              <a:rPr lang="en-GB" dirty="0"/>
              <a:t>e.g. </a:t>
            </a:r>
          </a:p>
          <a:p>
            <a:endParaRPr lang="en-GB" dirty="0"/>
          </a:p>
          <a:p>
            <a:r>
              <a:rPr lang="en-GB" dirty="0"/>
              <a:t>First I will introduce my topic, aim and research questions</a:t>
            </a:r>
            <a:r>
              <a:rPr lang="en-GB" b="1" dirty="0"/>
              <a:t>. [Signposting]</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 I was interested in this topic as it relates to my Masters Degree at the University of Nottingham on “</a:t>
            </a:r>
            <a:r>
              <a:rPr lang="en-GB" sz="1200" b="0" i="0" dirty="0" err="1">
                <a:solidFill>
                  <a:srgbClr val="242424"/>
                </a:solidFill>
                <a:effectLst/>
                <a:latin typeface="Segoe UI" panose="020B0502040204020203" pitchFamily="34" charset="0"/>
              </a:rPr>
              <a:t>xxxx</a:t>
            </a:r>
            <a:r>
              <a:rPr lang="en-GB" sz="1200" b="0" i="0" dirty="0">
                <a:solidFill>
                  <a:srgbClr val="242424"/>
                </a:solidFill>
                <a:effectLst/>
                <a:latin typeface="Segoe UI" panose="020B0502040204020203" pitchFamily="34" charset="0"/>
              </a:rPr>
              <a:t>”. </a:t>
            </a:r>
            <a:r>
              <a:rPr lang="en-GB" sz="1200" b="1" i="0" dirty="0">
                <a:solidFill>
                  <a:srgbClr val="242424"/>
                </a:solidFill>
                <a:effectLst/>
                <a:latin typeface="Segoe UI" panose="020B0502040204020203" pitchFamily="34" charset="0"/>
              </a:rPr>
              <a:t>[Reflection]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 Social media offers both opportunities and risks. On one hand, it provides a platform for self-expression and peer support as reviewed by Ling (2023). On the other hand [</a:t>
            </a:r>
            <a:r>
              <a:rPr lang="en-GB" sz="1200" b="1" i="0" dirty="0">
                <a:solidFill>
                  <a:srgbClr val="242424"/>
                </a:solidFill>
                <a:effectLst/>
                <a:latin typeface="Segoe UI" panose="020B0502040204020203" pitchFamily="34" charset="0"/>
              </a:rPr>
              <a:t>Linking language} </a:t>
            </a:r>
            <a:r>
              <a:rPr lang="en-GB" sz="1200" b="0" i="0" dirty="0">
                <a:solidFill>
                  <a:srgbClr val="242424"/>
                </a:solidFill>
                <a:effectLst/>
                <a:latin typeface="Segoe UI" panose="020B0502040204020203" pitchFamily="34" charset="0"/>
              </a:rPr>
              <a:t>, my initial research suggested social media can contribute to anxiety, depression, and cyberbullying, for example in Anderson’s 2022 paper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 I chose to focus my research on teenagers, since previous evidence suggests  this age group is most affected by social media related mental health problems.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sz="1200" b="0" i="0" dirty="0">
                <a:solidFill>
                  <a:srgbClr val="242424"/>
                </a:solidFill>
                <a:effectLst/>
                <a:latin typeface="Segoe UI" panose="020B0502040204020203" pitchFamily="34" charset="0"/>
              </a:rPr>
              <a:t>My aim was  to investigate the different ways social media usage  can impact the mental health of teenagers to help others develop effective support mechanisms.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I focused my research into three research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The first asked “Is there a relationship between how often teenagers use social media and anxiety or depression?”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The second explored whether positive or negative interactions had the most impact on teenage mental health.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Finally I explored how teenagers perceive the role of social media in their own mental health.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rgbClr val="242424"/>
              </a:solidFill>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42424"/>
                </a:solidFill>
                <a:effectLst/>
                <a:latin typeface="Segoe UI" panose="020B0502040204020203" pitchFamily="34" charset="0"/>
              </a:rPr>
              <a:t>Given the integral nature of social media in adolescents' lives, understanding the effects could lead to improved guidelines for safer use.</a:t>
            </a:r>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77FAEE83-D7D1-DD82-284E-2802C7D67702}"/>
              </a:ext>
            </a:extLst>
          </p:cNvPr>
          <p:cNvSpPr>
            <a:spLocks noGrp="1"/>
          </p:cNvSpPr>
          <p:nvPr>
            <p:ph type="sldNum" sz="quarter" idx="5"/>
          </p:nvPr>
        </p:nvSpPr>
        <p:spPr/>
        <p:txBody>
          <a:bodyPr/>
          <a:lstStyle/>
          <a:p>
            <a:fld id="{AE2BBB21-21A0-1346-8850-C823979049DA}" type="slidenum">
              <a:rPr lang="en-GB" smtClean="0"/>
              <a:t>2</a:t>
            </a:fld>
            <a:endParaRPr lang="en-GB"/>
          </a:p>
        </p:txBody>
      </p:sp>
    </p:spTree>
    <p:extLst>
      <p:ext uri="{BB962C8B-B14F-4D97-AF65-F5344CB8AC3E}">
        <p14:creationId xmlns:p14="http://schemas.microsoft.com/office/powerpoint/2010/main" val="14878135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sz="1200" b="1" i="0" dirty="0">
                <a:solidFill>
                  <a:srgbClr val="242424"/>
                </a:solidFill>
                <a:effectLst/>
                <a:latin typeface="Segoe UI" panose="020B0502040204020203" pitchFamily="34" charset="0"/>
              </a:rPr>
              <a:t>Methodology</a:t>
            </a:r>
            <a:br>
              <a:rPr lang="en-GB" sz="1200" b="0" i="0" dirty="0">
                <a:solidFill>
                  <a:srgbClr val="242424"/>
                </a:solidFill>
                <a:effectLst/>
                <a:latin typeface="Segoe UI" panose="020B0502040204020203" pitchFamily="34" charset="0"/>
              </a:rPr>
            </a:br>
            <a:r>
              <a:rPr lang="en-GB" sz="1200" b="0" i="0" dirty="0">
                <a:solidFill>
                  <a:srgbClr val="242424"/>
                </a:solidFill>
                <a:effectLst/>
                <a:latin typeface="Segoe UI" panose="020B0502040204020203" pitchFamily="34" charset="0"/>
              </a:rPr>
              <a:t>To address these questions, I conducted secondary research using Google Scholar. I reviewed peer-reviewed articles and studies, combining keywords like "social media," "teenage mental health," "anxiety," "depression," and "cyberbullying.” using Boolean Operators.</a:t>
            </a:r>
          </a:p>
          <a:p>
            <a:pPr algn="l">
              <a:buNone/>
            </a:pPr>
            <a:r>
              <a:rPr lang="en-GB" sz="1200" b="0" i="0" dirty="0">
                <a:solidFill>
                  <a:srgbClr val="242424"/>
                </a:solidFill>
                <a:effectLst/>
                <a:latin typeface="Segoe UI" panose="020B0502040204020203" pitchFamily="34" charset="0"/>
              </a:rPr>
              <a:t>I found this challenging. It took a lot of time to create keyword combinations to find the articles I needed and often I had to find synonyms for my initial keywords. [reflection}</a:t>
            </a:r>
          </a:p>
          <a:p>
            <a:pPr algn="l">
              <a:buNone/>
            </a:pPr>
            <a:r>
              <a:rPr lang="en-GB" sz="1200" b="1" i="0" dirty="0">
                <a:solidFill>
                  <a:srgbClr val="242424"/>
                </a:solidFill>
                <a:effectLst/>
                <a:latin typeface="Segoe UI" panose="020B0502040204020203" pitchFamily="34" charset="0"/>
              </a:rPr>
              <a:t>Thematic Analysis:</a:t>
            </a:r>
            <a:br>
              <a:rPr lang="en-GB" sz="1200" b="0" i="0" dirty="0">
                <a:solidFill>
                  <a:srgbClr val="242424"/>
                </a:solidFill>
                <a:effectLst/>
                <a:latin typeface="Segoe UI" panose="020B0502040204020203" pitchFamily="34" charset="0"/>
              </a:rPr>
            </a:br>
            <a:r>
              <a:rPr lang="en-GB" sz="1200" b="0" i="0" dirty="0">
                <a:solidFill>
                  <a:srgbClr val="242424"/>
                </a:solidFill>
                <a:effectLst/>
                <a:latin typeface="Segoe UI" panose="020B0502040204020203" pitchFamily="34" charset="0"/>
              </a:rPr>
              <a:t>I employed thematic analysis to synthesize the findings. Understanding the Results section of the sources was a challenge as research is new to me. [reflection} The process included familiarization with the data, searching for themes that answered my research questions.</a:t>
            </a:r>
            <a:endParaRPr lang="en-GB" dirty="0"/>
          </a:p>
        </p:txBody>
      </p:sp>
      <p:sp>
        <p:nvSpPr>
          <p:cNvPr id="4" name="Slide Number Placeholder 3"/>
          <p:cNvSpPr>
            <a:spLocks noGrp="1"/>
          </p:cNvSpPr>
          <p:nvPr>
            <p:ph type="sldNum" sz="quarter" idx="5"/>
          </p:nvPr>
        </p:nvSpPr>
        <p:spPr/>
        <p:txBody>
          <a:bodyPr/>
          <a:lstStyle/>
          <a:p>
            <a:fld id="{AE2BBB21-21A0-1346-8850-C823979049DA}" type="slidenum">
              <a:rPr lang="en-GB" smtClean="0"/>
              <a:t>3</a:t>
            </a:fld>
            <a:endParaRPr lang="en-GB"/>
          </a:p>
        </p:txBody>
      </p:sp>
    </p:spTree>
    <p:extLst>
      <p:ext uri="{BB962C8B-B14F-4D97-AF65-F5344CB8AC3E}">
        <p14:creationId xmlns:p14="http://schemas.microsoft.com/office/powerpoint/2010/main" val="12944765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sz="1200" b="0" i="0" dirty="0">
                <a:solidFill>
                  <a:srgbClr val="242424"/>
                </a:solidFill>
                <a:effectLst/>
                <a:latin typeface="Segoe UI" panose="020B0502040204020203" pitchFamily="34" charset="0"/>
              </a:rPr>
              <a:t>I will now explain my Findings.</a:t>
            </a:r>
          </a:p>
          <a:p>
            <a:pPr algn="l">
              <a:buNone/>
            </a:pPr>
            <a:r>
              <a:rPr lang="en-GB" sz="1200" b="0" i="0" dirty="0">
                <a:solidFill>
                  <a:srgbClr val="242424"/>
                </a:solidFill>
                <a:effectLst/>
                <a:latin typeface="Segoe UI" panose="020B0502040204020203" pitchFamily="34" charset="0"/>
              </a:rPr>
              <a:t>For my first research question, I found that the frequency of social media usage is positively correlated with levels of anxiety and depression among teenagers. This was shown by Malde and Colleagues who studied 2000 US High School Students over 3 years.  A study by Li (2020) found that excessive use, particularly late-night usage, was associated with 31% higher rates of mental health issues.</a:t>
            </a:r>
          </a:p>
          <a:p>
            <a:pPr algn="l">
              <a:buNone/>
            </a:pPr>
            <a:br>
              <a:rPr lang="en-GB" sz="1200" b="0" i="0" dirty="0">
                <a:solidFill>
                  <a:srgbClr val="242424"/>
                </a:solidFill>
                <a:effectLst/>
                <a:latin typeface="Segoe UI" panose="020B0502040204020203" pitchFamily="34" charset="0"/>
              </a:rPr>
            </a:br>
            <a:r>
              <a:rPr lang="en-GB" sz="1200" b="0" i="0" dirty="0">
                <a:solidFill>
                  <a:srgbClr val="242424"/>
                </a:solidFill>
                <a:effectLst/>
                <a:latin typeface="Segoe UI" panose="020B0502040204020203" pitchFamily="34" charset="0"/>
              </a:rPr>
              <a:t>Regarding the second question, I created a table to summarise the key factors influencing mental health positively  or negatively from the results of the two studies shown. Negative interactions on social media, such as cyberbullying and exposure to unrealistic body images have a more significant impact on teenage mental health compared to positive interactions such as connecting with friends, finding support and finding an outlet for creativity.  While supportive comments and likes can mitigate some negative effects, they are not sufficient to counteract the harm caused by negative experiences.</a:t>
            </a:r>
          </a:p>
          <a:p>
            <a:pPr algn="l">
              <a:buNone/>
            </a:pPr>
            <a:r>
              <a:rPr lang="en-GB" sz="1200" b="0" i="0" dirty="0">
                <a:solidFill>
                  <a:srgbClr val="242424"/>
                </a:solidFill>
                <a:effectLst/>
                <a:latin typeface="Segoe UI" panose="020B0502040204020203" pitchFamily="34" charset="0"/>
              </a:rPr>
              <a:t>For the third question, qualitative data from  two Surveys was analysed – from Smith (2021) and Anders (2023). Teenagers perceive social media as a double-edged sword. It offers a sense of community and support but also exposes them to comparison, cyberbullying, and unrealistic standards, which can negatively affect their mental well-being.</a:t>
            </a:r>
          </a:p>
          <a:p>
            <a:endParaRPr lang="en-GB" dirty="0"/>
          </a:p>
        </p:txBody>
      </p:sp>
      <p:sp>
        <p:nvSpPr>
          <p:cNvPr id="4" name="Slide Number Placeholder 3"/>
          <p:cNvSpPr>
            <a:spLocks noGrp="1"/>
          </p:cNvSpPr>
          <p:nvPr>
            <p:ph type="sldNum" sz="quarter" idx="5"/>
          </p:nvPr>
        </p:nvSpPr>
        <p:spPr/>
        <p:txBody>
          <a:bodyPr/>
          <a:lstStyle/>
          <a:p>
            <a:fld id="{AE2BBB21-21A0-1346-8850-C823979049DA}" type="slidenum">
              <a:rPr lang="en-GB" smtClean="0"/>
              <a:t>4</a:t>
            </a:fld>
            <a:endParaRPr lang="en-GB"/>
          </a:p>
        </p:txBody>
      </p:sp>
    </p:spTree>
    <p:extLst>
      <p:ext uri="{BB962C8B-B14F-4D97-AF65-F5344CB8AC3E}">
        <p14:creationId xmlns:p14="http://schemas.microsoft.com/office/powerpoint/2010/main" val="850113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solidFill>
                  <a:srgbClr val="242424"/>
                </a:solidFill>
                <a:effectLst/>
                <a:latin typeface="Segoe UI" panose="020B0502040204020203" pitchFamily="34" charset="0"/>
              </a:rPr>
              <a:t>My study had  several limitations. It relied on secondary data, which may not capture the most current trends. The thematic analysis is subject to the researchers' interpretation, which may introduce bias. Additionally, the study does not account for individual differences in personality, coping mechanisms, and offline social support.</a:t>
            </a:r>
            <a:endParaRPr lang="en-GB" dirty="0"/>
          </a:p>
        </p:txBody>
      </p:sp>
      <p:sp>
        <p:nvSpPr>
          <p:cNvPr id="4" name="Slide Number Placeholder 3"/>
          <p:cNvSpPr>
            <a:spLocks noGrp="1"/>
          </p:cNvSpPr>
          <p:nvPr>
            <p:ph type="sldNum" sz="quarter" idx="5"/>
          </p:nvPr>
        </p:nvSpPr>
        <p:spPr/>
        <p:txBody>
          <a:bodyPr/>
          <a:lstStyle/>
          <a:p>
            <a:fld id="{AE2BBB21-21A0-1346-8850-C823979049DA}" type="slidenum">
              <a:rPr lang="en-GB" smtClean="0"/>
              <a:t>5</a:t>
            </a:fld>
            <a:endParaRPr lang="en-GB"/>
          </a:p>
        </p:txBody>
      </p:sp>
    </p:spTree>
    <p:extLst>
      <p:ext uri="{BB962C8B-B14F-4D97-AF65-F5344CB8AC3E}">
        <p14:creationId xmlns:p14="http://schemas.microsoft.com/office/powerpoint/2010/main" val="4126968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sz="2000" b="0" i="0" dirty="0">
                <a:solidFill>
                  <a:srgbClr val="242424"/>
                </a:solidFill>
                <a:effectLst/>
                <a:latin typeface="Segoe UI" panose="020B0502040204020203" pitchFamily="34" charset="0"/>
              </a:rPr>
              <a:t>In conclusion, my findings highlight the complex relationship between social media and teenage mental health. While social media can offer valuable support and connection, it also poses significant risks.  This mirrors findings from several previous studies conducted between 2017 and 2019, showing that the problem is still important. Interventions should focus on promoting healthy social media habits, providing education on the risks of cyberbullying, and encouraging positive interactions.</a:t>
            </a:r>
          </a:p>
          <a:p>
            <a:pPr algn="l">
              <a:buNone/>
            </a:pPr>
            <a:endParaRPr lang="en-GB" sz="2000" b="0" i="0" dirty="0">
              <a:solidFill>
                <a:srgbClr val="242424"/>
              </a:solidFill>
              <a:effectLst/>
              <a:latin typeface="Segoe UI" panose="020B0502040204020203" pitchFamily="34" charset="0"/>
            </a:endParaRPr>
          </a:p>
          <a:p>
            <a:pPr algn="l">
              <a:buNone/>
            </a:pPr>
            <a:r>
              <a:rPr lang="en-GB" sz="2000" b="1" i="0" dirty="0">
                <a:solidFill>
                  <a:srgbClr val="242424"/>
                </a:solidFill>
                <a:effectLst/>
                <a:latin typeface="Segoe UI" panose="020B0502040204020203" pitchFamily="34" charset="0"/>
              </a:rPr>
              <a:t>Future Research:</a:t>
            </a:r>
            <a:br>
              <a:rPr lang="en-GB" sz="2000" b="0" i="0" dirty="0">
                <a:solidFill>
                  <a:srgbClr val="242424"/>
                </a:solidFill>
                <a:effectLst/>
                <a:latin typeface="Segoe UI" panose="020B0502040204020203" pitchFamily="34" charset="0"/>
              </a:rPr>
            </a:br>
            <a:r>
              <a:rPr lang="en-GB" sz="2000" b="0" i="0" dirty="0">
                <a:solidFill>
                  <a:srgbClr val="242424"/>
                </a:solidFill>
                <a:effectLst/>
                <a:latin typeface="Segoe UI" panose="020B0502040204020203" pitchFamily="34" charset="0"/>
              </a:rPr>
              <a:t>Future research should explore the role of individual differences and offline support systems in mitigating the negative effects of social media. By understanding these dynamics, we can better support teenagers in navigating the digital landscape and maintaining their mental well-being.</a:t>
            </a:r>
          </a:p>
          <a:p>
            <a:pPr algn="l">
              <a:buNone/>
            </a:pPr>
            <a:endParaRPr lang="en-GB" sz="2000" b="0" i="0" dirty="0">
              <a:solidFill>
                <a:srgbClr val="242424"/>
              </a:solidFill>
              <a:effectLst/>
              <a:latin typeface="Segoe UI" panose="020B0502040204020203" pitchFamily="34" charset="0"/>
            </a:endParaRPr>
          </a:p>
          <a:p>
            <a:pPr algn="l">
              <a:buNone/>
            </a:pPr>
            <a:r>
              <a:rPr lang="en-GB" sz="2000" b="0" i="0" dirty="0">
                <a:solidFill>
                  <a:srgbClr val="242424"/>
                </a:solidFill>
                <a:effectLst/>
                <a:latin typeface="Segoe UI" panose="020B0502040204020203" pitchFamily="34" charset="0"/>
              </a:rPr>
              <a:t>Reflection- how did you feel about finishing your project- what were your challenges.  How did you overcome the challenges? What were the key skills that you learned? YOU MUST TALK ABOUT THIS</a:t>
            </a:r>
          </a:p>
          <a:p>
            <a:endParaRPr lang="en-GB" sz="2000" dirty="0"/>
          </a:p>
          <a:p>
            <a:r>
              <a:rPr lang="en-GB" sz="2000" dirty="0"/>
              <a:t> The references I have used are shown here</a:t>
            </a:r>
          </a:p>
          <a:p>
            <a:endParaRPr lang="en-GB" sz="2000" dirty="0"/>
          </a:p>
          <a:p>
            <a:r>
              <a:rPr lang="en-GB" sz="2000" b="0" i="0" dirty="0">
                <a:solidFill>
                  <a:srgbClr val="242424"/>
                </a:solidFill>
                <a:effectLst/>
                <a:latin typeface="Segoe UI" panose="020B0502040204020203" pitchFamily="34" charset="0"/>
              </a:rPr>
              <a:t>Thank you for your attention. I would now like to answer any questions you may have.</a:t>
            </a:r>
            <a:endParaRPr lang="en-GB" sz="2000" dirty="0"/>
          </a:p>
        </p:txBody>
      </p:sp>
      <p:sp>
        <p:nvSpPr>
          <p:cNvPr id="4" name="Slide Number Placeholder 3"/>
          <p:cNvSpPr>
            <a:spLocks noGrp="1"/>
          </p:cNvSpPr>
          <p:nvPr>
            <p:ph type="sldNum" sz="quarter" idx="5"/>
          </p:nvPr>
        </p:nvSpPr>
        <p:spPr/>
        <p:txBody>
          <a:bodyPr/>
          <a:lstStyle/>
          <a:p>
            <a:fld id="{AE2BBB21-21A0-1346-8850-C823979049DA}" type="slidenum">
              <a:rPr lang="en-GB" smtClean="0"/>
              <a:t>6</a:t>
            </a:fld>
            <a:endParaRPr lang="en-GB"/>
          </a:p>
        </p:txBody>
      </p:sp>
    </p:spTree>
    <p:extLst>
      <p:ext uri="{BB962C8B-B14F-4D97-AF65-F5344CB8AC3E}">
        <p14:creationId xmlns:p14="http://schemas.microsoft.com/office/powerpoint/2010/main" val="2910207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63A64-13A2-159A-0EE2-FCAC7EF97E0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B9E7C2C-0ED7-2220-2309-63F5C69B26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CB95D24-4D0A-F2AD-97B0-CB65AA3501C0}"/>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5" name="Footer Placeholder 4">
            <a:extLst>
              <a:ext uri="{FF2B5EF4-FFF2-40B4-BE49-F238E27FC236}">
                <a16:creationId xmlns:a16="http://schemas.microsoft.com/office/drawing/2014/main" id="{6F1A8090-B742-1A05-FF29-68C39E6EF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5E5D04-201E-0592-B3FD-A29029A96FEC}"/>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1648155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5FC9E-1EE7-556B-9379-921C82368A1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237A5CE-4214-0B7F-74A0-2B747E32F4E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44BE227-9E50-FAC6-6515-542F879F682C}"/>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5" name="Footer Placeholder 4">
            <a:extLst>
              <a:ext uri="{FF2B5EF4-FFF2-40B4-BE49-F238E27FC236}">
                <a16:creationId xmlns:a16="http://schemas.microsoft.com/office/drawing/2014/main" id="{E29D15EF-33C6-FB50-3D34-CA9A5C30B1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2A8D8B-D9AF-783B-E41C-601AC19131A5}"/>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1422782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15D98-F74A-0965-5F80-D360E510C59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1E69F5C-06CE-DE9F-7779-C7637F4D576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7582ACA-4692-4008-7374-3EC90D619B94}"/>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5" name="Footer Placeholder 4">
            <a:extLst>
              <a:ext uri="{FF2B5EF4-FFF2-40B4-BE49-F238E27FC236}">
                <a16:creationId xmlns:a16="http://schemas.microsoft.com/office/drawing/2014/main" id="{C3EA3392-96B3-BDB6-9DE7-87846A77F4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7A2052-2C91-EAAA-977D-D0A58DB86CAE}"/>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613590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95F0D-D5F4-D9BE-E6C6-7B8098B001D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BF1C829-4998-CEAA-8FA5-B996336D65D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8BFABD4-ED76-F671-F9B7-BBF9904E9BE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CB8DB1C-A130-AD9A-9AF2-D68C28AECEEC}"/>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6" name="Footer Placeholder 5">
            <a:extLst>
              <a:ext uri="{FF2B5EF4-FFF2-40B4-BE49-F238E27FC236}">
                <a16:creationId xmlns:a16="http://schemas.microsoft.com/office/drawing/2014/main" id="{AEBDE6CC-E1AB-C0BF-D15C-4E8B33985A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0B2116-FB63-74CB-B0D5-BA57511EE2AA}"/>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3111672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EA7CD-A208-EDFD-2B2A-19A2AEB0D10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B2BEA35-D6D0-C5EA-932B-E7229A337A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90ACDBC-B7BA-6314-0FA3-A0603FBFDB3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0A4842D-AFAE-C898-8A49-EB8C2A3CD3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6682BD8-D948-D5E3-8B4D-9399D487A3F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710BB82-AE8C-F1E2-5550-763A5F7556A5}"/>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8" name="Footer Placeholder 7">
            <a:extLst>
              <a:ext uri="{FF2B5EF4-FFF2-40B4-BE49-F238E27FC236}">
                <a16:creationId xmlns:a16="http://schemas.microsoft.com/office/drawing/2014/main" id="{88C35D20-7D2C-0520-E640-2C918F81589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A70ABF-76A1-EBCB-3C54-BCAF935F1A86}"/>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1893241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17556-DB46-85D2-01EE-E2F034FB961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FB694C0-4209-3634-602B-067A84807F7A}"/>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4" name="Footer Placeholder 3">
            <a:extLst>
              <a:ext uri="{FF2B5EF4-FFF2-40B4-BE49-F238E27FC236}">
                <a16:creationId xmlns:a16="http://schemas.microsoft.com/office/drawing/2014/main" id="{177EFC9C-A5CE-77DE-9CF6-BE219766BA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45025C2-F485-1686-395D-56973248C0B0}"/>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2914289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F1AB72-6765-DC1D-2EA8-F2B7EA30E247}"/>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3" name="Footer Placeholder 2">
            <a:extLst>
              <a:ext uri="{FF2B5EF4-FFF2-40B4-BE49-F238E27FC236}">
                <a16:creationId xmlns:a16="http://schemas.microsoft.com/office/drawing/2014/main" id="{43C3D097-BDFD-2688-251F-1FC767E7237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04FFA96-39FB-A78A-1971-FBD04ED24729}"/>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2262282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D3DFC-9B9C-0947-8FAB-840C83F7D9D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8598F80-79F9-6600-07FB-5B4A160412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4018F1A-A042-F83A-8558-C63620389D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1046DA6-8EA7-8FA7-E186-757B3C95CB5C}"/>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6" name="Footer Placeholder 5">
            <a:extLst>
              <a:ext uri="{FF2B5EF4-FFF2-40B4-BE49-F238E27FC236}">
                <a16:creationId xmlns:a16="http://schemas.microsoft.com/office/drawing/2014/main" id="{DA56FC51-F998-9DD0-DEDC-1688BC4D06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03EB9F-4E17-2ECA-7E91-8E5A9D53E06B}"/>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1026785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36005-5FF5-293A-DDD3-224FFE3FD7C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04738ED-35C1-7799-22BE-BCD5F11C6F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B066C74-E208-EBCA-AE5D-D4079F291C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DA8227E-F9A8-0917-BBB6-6601BF9FE9E4}"/>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6" name="Footer Placeholder 5">
            <a:extLst>
              <a:ext uri="{FF2B5EF4-FFF2-40B4-BE49-F238E27FC236}">
                <a16:creationId xmlns:a16="http://schemas.microsoft.com/office/drawing/2014/main" id="{9BAAC322-F7DE-E35D-1CF7-DFA0CE607B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DA92BC-AB22-62E8-0F4C-9A8EA32B0E2C}"/>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3309272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253D2-5F30-710C-D7D0-2DE16A8E4BC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97EDF1E-135D-0EAE-4534-4251EF68A6E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D776EB1-F6BD-7787-E73D-DCED28622D88}"/>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5" name="Footer Placeholder 4">
            <a:extLst>
              <a:ext uri="{FF2B5EF4-FFF2-40B4-BE49-F238E27FC236}">
                <a16:creationId xmlns:a16="http://schemas.microsoft.com/office/drawing/2014/main" id="{57F885C7-5216-81DB-470F-954647AF23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033DCE-C94D-DF13-E3BA-688B267313D9}"/>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190484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FA934A-4C4D-CB6B-9EB2-FD1BF21CF3C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60639D5-4E62-F37C-FB03-4BA1E666566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1DF7D49-265A-99D5-EBDC-C79F9CE6C125}"/>
              </a:ext>
            </a:extLst>
          </p:cNvPr>
          <p:cNvSpPr>
            <a:spLocks noGrp="1"/>
          </p:cNvSpPr>
          <p:nvPr>
            <p:ph type="dt" sz="half" idx="10"/>
          </p:nvPr>
        </p:nvSpPr>
        <p:spPr/>
        <p:txBody>
          <a:bodyPr/>
          <a:lstStyle/>
          <a:p>
            <a:fld id="{32728E43-A0E0-3C47-9C0B-EE499C49C4A8}" type="datetimeFigureOut">
              <a:rPr lang="en-GB" smtClean="0"/>
              <a:t>24/04/2025</a:t>
            </a:fld>
            <a:endParaRPr lang="en-GB"/>
          </a:p>
        </p:txBody>
      </p:sp>
      <p:sp>
        <p:nvSpPr>
          <p:cNvPr id="5" name="Footer Placeholder 4">
            <a:extLst>
              <a:ext uri="{FF2B5EF4-FFF2-40B4-BE49-F238E27FC236}">
                <a16:creationId xmlns:a16="http://schemas.microsoft.com/office/drawing/2014/main" id="{95335B74-4DDB-678D-3EB6-D1D023D536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D0A5C7-4F73-20F4-0DC5-9AB5761F11A0}"/>
              </a:ext>
            </a:extLst>
          </p:cNvPr>
          <p:cNvSpPr>
            <a:spLocks noGrp="1"/>
          </p:cNvSpPr>
          <p:nvPr>
            <p:ph type="sldNum" sz="quarter" idx="12"/>
          </p:nvPr>
        </p:nvSpPr>
        <p:spPr/>
        <p:txBody>
          <a:bodyPr/>
          <a:lstStyle/>
          <a:p>
            <a:fld id="{DFB29D00-4B4D-0D47-9129-CE3B9E4F4B02}" type="slidenum">
              <a:rPr lang="en-GB" smtClean="0"/>
              <a:t>‹#›</a:t>
            </a:fld>
            <a:endParaRPr lang="en-GB"/>
          </a:p>
        </p:txBody>
      </p:sp>
    </p:spTree>
    <p:extLst>
      <p:ext uri="{BB962C8B-B14F-4D97-AF65-F5344CB8AC3E}">
        <p14:creationId xmlns:p14="http://schemas.microsoft.com/office/powerpoint/2010/main" val="2389532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ED61A1-1D95-0465-5DB0-65F20494FA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41DC413-167B-A467-C993-A8490099E8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7CFCBE8-6AE4-4B08-46C2-917803C4A6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728E43-A0E0-3C47-9C0B-EE499C49C4A8}" type="datetimeFigureOut">
              <a:rPr lang="en-GB" smtClean="0"/>
              <a:t>24/04/2025</a:t>
            </a:fld>
            <a:endParaRPr lang="en-GB"/>
          </a:p>
        </p:txBody>
      </p:sp>
      <p:sp>
        <p:nvSpPr>
          <p:cNvPr id="5" name="Footer Placeholder 4">
            <a:extLst>
              <a:ext uri="{FF2B5EF4-FFF2-40B4-BE49-F238E27FC236}">
                <a16:creationId xmlns:a16="http://schemas.microsoft.com/office/drawing/2014/main" id="{8CA4F635-C308-551E-4DD4-00113E7E75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BFCE364-CC88-F929-4D43-DF66B8179C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FB29D00-4B4D-0D47-9129-CE3B9E4F4B02}" type="slidenum">
              <a:rPr lang="en-GB" smtClean="0"/>
              <a:t>‹#›</a:t>
            </a:fld>
            <a:endParaRPr lang="en-GB"/>
          </a:p>
        </p:txBody>
      </p:sp>
    </p:spTree>
    <p:extLst>
      <p:ext uri="{BB962C8B-B14F-4D97-AF65-F5344CB8AC3E}">
        <p14:creationId xmlns:p14="http://schemas.microsoft.com/office/powerpoint/2010/main" val="3560502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D528B-8A6C-9D35-65F5-872A90E59950}"/>
              </a:ext>
            </a:extLst>
          </p:cNvPr>
          <p:cNvSpPr>
            <a:spLocks noGrp="1"/>
          </p:cNvSpPr>
          <p:nvPr>
            <p:ph type="ctrTitle"/>
          </p:nvPr>
        </p:nvSpPr>
        <p:spPr/>
        <p:txBody>
          <a:bodyPr>
            <a:normAutofit fontScale="90000"/>
          </a:bodyPr>
          <a:lstStyle/>
          <a:p>
            <a:r>
              <a:rPr lang="en-GB" dirty="0"/>
              <a:t>The relationship between social media and teenage mental health</a:t>
            </a:r>
          </a:p>
        </p:txBody>
      </p:sp>
      <p:sp>
        <p:nvSpPr>
          <p:cNvPr id="3" name="Subtitle 2">
            <a:extLst>
              <a:ext uri="{FF2B5EF4-FFF2-40B4-BE49-F238E27FC236}">
                <a16:creationId xmlns:a16="http://schemas.microsoft.com/office/drawing/2014/main" id="{7E999ECF-6F9D-7121-A556-E28F0DFEA791}"/>
              </a:ext>
            </a:extLst>
          </p:cNvPr>
          <p:cNvSpPr>
            <a:spLocks noGrp="1"/>
          </p:cNvSpPr>
          <p:nvPr>
            <p:ph type="subTitle" idx="1"/>
          </p:nvPr>
        </p:nvSpPr>
        <p:spPr/>
        <p:txBody>
          <a:bodyPr/>
          <a:lstStyle/>
          <a:p>
            <a:r>
              <a:rPr lang="en-GB" dirty="0"/>
              <a:t>Lorraine Young P123456</a:t>
            </a:r>
          </a:p>
          <a:p>
            <a:r>
              <a:rPr lang="en-GB" dirty="0"/>
              <a:t>Kaplan International Pathways</a:t>
            </a:r>
          </a:p>
        </p:txBody>
      </p:sp>
    </p:spTree>
    <p:extLst>
      <p:ext uri="{BB962C8B-B14F-4D97-AF65-F5344CB8AC3E}">
        <p14:creationId xmlns:p14="http://schemas.microsoft.com/office/powerpoint/2010/main" val="54768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C7E0E-8366-B89F-9FF3-22186F4BC4E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E7872A9-0F93-8A17-E802-1E2DE4E29C12}"/>
              </a:ext>
            </a:extLst>
          </p:cNvPr>
          <p:cNvSpPr txBox="1"/>
          <p:nvPr/>
        </p:nvSpPr>
        <p:spPr>
          <a:xfrm>
            <a:off x="1270646" y="305068"/>
            <a:ext cx="9650708" cy="4708981"/>
          </a:xfrm>
          <a:prstGeom prst="rect">
            <a:avLst/>
          </a:prstGeom>
          <a:noFill/>
        </p:spPr>
        <p:txBody>
          <a:bodyPr wrap="square">
            <a:spAutoFit/>
          </a:bodyPr>
          <a:lstStyle/>
          <a:p>
            <a:pPr algn="l">
              <a:buNone/>
            </a:pPr>
            <a:r>
              <a:rPr lang="en-GB" sz="2000" b="1" i="0" dirty="0">
                <a:solidFill>
                  <a:srgbClr val="242424"/>
                </a:solidFill>
                <a:effectLst/>
                <a:latin typeface="Segoe UI" panose="020F0502020204030204" pitchFamily="34" charset="0"/>
              </a:rPr>
              <a:t> Introduction</a:t>
            </a:r>
          </a:p>
          <a:p>
            <a:pPr algn="l">
              <a:buNone/>
            </a:pPr>
            <a:r>
              <a:rPr lang="en-GB" sz="2000" b="1" i="0" dirty="0">
                <a:solidFill>
                  <a:srgbClr val="242424"/>
                </a:solidFill>
                <a:effectLst/>
                <a:latin typeface="Segoe UI" panose="020B0502040204020203" pitchFamily="34" charset="0"/>
              </a:rPr>
              <a:t>Background and Aim:</a:t>
            </a:r>
            <a:endParaRPr lang="en-GB" sz="2000" dirty="0">
              <a:solidFill>
                <a:srgbClr val="242424"/>
              </a:solidFill>
              <a:latin typeface="Segoe UI" panose="020B0502040204020203" pitchFamily="34" charset="0"/>
            </a:endParaRPr>
          </a:p>
          <a:p>
            <a:pPr marL="342900" indent="-342900" algn="l">
              <a:buFont typeface="Arial" panose="020B0604020202020204" pitchFamily="34" charset="0"/>
              <a:buChar char="•"/>
            </a:pPr>
            <a:r>
              <a:rPr lang="en-GB" sz="2000" b="0" i="0" dirty="0">
                <a:solidFill>
                  <a:srgbClr val="242424"/>
                </a:solidFill>
                <a:effectLst/>
                <a:latin typeface="Segoe UI" panose="020B0502040204020203" pitchFamily="34" charset="0"/>
              </a:rPr>
              <a:t>Social media is widespread in teenagers' lives, providing a platform for self-expression, peer support and social connection </a:t>
            </a:r>
            <a:r>
              <a:rPr lang="en-GB" sz="2000" dirty="0">
                <a:solidFill>
                  <a:srgbClr val="242424"/>
                </a:solidFill>
                <a:latin typeface="Segoe UI" panose="020B0502040204020203" pitchFamily="34" charset="0"/>
              </a:rPr>
              <a:t>(Ling, 2023)</a:t>
            </a:r>
            <a:endParaRPr lang="en-GB" sz="2000" b="0" i="0" dirty="0">
              <a:solidFill>
                <a:srgbClr val="242424"/>
              </a:solidFill>
              <a:effectLst/>
              <a:latin typeface="Segoe UI" panose="020B0502040204020203" pitchFamily="34" charset="0"/>
            </a:endParaRPr>
          </a:p>
          <a:p>
            <a:pPr marL="342900" indent="-342900" algn="l">
              <a:buFont typeface="Arial" panose="020B0604020202020204" pitchFamily="34" charset="0"/>
              <a:buChar char="•"/>
            </a:pPr>
            <a:r>
              <a:rPr lang="en-GB" sz="2000" b="0" i="0" dirty="0">
                <a:solidFill>
                  <a:srgbClr val="242424"/>
                </a:solidFill>
                <a:effectLst/>
                <a:latin typeface="Segoe UI" panose="020B0502040204020203" pitchFamily="34" charset="0"/>
              </a:rPr>
              <a:t>It can also contribute to mental health issues such as anxiety, depression, and cyberbullying (Anderson, 2022)</a:t>
            </a:r>
          </a:p>
          <a:p>
            <a:pPr marL="342900" indent="-342900" algn="l">
              <a:buFont typeface="Arial" panose="020B0604020202020204" pitchFamily="34" charset="0"/>
              <a:buChar char="•"/>
            </a:pPr>
            <a:r>
              <a:rPr lang="en-GB" sz="2000" b="0" i="0" dirty="0">
                <a:solidFill>
                  <a:srgbClr val="242424"/>
                </a:solidFill>
                <a:effectLst/>
                <a:latin typeface="Segoe UI" panose="020B0502040204020203" pitchFamily="34" charset="0"/>
              </a:rPr>
              <a:t>Understanding the nuances of this relationship is crucial for developing effective interventions and support mechanisms.</a:t>
            </a:r>
          </a:p>
          <a:p>
            <a:pPr algn="l">
              <a:buNone/>
            </a:pPr>
            <a:r>
              <a:rPr lang="en-GB" sz="2000" b="1" i="0" dirty="0">
                <a:solidFill>
                  <a:srgbClr val="242424"/>
                </a:solidFill>
                <a:effectLst/>
                <a:latin typeface="Segoe UI" panose="020B0502040204020203" pitchFamily="34" charset="0"/>
              </a:rPr>
              <a:t>Research Questions:</a:t>
            </a:r>
            <a:endParaRPr lang="en-GB" sz="2000" b="0" i="0" dirty="0">
              <a:solidFill>
                <a:srgbClr val="242424"/>
              </a:solidFill>
              <a:effectLst/>
              <a:latin typeface="Segoe UI" panose="020B0502040204020203" pitchFamily="34" charset="0"/>
            </a:endParaRPr>
          </a:p>
          <a:p>
            <a:pPr algn="l">
              <a:buFont typeface="+mj-lt"/>
              <a:buAutoNum type="arabicPeriod"/>
            </a:pPr>
            <a:r>
              <a:rPr lang="en-GB" sz="2000" b="0" i="0" dirty="0">
                <a:solidFill>
                  <a:srgbClr val="242424"/>
                </a:solidFill>
                <a:effectLst/>
                <a:latin typeface="Segoe UI" panose="020B0502040204020203" pitchFamily="34" charset="0"/>
              </a:rPr>
              <a:t>How does the frequency of social media usage correlate with levels of anxiety and depression among teenagers?</a:t>
            </a:r>
          </a:p>
          <a:p>
            <a:pPr algn="l">
              <a:buFont typeface="+mj-lt"/>
              <a:buAutoNum type="arabicPeriod"/>
            </a:pPr>
            <a:r>
              <a:rPr lang="en-GB" sz="2000" b="0" i="0" dirty="0">
                <a:solidFill>
                  <a:srgbClr val="242424"/>
                </a:solidFill>
                <a:effectLst/>
                <a:latin typeface="Segoe UI" panose="020B0502040204020203" pitchFamily="34" charset="0"/>
              </a:rPr>
              <a:t>What types of social media interactions (e.g., positive vs. negative) have the most significant impact on teenage mental health?</a:t>
            </a:r>
          </a:p>
          <a:p>
            <a:pPr algn="l">
              <a:buFont typeface="+mj-lt"/>
              <a:buAutoNum type="arabicPeriod"/>
            </a:pPr>
            <a:r>
              <a:rPr lang="en-GB" sz="2000" b="0" i="0" dirty="0">
                <a:solidFill>
                  <a:srgbClr val="242424"/>
                </a:solidFill>
                <a:effectLst/>
                <a:latin typeface="Segoe UI" panose="020B0502040204020203" pitchFamily="34" charset="0"/>
              </a:rPr>
              <a:t>How do teenagers perceive the role of social media in their overall mental well-being?</a:t>
            </a:r>
          </a:p>
        </p:txBody>
      </p:sp>
    </p:spTree>
    <p:extLst>
      <p:ext uri="{BB962C8B-B14F-4D97-AF65-F5344CB8AC3E}">
        <p14:creationId xmlns:p14="http://schemas.microsoft.com/office/powerpoint/2010/main" val="1321786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C9364-4883-8C1F-61C7-E112F9F31421}"/>
              </a:ext>
            </a:extLst>
          </p:cNvPr>
          <p:cNvSpPr>
            <a:spLocks noGrp="1"/>
          </p:cNvSpPr>
          <p:nvPr>
            <p:ph type="title"/>
          </p:nvPr>
        </p:nvSpPr>
        <p:spPr/>
        <p:txBody>
          <a:bodyPr/>
          <a:lstStyle/>
          <a:p>
            <a:r>
              <a:rPr lang="en-GB" dirty="0"/>
              <a:t>Methodology</a:t>
            </a:r>
          </a:p>
        </p:txBody>
      </p:sp>
      <p:sp>
        <p:nvSpPr>
          <p:cNvPr id="3" name="Content Placeholder 2">
            <a:extLst>
              <a:ext uri="{FF2B5EF4-FFF2-40B4-BE49-F238E27FC236}">
                <a16:creationId xmlns:a16="http://schemas.microsoft.com/office/drawing/2014/main" id="{503E7F7D-734D-B2E3-8A14-9A1A3A94E93E}"/>
              </a:ext>
            </a:extLst>
          </p:cNvPr>
          <p:cNvSpPr>
            <a:spLocks noGrp="1"/>
          </p:cNvSpPr>
          <p:nvPr>
            <p:ph idx="1"/>
          </p:nvPr>
        </p:nvSpPr>
        <p:spPr/>
        <p:txBody>
          <a:bodyPr>
            <a:normAutofit fontScale="92500" lnSpcReduction="10000"/>
          </a:bodyPr>
          <a:lstStyle/>
          <a:p>
            <a:pPr algn="l">
              <a:buNone/>
            </a:pPr>
            <a:r>
              <a:rPr lang="en-GB" sz="2800" b="1" i="0" dirty="0">
                <a:solidFill>
                  <a:srgbClr val="242424"/>
                </a:solidFill>
                <a:effectLst/>
                <a:latin typeface="Segoe UI" panose="020B0502040204020203" pitchFamily="34" charset="0"/>
              </a:rPr>
              <a:t>Secondary Research Using Google Scholar:</a:t>
            </a:r>
          </a:p>
          <a:p>
            <a:pPr algn="l">
              <a:buNone/>
            </a:pPr>
            <a:endParaRPr lang="en-GB" dirty="0">
              <a:solidFill>
                <a:srgbClr val="242424"/>
              </a:solidFill>
              <a:latin typeface="Segoe UI" panose="020B0502040204020203" pitchFamily="34" charset="0"/>
            </a:endParaRPr>
          </a:p>
          <a:p>
            <a:r>
              <a:rPr lang="en-GB" sz="2800" b="0" i="0" dirty="0">
                <a:solidFill>
                  <a:srgbClr val="242424"/>
                </a:solidFill>
                <a:effectLst/>
                <a:latin typeface="Segoe UI" panose="020B0502040204020203" pitchFamily="34" charset="0"/>
              </a:rPr>
              <a:t>Relevant literature was found using keywords such as "social media," "teenage mental health," "anxiety," "depression," and "cyberbullying</a:t>
            </a:r>
          </a:p>
          <a:p>
            <a:r>
              <a:rPr lang="en-GB" dirty="0">
                <a:solidFill>
                  <a:srgbClr val="242424"/>
                </a:solidFill>
                <a:latin typeface="Segoe UI" panose="020B0502040204020203" pitchFamily="34" charset="0"/>
              </a:rPr>
              <a:t>F</a:t>
            </a:r>
            <a:r>
              <a:rPr lang="en-GB" sz="2800" b="0" i="0" dirty="0">
                <a:solidFill>
                  <a:srgbClr val="242424"/>
                </a:solidFill>
                <a:effectLst/>
                <a:latin typeface="Segoe UI" panose="020B0502040204020203" pitchFamily="34" charset="0"/>
              </a:rPr>
              <a:t>ocus on peer-reviewed articles from 2018</a:t>
            </a:r>
          </a:p>
          <a:p>
            <a:pPr algn="l">
              <a:buNone/>
            </a:pPr>
            <a:endParaRPr lang="en-GB" sz="2800" b="0" i="0" dirty="0">
              <a:solidFill>
                <a:srgbClr val="242424"/>
              </a:solidFill>
              <a:effectLst/>
              <a:latin typeface="Segoe UI" panose="020B0502040204020203" pitchFamily="34" charset="0"/>
            </a:endParaRPr>
          </a:p>
          <a:p>
            <a:pPr algn="l">
              <a:buNone/>
            </a:pPr>
            <a:endParaRPr lang="en-GB" sz="2800" b="0" i="0" dirty="0">
              <a:solidFill>
                <a:srgbClr val="242424"/>
              </a:solidFill>
              <a:effectLst/>
              <a:latin typeface="Segoe UI" panose="020B0502040204020203" pitchFamily="34" charset="0"/>
            </a:endParaRPr>
          </a:p>
          <a:p>
            <a:pPr algn="l">
              <a:buNone/>
            </a:pPr>
            <a:r>
              <a:rPr lang="en-GB" sz="2800" b="1" i="0" dirty="0">
                <a:solidFill>
                  <a:srgbClr val="242424"/>
                </a:solidFill>
                <a:effectLst/>
                <a:latin typeface="Segoe UI" panose="020B0502040204020203" pitchFamily="34" charset="0"/>
              </a:rPr>
              <a:t>Thematic Analysis:</a:t>
            </a:r>
            <a:br>
              <a:rPr lang="en-GB" sz="2800" b="0" i="0" dirty="0">
                <a:solidFill>
                  <a:srgbClr val="242424"/>
                </a:solidFill>
                <a:effectLst/>
                <a:latin typeface="Segoe UI" panose="020B0502040204020203" pitchFamily="34" charset="0"/>
              </a:rPr>
            </a:br>
            <a:r>
              <a:rPr lang="en-GB" sz="2800" b="0" i="0" dirty="0">
                <a:solidFill>
                  <a:srgbClr val="242424"/>
                </a:solidFill>
                <a:effectLst/>
                <a:latin typeface="Segoe UI" panose="020B0502040204020203" pitchFamily="34" charset="0"/>
              </a:rPr>
              <a:t>reviewed and synthesised findings from the selected studies to answer research questions</a:t>
            </a:r>
            <a:endParaRPr lang="en-GB" dirty="0"/>
          </a:p>
        </p:txBody>
      </p:sp>
    </p:spTree>
    <p:extLst>
      <p:ext uri="{BB962C8B-B14F-4D97-AF65-F5344CB8AC3E}">
        <p14:creationId xmlns:p14="http://schemas.microsoft.com/office/powerpoint/2010/main" val="2139130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08F46-9757-8CB8-7C26-74DCF2F6AF4D}"/>
              </a:ext>
            </a:extLst>
          </p:cNvPr>
          <p:cNvSpPr>
            <a:spLocks noGrp="1"/>
          </p:cNvSpPr>
          <p:nvPr>
            <p:ph type="title"/>
          </p:nvPr>
        </p:nvSpPr>
        <p:spPr>
          <a:xfrm>
            <a:off x="838200" y="-230240"/>
            <a:ext cx="10515600" cy="1325563"/>
          </a:xfrm>
        </p:spPr>
        <p:txBody>
          <a:bodyPr>
            <a:normAutofit/>
          </a:bodyPr>
          <a:lstStyle/>
          <a:p>
            <a:r>
              <a:rPr lang="en-GB" sz="2000" dirty="0"/>
              <a:t>Results</a:t>
            </a:r>
          </a:p>
        </p:txBody>
      </p:sp>
      <p:sp>
        <p:nvSpPr>
          <p:cNvPr id="3" name="Content Placeholder 2">
            <a:extLst>
              <a:ext uri="{FF2B5EF4-FFF2-40B4-BE49-F238E27FC236}">
                <a16:creationId xmlns:a16="http://schemas.microsoft.com/office/drawing/2014/main" id="{6E84AD50-E34E-7BAC-3CD8-19A857CD59F5}"/>
              </a:ext>
            </a:extLst>
          </p:cNvPr>
          <p:cNvSpPr>
            <a:spLocks noGrp="1"/>
          </p:cNvSpPr>
          <p:nvPr>
            <p:ph idx="1"/>
          </p:nvPr>
        </p:nvSpPr>
        <p:spPr>
          <a:xfrm>
            <a:off x="787584" y="781833"/>
            <a:ext cx="3216525" cy="1068093"/>
          </a:xfrm>
        </p:spPr>
        <p:txBody>
          <a:bodyPr>
            <a:normAutofit fontScale="47500" lnSpcReduction="20000"/>
          </a:bodyPr>
          <a:lstStyle/>
          <a:p>
            <a:pPr marL="0" indent="0">
              <a:buNone/>
            </a:pPr>
            <a:r>
              <a:rPr lang="en-GB" sz="2300" b="1" dirty="0">
                <a:solidFill>
                  <a:srgbClr val="242424"/>
                </a:solidFill>
                <a:latin typeface="Calibri" panose="020F0502020204030204" pitchFamily="34" charset="0"/>
                <a:ea typeface="Verdana" panose="020B0604030504040204" pitchFamily="34" charset="0"/>
                <a:cs typeface="Calibri" panose="020F0502020204030204" pitchFamily="34" charset="0"/>
              </a:rPr>
              <a:t>1. F</a:t>
            </a:r>
            <a:r>
              <a:rPr lang="en-GB" sz="2300" b="1" i="0" dirty="0">
                <a:solidFill>
                  <a:srgbClr val="242424"/>
                </a:solidFill>
                <a:effectLst/>
                <a:latin typeface="Calibri" panose="020F0502020204030204" pitchFamily="34" charset="0"/>
                <a:ea typeface="Verdana" panose="020B0604030504040204" pitchFamily="34" charset="0"/>
                <a:cs typeface="Calibri" panose="020F0502020204030204" pitchFamily="34" charset="0"/>
              </a:rPr>
              <a:t>requency of teenage social media usage is positively correlated with anxiety and depression </a:t>
            </a:r>
          </a:p>
          <a:p>
            <a:pPr marL="0" indent="0">
              <a:buNone/>
            </a:pPr>
            <a:r>
              <a:rPr lang="en-GB" sz="2300" b="0" i="0" u="none" strike="noStrike" dirty="0">
                <a:solidFill>
                  <a:srgbClr val="1F1F1F"/>
                </a:solidFill>
                <a:effectLst/>
                <a:latin typeface="Calibri" panose="020F0502020204030204" pitchFamily="34" charset="0"/>
                <a:ea typeface="Verdana" panose="020B0604030504040204" pitchFamily="34" charset="0"/>
                <a:cs typeface="Calibri" panose="020F0502020204030204" pitchFamily="34" charset="0"/>
              </a:rPr>
              <a:t>A longitudinal study of U.S. adolescents aged 12–15 (n=6,595: Fig.1)  found spending &gt;</a:t>
            </a:r>
            <a:r>
              <a:rPr lang="en-GB" sz="2300" b="0" i="0" u="none" strike="noStrike" dirty="0">
                <a:solidFill>
                  <a:srgbClr val="040C28"/>
                </a:solidFill>
                <a:effectLst/>
                <a:latin typeface="Calibri" panose="020F0502020204030204" pitchFamily="34" charset="0"/>
                <a:ea typeface="Verdana" panose="020B0604030504040204" pitchFamily="34" charset="0"/>
                <a:cs typeface="Calibri" panose="020F0502020204030204" pitchFamily="34" charset="0"/>
              </a:rPr>
              <a:t>3 hours social media per day doubled the risk of depression and anxiety</a:t>
            </a:r>
            <a:r>
              <a:rPr lang="en-GB" sz="2300" b="0" i="0" u="none" strike="noStrike" dirty="0">
                <a:solidFill>
                  <a:srgbClr val="1F1F1F"/>
                </a:solidFill>
                <a:effectLst/>
                <a:latin typeface="Calibri" panose="020F0502020204030204" pitchFamily="34" charset="0"/>
                <a:ea typeface="Verdana" panose="020B0604030504040204" pitchFamily="34" charset="0"/>
                <a:cs typeface="Calibri" panose="020F0502020204030204" pitchFamily="34" charset="0"/>
              </a:rPr>
              <a:t>.  </a:t>
            </a:r>
            <a:r>
              <a:rPr lang="en-GB" sz="2300" dirty="0">
                <a:solidFill>
                  <a:srgbClr val="1F1F1F"/>
                </a:solidFill>
                <a:latin typeface="Calibri" panose="020F0502020204030204" pitchFamily="34" charset="0"/>
                <a:ea typeface="Verdana" panose="020B0604030504040204" pitchFamily="34" charset="0"/>
                <a:cs typeface="Calibri" panose="020F0502020204030204" pitchFamily="34" charset="0"/>
              </a:rPr>
              <a:t>Li</a:t>
            </a:r>
            <a:r>
              <a:rPr lang="en-GB" sz="2300" b="0" i="0" u="none" strike="noStrike" dirty="0">
                <a:solidFill>
                  <a:srgbClr val="1F1F1F"/>
                </a:solidFill>
                <a:effectLst/>
                <a:latin typeface="Calibri" panose="020F0502020204030204" pitchFamily="34" charset="0"/>
                <a:ea typeface="Verdana" panose="020B0604030504040204" pitchFamily="34" charset="0"/>
                <a:cs typeface="Calibri" panose="020F0502020204030204" pitchFamily="34" charset="0"/>
              </a:rPr>
              <a:t> (2020) found late night-usage to be especially dangerous.</a:t>
            </a:r>
            <a:endParaRPr lang="en-GB" sz="2300" dirty="0">
              <a:solidFill>
                <a:srgbClr val="1F1F1F"/>
              </a:solidFill>
              <a:latin typeface="Calibri" panose="020F0502020204030204" pitchFamily="34" charset="0"/>
              <a:ea typeface="Verdana" panose="020B0604030504040204" pitchFamily="34" charset="0"/>
              <a:cs typeface="Calibri" panose="020F0502020204030204" pitchFamily="34" charset="0"/>
            </a:endParaRPr>
          </a:p>
          <a:p>
            <a:pPr marL="0" indent="0">
              <a:buNone/>
            </a:pPr>
            <a:endParaRPr lang="en-GB" sz="2300" b="0" i="0" dirty="0">
              <a:solidFill>
                <a:srgbClr val="242424"/>
              </a:solidFill>
              <a:effectLst/>
              <a:latin typeface="Calibri" panose="020F0502020204030204" pitchFamily="34" charset="0"/>
              <a:ea typeface="Verdana" panose="020B0604030504040204" pitchFamily="34" charset="0"/>
              <a:cs typeface="Calibri" panose="020F0502020204030204" pitchFamily="34" charset="0"/>
            </a:endParaRPr>
          </a:p>
          <a:p>
            <a:endParaRPr lang="en-GB" dirty="0"/>
          </a:p>
        </p:txBody>
      </p:sp>
      <p:pic>
        <p:nvPicPr>
          <p:cNvPr id="4" name="Picture 3">
            <a:extLst>
              <a:ext uri="{FF2B5EF4-FFF2-40B4-BE49-F238E27FC236}">
                <a16:creationId xmlns:a16="http://schemas.microsoft.com/office/drawing/2014/main" id="{7168CC7D-AB38-76DF-13EB-1DE8CD696868}"/>
              </a:ext>
            </a:extLst>
          </p:cNvPr>
          <p:cNvPicPr>
            <a:picLocks noChangeAspect="1"/>
          </p:cNvPicPr>
          <p:nvPr/>
        </p:nvPicPr>
        <p:blipFill>
          <a:blip r:embed="rId3"/>
          <a:stretch>
            <a:fillRect/>
          </a:stretch>
        </p:blipFill>
        <p:spPr>
          <a:xfrm>
            <a:off x="696310" y="1849926"/>
            <a:ext cx="3139522" cy="2116087"/>
          </a:xfrm>
          <a:prstGeom prst="rect">
            <a:avLst/>
          </a:prstGeom>
        </p:spPr>
      </p:pic>
      <p:graphicFrame>
        <p:nvGraphicFramePr>
          <p:cNvPr id="5" name="Table 4">
            <a:extLst>
              <a:ext uri="{FF2B5EF4-FFF2-40B4-BE49-F238E27FC236}">
                <a16:creationId xmlns:a16="http://schemas.microsoft.com/office/drawing/2014/main" id="{EBF02CE4-880E-27A3-5336-5690E4B67C55}"/>
              </a:ext>
            </a:extLst>
          </p:cNvPr>
          <p:cNvGraphicFramePr>
            <a:graphicFrameLocks noGrp="1"/>
          </p:cNvGraphicFramePr>
          <p:nvPr>
            <p:extLst>
              <p:ext uri="{D42A27DB-BD31-4B8C-83A1-F6EECF244321}">
                <p14:modId xmlns:p14="http://schemas.microsoft.com/office/powerpoint/2010/main" val="1164333797"/>
              </p:ext>
            </p:extLst>
          </p:nvPr>
        </p:nvGraphicFramePr>
        <p:xfrm>
          <a:off x="4058450" y="2250064"/>
          <a:ext cx="2846783" cy="2559855"/>
        </p:xfrm>
        <a:graphic>
          <a:graphicData uri="http://schemas.openxmlformats.org/drawingml/2006/table">
            <a:tbl>
              <a:tblPr firstRow="1" bandRow="1">
                <a:tableStyleId>{5C22544A-7EE6-4342-B048-85BDC9FD1C3A}</a:tableStyleId>
              </a:tblPr>
              <a:tblGrid>
                <a:gridCol w="950606">
                  <a:extLst>
                    <a:ext uri="{9D8B030D-6E8A-4147-A177-3AD203B41FA5}">
                      <a16:colId xmlns:a16="http://schemas.microsoft.com/office/drawing/2014/main" val="2146886118"/>
                    </a:ext>
                  </a:extLst>
                </a:gridCol>
                <a:gridCol w="656917">
                  <a:extLst>
                    <a:ext uri="{9D8B030D-6E8A-4147-A177-3AD203B41FA5}">
                      <a16:colId xmlns:a16="http://schemas.microsoft.com/office/drawing/2014/main" val="963003125"/>
                    </a:ext>
                  </a:extLst>
                </a:gridCol>
                <a:gridCol w="1239260">
                  <a:extLst>
                    <a:ext uri="{9D8B030D-6E8A-4147-A177-3AD203B41FA5}">
                      <a16:colId xmlns:a16="http://schemas.microsoft.com/office/drawing/2014/main" val="603754663"/>
                    </a:ext>
                  </a:extLst>
                </a:gridCol>
              </a:tblGrid>
              <a:tr h="339628">
                <a:tc>
                  <a:txBody>
                    <a:bodyPr/>
                    <a:lstStyle/>
                    <a:p>
                      <a:r>
                        <a:rPr lang="en-GB" sz="1000" dirty="0"/>
                        <a:t>Interaction</a:t>
                      </a:r>
                    </a:p>
                  </a:txBody>
                  <a:tcPr/>
                </a:tc>
                <a:tc>
                  <a:txBody>
                    <a:bodyPr/>
                    <a:lstStyle/>
                    <a:p>
                      <a:r>
                        <a:rPr lang="en-GB" sz="1000" dirty="0"/>
                        <a:t>Effect</a:t>
                      </a:r>
                    </a:p>
                  </a:txBody>
                  <a:tcPr/>
                </a:tc>
                <a:tc>
                  <a:txBody>
                    <a:bodyPr/>
                    <a:lstStyle/>
                    <a:p>
                      <a:r>
                        <a:rPr lang="en-GB" sz="1000" dirty="0"/>
                        <a:t>Source</a:t>
                      </a:r>
                    </a:p>
                  </a:txBody>
                  <a:tcPr/>
                </a:tc>
                <a:extLst>
                  <a:ext uri="{0D108BD9-81ED-4DB2-BD59-A6C34878D82A}">
                    <a16:rowId xmlns:a16="http://schemas.microsoft.com/office/drawing/2014/main" val="1715391826"/>
                  </a:ext>
                </a:extLst>
              </a:tr>
              <a:tr h="0">
                <a:tc>
                  <a:txBody>
                    <a:bodyPr/>
                    <a:lstStyle/>
                    <a:p>
                      <a:r>
                        <a:rPr lang="en-GB" sz="900" dirty="0"/>
                        <a:t>Cyberbullying/ Harassment</a:t>
                      </a:r>
                    </a:p>
                  </a:txBody>
                  <a:tcPr/>
                </a:tc>
                <a:tc>
                  <a:txBody>
                    <a:bodyPr/>
                    <a:lstStyle/>
                    <a:p>
                      <a:r>
                        <a:rPr lang="en-GB" sz="900" dirty="0"/>
                        <a:t>negative</a:t>
                      </a:r>
                    </a:p>
                  </a:txBody>
                  <a:tcPr/>
                </a:tc>
                <a:tc rowSpan="3">
                  <a:txBody>
                    <a:bodyPr/>
                    <a:lstStyle/>
                    <a:p>
                      <a:r>
                        <a:rPr lang="en-GB" sz="900" dirty="0"/>
                        <a:t>Keller (2021)</a:t>
                      </a:r>
                    </a:p>
                  </a:txBody>
                  <a:tcPr/>
                </a:tc>
                <a:extLst>
                  <a:ext uri="{0D108BD9-81ED-4DB2-BD59-A6C34878D82A}">
                    <a16:rowId xmlns:a16="http://schemas.microsoft.com/office/drawing/2014/main" val="2734468393"/>
                  </a:ext>
                </a:extLst>
              </a:tr>
              <a:tr h="339628">
                <a:tc>
                  <a:txBody>
                    <a:bodyPr/>
                    <a:lstStyle/>
                    <a:p>
                      <a:r>
                        <a:rPr lang="en-GB" sz="900" dirty="0"/>
                        <a:t>Unrealistic body images</a:t>
                      </a:r>
                    </a:p>
                  </a:txBody>
                  <a:tcPr/>
                </a:tc>
                <a:tc>
                  <a:txBody>
                    <a:bodyPr/>
                    <a:lstStyle/>
                    <a:p>
                      <a:r>
                        <a:rPr lang="en-GB" sz="900" dirty="0"/>
                        <a:t>negative</a:t>
                      </a:r>
                    </a:p>
                  </a:txBody>
                  <a:tcPr/>
                </a:tc>
                <a:tc vMerge="1">
                  <a:txBody>
                    <a:bodyPr/>
                    <a:lstStyle/>
                    <a:p>
                      <a:endParaRPr lang="en-GB" dirty="0"/>
                    </a:p>
                  </a:txBody>
                  <a:tcPr/>
                </a:tc>
                <a:extLst>
                  <a:ext uri="{0D108BD9-81ED-4DB2-BD59-A6C34878D82A}">
                    <a16:rowId xmlns:a16="http://schemas.microsoft.com/office/drawing/2014/main" val="2611315183"/>
                  </a:ext>
                </a:extLst>
              </a:tr>
              <a:tr h="339628">
                <a:tc>
                  <a:txBody>
                    <a:bodyPr/>
                    <a:lstStyle/>
                    <a:p>
                      <a:r>
                        <a:rPr lang="en-GB" sz="900" dirty="0"/>
                        <a:t>Excessive screen time</a:t>
                      </a:r>
                    </a:p>
                  </a:txBody>
                  <a:tcPr/>
                </a:tc>
                <a:tc>
                  <a:txBody>
                    <a:bodyPr/>
                    <a:lstStyle/>
                    <a:p>
                      <a:r>
                        <a:rPr lang="en-GB" sz="900" dirty="0"/>
                        <a:t>negative</a:t>
                      </a:r>
                    </a:p>
                  </a:txBody>
                  <a:tcPr/>
                </a:tc>
                <a:tc vMerge="1">
                  <a:txBody>
                    <a:bodyPr/>
                    <a:lstStyle/>
                    <a:p>
                      <a:endParaRPr lang="en-GB" dirty="0"/>
                    </a:p>
                  </a:txBody>
                  <a:tcPr/>
                </a:tc>
                <a:extLst>
                  <a:ext uri="{0D108BD9-81ED-4DB2-BD59-A6C34878D82A}">
                    <a16:rowId xmlns:a16="http://schemas.microsoft.com/office/drawing/2014/main" val="108177158"/>
                  </a:ext>
                </a:extLst>
              </a:tr>
              <a:tr h="391427">
                <a:tc>
                  <a:txBody>
                    <a:bodyPr/>
                    <a:lstStyle/>
                    <a:p>
                      <a:r>
                        <a:rPr lang="en-GB" sz="900" dirty="0"/>
                        <a:t>Connecting friends/family</a:t>
                      </a:r>
                    </a:p>
                  </a:txBody>
                  <a:tcPr/>
                </a:tc>
                <a:tc>
                  <a:txBody>
                    <a:bodyPr/>
                    <a:lstStyle/>
                    <a:p>
                      <a:r>
                        <a:rPr lang="en-GB" sz="900" dirty="0"/>
                        <a:t>positive</a:t>
                      </a:r>
                    </a:p>
                  </a:txBody>
                  <a:tcPr/>
                </a:tc>
                <a:tc rowSpan="3">
                  <a:txBody>
                    <a:bodyPr/>
                    <a:lstStyle/>
                    <a:p>
                      <a:r>
                        <a:rPr lang="en-GB" sz="900" dirty="0"/>
                        <a:t>Ma et al. (2022)</a:t>
                      </a:r>
                    </a:p>
                  </a:txBody>
                  <a:tcPr/>
                </a:tc>
                <a:extLst>
                  <a:ext uri="{0D108BD9-81ED-4DB2-BD59-A6C34878D82A}">
                    <a16:rowId xmlns:a16="http://schemas.microsoft.com/office/drawing/2014/main" val="371596038"/>
                  </a:ext>
                </a:extLst>
              </a:tr>
              <a:tr h="339628">
                <a:tc>
                  <a:txBody>
                    <a:bodyPr/>
                    <a:lstStyle/>
                    <a:p>
                      <a:r>
                        <a:rPr lang="en-GB" sz="900" dirty="0"/>
                        <a:t>Finding support groups</a:t>
                      </a:r>
                    </a:p>
                  </a:txBody>
                  <a:tcPr/>
                </a:tc>
                <a:tc>
                  <a:txBody>
                    <a:bodyPr/>
                    <a:lstStyle/>
                    <a:p>
                      <a:r>
                        <a:rPr lang="en-GB" sz="900" dirty="0"/>
                        <a:t>positive</a:t>
                      </a:r>
                    </a:p>
                  </a:txBody>
                  <a:tcPr/>
                </a:tc>
                <a:tc vMerge="1">
                  <a:txBody>
                    <a:bodyPr/>
                    <a:lstStyle/>
                    <a:p>
                      <a:endParaRPr lang="en-GB" dirty="0"/>
                    </a:p>
                  </a:txBody>
                  <a:tcPr/>
                </a:tc>
                <a:extLst>
                  <a:ext uri="{0D108BD9-81ED-4DB2-BD59-A6C34878D82A}">
                    <a16:rowId xmlns:a16="http://schemas.microsoft.com/office/drawing/2014/main" val="714156417"/>
                  </a:ext>
                </a:extLst>
              </a:tr>
              <a:tr h="339628">
                <a:tc>
                  <a:txBody>
                    <a:bodyPr/>
                    <a:lstStyle/>
                    <a:p>
                      <a:r>
                        <a:rPr lang="en-GB" sz="900" dirty="0"/>
                        <a:t>Expressing creativity</a:t>
                      </a:r>
                    </a:p>
                  </a:txBody>
                  <a:tcPr/>
                </a:tc>
                <a:tc>
                  <a:txBody>
                    <a:bodyPr/>
                    <a:lstStyle/>
                    <a:p>
                      <a:r>
                        <a:rPr lang="en-GB" sz="900" dirty="0"/>
                        <a:t>positive</a:t>
                      </a:r>
                    </a:p>
                  </a:txBody>
                  <a:tcPr/>
                </a:tc>
                <a:tc vMerge="1">
                  <a:txBody>
                    <a:bodyPr/>
                    <a:lstStyle/>
                    <a:p>
                      <a:endParaRPr lang="en-GB" dirty="0"/>
                    </a:p>
                  </a:txBody>
                  <a:tcPr/>
                </a:tc>
                <a:extLst>
                  <a:ext uri="{0D108BD9-81ED-4DB2-BD59-A6C34878D82A}">
                    <a16:rowId xmlns:a16="http://schemas.microsoft.com/office/drawing/2014/main" val="750519481"/>
                  </a:ext>
                </a:extLst>
              </a:tr>
            </a:tbl>
          </a:graphicData>
        </a:graphic>
      </p:graphicFrame>
      <p:sp>
        <p:nvSpPr>
          <p:cNvPr id="8" name="Content Placeholder 2">
            <a:extLst>
              <a:ext uri="{FF2B5EF4-FFF2-40B4-BE49-F238E27FC236}">
                <a16:creationId xmlns:a16="http://schemas.microsoft.com/office/drawing/2014/main" id="{C66D4DB4-ECE9-F7BF-67BC-A7755EB4787D}"/>
              </a:ext>
            </a:extLst>
          </p:cNvPr>
          <p:cNvSpPr txBox="1">
            <a:spLocks/>
          </p:cNvSpPr>
          <p:nvPr/>
        </p:nvSpPr>
        <p:spPr>
          <a:xfrm>
            <a:off x="4004109" y="810283"/>
            <a:ext cx="3216525" cy="1068093"/>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300" b="1" i="0" u="none" strike="noStrike" kern="1200" cap="none" spc="0" normalizeH="0" baseline="0" noProof="0" dirty="0">
                <a:ln>
                  <a:noFill/>
                </a:ln>
                <a:solidFill>
                  <a:srgbClr val="242424"/>
                </a:solidFill>
                <a:effectLst/>
                <a:uLnTx/>
                <a:uFillTx/>
                <a:latin typeface="Calibri" panose="020F0502020204030204" pitchFamily="34" charset="0"/>
                <a:ea typeface="Verdana" panose="020B0604030504040204" pitchFamily="34" charset="0"/>
                <a:cs typeface="Calibri" panose="020F0502020204030204" pitchFamily="34" charset="0"/>
              </a:rPr>
              <a:t>2.</a:t>
            </a:r>
            <a:r>
              <a:rPr kumimoji="0" lang="en-GB" sz="2300" i="0" u="none" strike="noStrike" kern="1200" cap="none" spc="0" normalizeH="0" baseline="0" noProof="0" dirty="0">
                <a:ln>
                  <a:noFill/>
                </a:ln>
                <a:solidFill>
                  <a:srgbClr val="242424"/>
                </a:solidFill>
                <a:effectLst/>
                <a:uLnTx/>
                <a:uFillTx/>
                <a:latin typeface="Calibri" panose="020F0502020204030204" pitchFamily="34" charset="0"/>
                <a:ea typeface="Verdana" panose="020B0604030504040204" pitchFamily="34" charset="0"/>
                <a:cs typeface="Calibri" panose="020F0502020204030204" pitchFamily="34" charset="0"/>
              </a:rPr>
              <a:t> </a:t>
            </a:r>
            <a:r>
              <a:rPr kumimoji="0" lang="en-GB" sz="2400" b="1" i="0" u="none" strike="noStrike" kern="1200" cap="none" spc="0" normalizeH="0" baseline="0" noProof="0" dirty="0">
                <a:ln>
                  <a:noFill/>
                </a:ln>
                <a:solidFill>
                  <a:srgbClr val="242424"/>
                </a:solidFill>
                <a:effectLst/>
                <a:uLnTx/>
                <a:uFillTx/>
                <a:latin typeface="Calibri" panose="020F0502020204030204" pitchFamily="34" charset="0"/>
                <a:ea typeface="Verdana" panose="020B0604030504040204" pitchFamily="34" charset="0"/>
                <a:cs typeface="Calibri" panose="020F0502020204030204" pitchFamily="34" charset="0"/>
              </a:rPr>
              <a:t>Negative Interactions, especially cyberbullying have most impact on mental health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srgbClr val="242424"/>
                </a:solidFill>
                <a:effectLst/>
                <a:uLnTx/>
                <a:uFillTx/>
                <a:latin typeface="Calibri" panose="020F0502020204030204" pitchFamily="34" charset="0"/>
                <a:ea typeface="Verdana" panose="020B0604030504040204" pitchFamily="34" charset="0"/>
                <a:cs typeface="Calibri" panose="020F0502020204030204" pitchFamily="34" charset="0"/>
              </a:rPr>
              <a:t>Table 1 shows the effect of different types of interactions Positive interactions, such as supportive comments and likes, do not mitigate all harmful effects of negative interactions (Singh, 2020)</a:t>
            </a:r>
          </a:p>
          <a:p>
            <a:pPr marL="0" indent="0">
              <a:buFont typeface="Arial" panose="020B0604020202020204" pitchFamily="34" charset="0"/>
              <a:buNone/>
            </a:pPr>
            <a:endParaRPr lang="en-GB" sz="2300" dirty="0">
              <a:solidFill>
                <a:srgbClr val="242424"/>
              </a:solidFill>
              <a:latin typeface="Calibri" panose="020F0502020204030204" pitchFamily="34" charset="0"/>
              <a:ea typeface="Verdana" panose="020B0604030504040204" pitchFamily="34" charset="0"/>
              <a:cs typeface="Calibri" panose="020F0502020204030204" pitchFamily="34" charset="0"/>
            </a:endParaRPr>
          </a:p>
          <a:p>
            <a:endParaRPr lang="en-GB" dirty="0"/>
          </a:p>
        </p:txBody>
      </p:sp>
      <p:sp>
        <p:nvSpPr>
          <p:cNvPr id="9" name="Content Placeholder 2">
            <a:extLst>
              <a:ext uri="{FF2B5EF4-FFF2-40B4-BE49-F238E27FC236}">
                <a16:creationId xmlns:a16="http://schemas.microsoft.com/office/drawing/2014/main" id="{6DC380F8-CB05-5C8D-FFE7-F7199A4AC8CD}"/>
              </a:ext>
            </a:extLst>
          </p:cNvPr>
          <p:cNvSpPr txBox="1">
            <a:spLocks/>
          </p:cNvSpPr>
          <p:nvPr/>
        </p:nvSpPr>
        <p:spPr>
          <a:xfrm>
            <a:off x="838199" y="5008074"/>
            <a:ext cx="6121373" cy="804897"/>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kumimoji="0" lang="en-GB" sz="1600" b="1" i="0" u="none" strike="noStrike" kern="1200" cap="none" spc="0" normalizeH="0" baseline="0" noProof="0" dirty="0">
                <a:ln>
                  <a:noFill/>
                </a:ln>
                <a:solidFill>
                  <a:srgbClr val="242424"/>
                </a:solidFill>
                <a:effectLst/>
                <a:uLnTx/>
                <a:uFillTx/>
                <a:latin typeface="Calibri" panose="020F0502020204030204" pitchFamily="34" charset="0"/>
                <a:ea typeface="Verdana" panose="020B0604030504040204" pitchFamily="34" charset="0"/>
                <a:cs typeface="Calibri" panose="020F0502020204030204" pitchFamily="34" charset="0"/>
              </a:rPr>
              <a:t>23. </a:t>
            </a:r>
            <a:r>
              <a:rPr lang="en-GB" sz="1600" b="1" i="0" dirty="0">
                <a:solidFill>
                  <a:srgbClr val="242424"/>
                </a:solidFill>
                <a:effectLst/>
                <a:latin typeface="Calibri" panose="020F0502020204030204" pitchFamily="34" charset="0"/>
                <a:cs typeface="Calibri" panose="020F0502020204030204" pitchFamily="34" charset="0"/>
              </a:rPr>
              <a:t>Teenage Perceptions of Social Media are Mixed</a:t>
            </a:r>
          </a:p>
          <a:p>
            <a:pPr marL="0" indent="0">
              <a:buFont typeface="Arial" panose="020B0604020202020204" pitchFamily="34" charset="0"/>
              <a:buNone/>
            </a:pPr>
            <a:r>
              <a:rPr lang="en-GB" sz="1600" dirty="0">
                <a:solidFill>
                  <a:srgbClr val="242424"/>
                </a:solidFill>
                <a:latin typeface="Calibri" panose="020F0502020204030204" pitchFamily="34" charset="0"/>
                <a:ea typeface="Verdana" panose="020B0604030504040204" pitchFamily="34" charset="0"/>
                <a:cs typeface="Calibri" panose="020F0502020204030204" pitchFamily="34" charset="0"/>
              </a:rPr>
              <a:t>Surveys of teenagers in the UK and South Korea showed teenagers enjoy the community and support, they worry about comparisons and unrealistic standards, leading to anxiety (Smith, 2021; Anders, 2023)</a:t>
            </a:r>
          </a:p>
          <a:p>
            <a:endParaRPr lang="en-GB" dirty="0"/>
          </a:p>
        </p:txBody>
      </p:sp>
      <p:sp>
        <p:nvSpPr>
          <p:cNvPr id="11" name="TextBox 10">
            <a:extLst>
              <a:ext uri="{FF2B5EF4-FFF2-40B4-BE49-F238E27FC236}">
                <a16:creationId xmlns:a16="http://schemas.microsoft.com/office/drawing/2014/main" id="{003EC370-5D7F-919A-AC90-E59A5B91DAEA}"/>
              </a:ext>
            </a:extLst>
          </p:cNvPr>
          <p:cNvSpPr txBox="1"/>
          <p:nvPr/>
        </p:nvSpPr>
        <p:spPr>
          <a:xfrm>
            <a:off x="787584" y="3966013"/>
            <a:ext cx="2955464" cy="400110"/>
          </a:xfrm>
          <a:prstGeom prst="rect">
            <a:avLst/>
          </a:prstGeom>
          <a:noFill/>
        </p:spPr>
        <p:txBody>
          <a:bodyPr wrap="square">
            <a:spAutoFit/>
          </a:bodyPr>
          <a:lstStyle/>
          <a:p>
            <a:pPr marL="0" indent="0">
              <a:buNone/>
            </a:pPr>
            <a:r>
              <a:rPr lang="en-GB" sz="1000" b="1" i="0" u="none" strike="noStrike" dirty="0">
                <a:solidFill>
                  <a:srgbClr val="1F1F1F"/>
                </a:solidFill>
                <a:effectLst/>
                <a:latin typeface="Calibri" panose="020F0502020204030204" pitchFamily="34" charset="0"/>
                <a:ea typeface="Verdana" panose="020B0604030504040204" pitchFamily="34" charset="0"/>
                <a:cs typeface="Calibri" panose="020F0502020204030204" pitchFamily="34" charset="0"/>
              </a:rPr>
              <a:t>Figure 1. </a:t>
            </a:r>
            <a:r>
              <a:rPr lang="en-GB" sz="1000" b="0" i="0" u="none" strike="noStrike" dirty="0">
                <a:solidFill>
                  <a:srgbClr val="1F1F1F"/>
                </a:solidFill>
                <a:effectLst/>
                <a:latin typeface="Calibri" panose="020F0502020204030204" pitchFamily="34" charset="0"/>
                <a:ea typeface="Verdana" panose="020B0604030504040204" pitchFamily="34" charset="0"/>
                <a:cs typeface="Calibri" panose="020F0502020204030204" pitchFamily="34" charset="0"/>
              </a:rPr>
              <a:t>Social Media Usage and Mental Health (from Malde et al., 2023)</a:t>
            </a:r>
            <a:endParaRPr lang="en-GB" sz="1000" dirty="0">
              <a:solidFill>
                <a:srgbClr val="1F1F1F"/>
              </a:solidFill>
              <a:latin typeface="Calibri" panose="020F0502020204030204" pitchFamily="34" charset="0"/>
              <a:ea typeface="Verdana" panose="020B060403050404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89793827-E02A-8F31-448A-2064D6CC4B13}"/>
              </a:ext>
            </a:extLst>
          </p:cNvPr>
          <p:cNvSpPr txBox="1"/>
          <p:nvPr/>
        </p:nvSpPr>
        <p:spPr>
          <a:xfrm>
            <a:off x="4004109" y="1984285"/>
            <a:ext cx="2955464" cy="246221"/>
          </a:xfrm>
          <a:prstGeom prst="rect">
            <a:avLst/>
          </a:prstGeom>
          <a:noFill/>
        </p:spPr>
        <p:txBody>
          <a:bodyPr wrap="square">
            <a:spAutoFit/>
          </a:bodyPr>
          <a:lstStyle/>
          <a:p>
            <a:pPr marL="0" indent="0">
              <a:buNone/>
            </a:pPr>
            <a:r>
              <a:rPr lang="en-GB" sz="1000" b="1" i="0" u="none" strike="noStrike" dirty="0">
                <a:solidFill>
                  <a:srgbClr val="1F1F1F"/>
                </a:solidFill>
                <a:effectLst/>
                <a:latin typeface="Calibri" panose="020F0502020204030204" pitchFamily="34" charset="0"/>
                <a:ea typeface="Verdana" panose="020B0604030504040204" pitchFamily="34" charset="0"/>
                <a:cs typeface="Calibri" panose="020F0502020204030204" pitchFamily="34" charset="0"/>
              </a:rPr>
              <a:t>Table 1: </a:t>
            </a:r>
            <a:r>
              <a:rPr lang="en-GB" sz="1000" b="0" i="0" u="none" strike="noStrike" dirty="0">
                <a:solidFill>
                  <a:srgbClr val="1F1F1F"/>
                </a:solidFill>
                <a:effectLst/>
                <a:latin typeface="Calibri" panose="020F0502020204030204" pitchFamily="34" charset="0"/>
                <a:ea typeface="Verdana" panose="020B0604030504040204" pitchFamily="34" charset="0"/>
                <a:cs typeface="Calibri" panose="020F0502020204030204" pitchFamily="34" charset="0"/>
              </a:rPr>
              <a:t>Effect of Interaction Type on Mental Health</a:t>
            </a:r>
            <a:endParaRPr lang="en-GB" sz="1000" dirty="0">
              <a:solidFill>
                <a:srgbClr val="1F1F1F"/>
              </a:solidFill>
              <a:latin typeface="Calibri" panose="020F0502020204030204" pitchFamily="34" charset="0"/>
              <a:ea typeface="Verdana" panose="020B0604030504040204" pitchFamily="34" charset="0"/>
              <a:cs typeface="Calibri" panose="020F0502020204030204" pitchFamily="34" charset="0"/>
            </a:endParaRPr>
          </a:p>
        </p:txBody>
      </p:sp>
    </p:spTree>
    <p:extLst>
      <p:ext uri="{BB962C8B-B14F-4D97-AF65-F5344CB8AC3E}">
        <p14:creationId xmlns:p14="http://schemas.microsoft.com/office/powerpoint/2010/main" val="1968878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EDCEF-407C-F724-0101-FC9680AD6546}"/>
              </a:ext>
            </a:extLst>
          </p:cNvPr>
          <p:cNvSpPr>
            <a:spLocks noGrp="1"/>
          </p:cNvSpPr>
          <p:nvPr>
            <p:ph type="title"/>
          </p:nvPr>
        </p:nvSpPr>
        <p:spPr/>
        <p:txBody>
          <a:bodyPr/>
          <a:lstStyle/>
          <a:p>
            <a:r>
              <a:rPr lang="en-GB" dirty="0"/>
              <a:t>Limitations</a:t>
            </a:r>
          </a:p>
        </p:txBody>
      </p:sp>
      <p:sp>
        <p:nvSpPr>
          <p:cNvPr id="3" name="Content Placeholder 2">
            <a:extLst>
              <a:ext uri="{FF2B5EF4-FFF2-40B4-BE49-F238E27FC236}">
                <a16:creationId xmlns:a16="http://schemas.microsoft.com/office/drawing/2014/main" id="{7F49133B-524C-E004-1D87-3DB5D4B14D96}"/>
              </a:ext>
            </a:extLst>
          </p:cNvPr>
          <p:cNvSpPr>
            <a:spLocks noGrp="1"/>
          </p:cNvSpPr>
          <p:nvPr>
            <p:ph idx="1"/>
          </p:nvPr>
        </p:nvSpPr>
        <p:spPr/>
        <p:txBody>
          <a:bodyPr/>
          <a:lstStyle/>
          <a:p>
            <a:r>
              <a:rPr lang="en-GB" dirty="0">
                <a:solidFill>
                  <a:srgbClr val="242424"/>
                </a:solidFill>
                <a:latin typeface="Segoe UI" panose="020B0502040204020203" pitchFamily="34" charset="0"/>
              </a:rPr>
              <a:t>R</a:t>
            </a:r>
            <a:r>
              <a:rPr lang="en-GB" sz="2800" b="0" i="0" dirty="0">
                <a:solidFill>
                  <a:srgbClr val="242424"/>
                </a:solidFill>
                <a:effectLst/>
                <a:latin typeface="Segoe UI" panose="020B0502040204020203" pitchFamily="34" charset="0"/>
              </a:rPr>
              <a:t>eliance on secondary data may not capture the most current trends in social media usage and teenage mental health. </a:t>
            </a:r>
            <a:endParaRPr lang="en-GB" dirty="0">
              <a:solidFill>
                <a:srgbClr val="242424"/>
              </a:solidFill>
              <a:latin typeface="Segoe UI" panose="020B0502040204020203" pitchFamily="34" charset="0"/>
            </a:endParaRPr>
          </a:p>
          <a:p>
            <a:r>
              <a:rPr lang="en-GB" sz="2800" b="0" i="0" dirty="0">
                <a:solidFill>
                  <a:srgbClr val="242424"/>
                </a:solidFill>
                <a:effectLst/>
                <a:latin typeface="Segoe UI" panose="020B0502040204020203" pitchFamily="34" charset="0"/>
              </a:rPr>
              <a:t>Limited time based the thematic analysis on only a few studies and so conclusions may be biased </a:t>
            </a:r>
          </a:p>
          <a:p>
            <a:r>
              <a:rPr lang="en-GB" sz="2800" b="0" i="0" dirty="0">
                <a:solidFill>
                  <a:srgbClr val="242424"/>
                </a:solidFill>
                <a:effectLst/>
                <a:latin typeface="Segoe UI" panose="020B0502040204020203" pitchFamily="34" charset="0"/>
              </a:rPr>
              <a:t>The study also does not account for individual differences in personality, coping mechanisms, and offline social support, which could influence the impact of social media on mental health.</a:t>
            </a:r>
            <a:endParaRPr lang="en-GB" dirty="0"/>
          </a:p>
        </p:txBody>
      </p:sp>
    </p:spTree>
    <p:extLst>
      <p:ext uri="{BB962C8B-B14F-4D97-AF65-F5344CB8AC3E}">
        <p14:creationId xmlns:p14="http://schemas.microsoft.com/office/powerpoint/2010/main" val="3332774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089714-85EA-CD73-83B8-8C83FA0E1FB4}"/>
              </a:ext>
            </a:extLst>
          </p:cNvPr>
          <p:cNvSpPr>
            <a:spLocks noGrp="1"/>
          </p:cNvSpPr>
          <p:nvPr>
            <p:ph idx="1"/>
          </p:nvPr>
        </p:nvSpPr>
        <p:spPr>
          <a:xfrm>
            <a:off x="541986" y="1253331"/>
            <a:ext cx="10515600" cy="4351338"/>
          </a:xfrm>
        </p:spPr>
        <p:txBody>
          <a:bodyPr>
            <a:normAutofit/>
          </a:bodyPr>
          <a:lstStyle/>
          <a:p>
            <a:pPr algn="l">
              <a:buNone/>
            </a:pPr>
            <a:r>
              <a:rPr lang="en-GB" sz="2800" b="1" i="0" dirty="0">
                <a:solidFill>
                  <a:srgbClr val="242424"/>
                </a:solidFill>
                <a:effectLst/>
                <a:latin typeface="Segoe UI" panose="020B0502040204020203" pitchFamily="34" charset="0"/>
              </a:rPr>
              <a:t>5. Discussion and Conclusion</a:t>
            </a:r>
          </a:p>
          <a:p>
            <a:pPr algn="l"/>
            <a:r>
              <a:rPr lang="en-GB" dirty="0">
                <a:solidFill>
                  <a:srgbClr val="242424"/>
                </a:solidFill>
                <a:latin typeface="Segoe UI" panose="020B0502040204020203" pitchFamily="34" charset="0"/>
              </a:rPr>
              <a:t>R</a:t>
            </a:r>
            <a:r>
              <a:rPr lang="en-GB" sz="2800" b="0" i="0" dirty="0">
                <a:solidFill>
                  <a:srgbClr val="242424"/>
                </a:solidFill>
                <a:effectLst/>
                <a:latin typeface="Segoe UI" panose="020B0502040204020203" pitchFamily="34" charset="0"/>
              </a:rPr>
              <a:t>elationship between social media and teenage mental health is complex. </a:t>
            </a:r>
          </a:p>
          <a:p>
            <a:pPr algn="l"/>
            <a:r>
              <a:rPr lang="en-GB" dirty="0">
                <a:solidFill>
                  <a:srgbClr val="242424"/>
                </a:solidFill>
                <a:latin typeface="Segoe UI" panose="020B0502040204020203" pitchFamily="34" charset="0"/>
              </a:rPr>
              <a:t>S</a:t>
            </a:r>
            <a:r>
              <a:rPr lang="en-GB" sz="2800" b="0" i="0" dirty="0">
                <a:solidFill>
                  <a:srgbClr val="242424"/>
                </a:solidFill>
                <a:effectLst/>
                <a:latin typeface="Segoe UI" panose="020B0502040204020203" pitchFamily="34" charset="0"/>
              </a:rPr>
              <a:t>ocial media can offer valuable support and connection,</a:t>
            </a:r>
          </a:p>
          <a:p>
            <a:pPr algn="l"/>
            <a:r>
              <a:rPr lang="en-GB" dirty="0">
                <a:solidFill>
                  <a:srgbClr val="242424"/>
                </a:solidFill>
                <a:latin typeface="Segoe UI" panose="020B0502040204020203" pitchFamily="34" charset="0"/>
              </a:rPr>
              <a:t>I</a:t>
            </a:r>
            <a:r>
              <a:rPr lang="en-GB" sz="2800" b="0" i="0" dirty="0">
                <a:solidFill>
                  <a:srgbClr val="242424"/>
                </a:solidFill>
                <a:effectLst/>
                <a:latin typeface="Segoe UI" panose="020B0502040204020203" pitchFamily="34" charset="0"/>
              </a:rPr>
              <a:t>t also poses significant risks that need to be addressed. </a:t>
            </a:r>
          </a:p>
          <a:p>
            <a:pPr algn="l"/>
            <a:r>
              <a:rPr lang="en-GB" sz="2800" b="0" i="0" dirty="0">
                <a:solidFill>
                  <a:srgbClr val="242424"/>
                </a:solidFill>
                <a:effectLst/>
                <a:latin typeface="Segoe UI" panose="020B0502040204020203" pitchFamily="34" charset="0"/>
              </a:rPr>
              <a:t>Interventions should focus on promoting healthy social media habits, providing education on the risks of cyberbullying, and encouraging positive interactions. </a:t>
            </a:r>
          </a:p>
        </p:txBody>
      </p:sp>
    </p:spTree>
    <p:extLst>
      <p:ext uri="{BB962C8B-B14F-4D97-AF65-F5344CB8AC3E}">
        <p14:creationId xmlns:p14="http://schemas.microsoft.com/office/powerpoint/2010/main" val="14882632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Example Presentation Script" id="{9054B0C9-E519-8D4A-B387-EB247257A1FE}" vid="{D946FA16-D90F-8444-9503-9E756ED2F2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4120</TotalTime>
  <Words>1476</Words>
  <Application>Microsoft Macintosh PowerPoint</Application>
  <PresentationFormat>Widescreen</PresentationFormat>
  <Paragraphs>110</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Aptos</vt:lpstr>
      <vt:lpstr>Aptos Display</vt:lpstr>
      <vt:lpstr>Arial</vt:lpstr>
      <vt:lpstr>Calibri</vt:lpstr>
      <vt:lpstr>Segoe UI</vt:lpstr>
      <vt:lpstr>Office Theme</vt:lpstr>
      <vt:lpstr>The relationship between social media and teenage mental health</vt:lpstr>
      <vt:lpstr>PowerPoint Presentation</vt:lpstr>
      <vt:lpstr>Methodology</vt:lpstr>
      <vt:lpstr>Results</vt:lpstr>
      <vt:lpstr>Limitations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Lorraine Young</dc:creator>
  <cp:lastModifiedBy>Lorraine Young</cp:lastModifiedBy>
  <cp:revision>6</cp:revision>
  <dcterms:created xsi:type="dcterms:W3CDTF">2025-03-14T12:12:22Z</dcterms:created>
  <dcterms:modified xsi:type="dcterms:W3CDTF">2025-04-24T14:30:44Z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2025-03-14T12:43:28Z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5c2587d1-3d97-4f17-8412-e70dee6af0ae</vt:lpwstr>
  </property>
  <property fmtid="{D5CDD505-2E9C-101B-9397-08002B2CF9AE}" pid="8" name="MSIP_Label_9762d7e7-4474-4a67-9ef6-3d4dc52b0ea7_ContentBits">
    <vt:lpwstr>0</vt:lpwstr>
  </property>
  <property fmtid="{D5CDD505-2E9C-101B-9397-08002B2CF9AE}" pid="9" name="MSIP_Label_9762d7e7-4474-4a67-9ef6-3d4dc52b0ea7_Tag">
    <vt:lpwstr>50, 0, 1, 1</vt:lpwstr>
  </property>
</Properties>
</file>