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4AB822-AF76-8CC3-8CB5-4DDD0FC3261C}" v="385" dt="2024-12-18T15:48:54.1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3" d="100"/>
          <a:sy n="113" d="100"/>
        </p:scale>
        <p:origin x="22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12/18/2024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12/18/2024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Speaking </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Topic: Video games </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6D05C-86F1-1968-43D3-4EAB7AA026DB}"/>
              </a:ext>
            </a:extLst>
          </p:cNvPr>
          <p:cNvSpPr>
            <a:spLocks noGrp="1"/>
          </p:cNvSpPr>
          <p:nvPr>
            <p:ph type="title"/>
          </p:nvPr>
        </p:nvSpPr>
        <p:spPr/>
        <p:txBody>
          <a:bodyPr/>
          <a:lstStyle/>
          <a:p>
            <a:r>
              <a:rPr lang="en-US" dirty="0"/>
              <a:t>Opinions: Who do you agree with and why?</a:t>
            </a:r>
          </a:p>
        </p:txBody>
      </p:sp>
      <p:sp>
        <p:nvSpPr>
          <p:cNvPr id="3" name="Content Placeholder 2">
            <a:extLst>
              <a:ext uri="{FF2B5EF4-FFF2-40B4-BE49-F238E27FC236}">
                <a16:creationId xmlns:a16="http://schemas.microsoft.com/office/drawing/2014/main" id="{D0B81ED1-7E33-1C5C-976A-9039C8B511C7}"/>
              </a:ext>
            </a:extLst>
          </p:cNvPr>
          <p:cNvSpPr>
            <a:spLocks noGrp="1"/>
          </p:cNvSpPr>
          <p:nvPr>
            <p:ph idx="1"/>
          </p:nvPr>
        </p:nvSpPr>
        <p:spPr/>
        <p:txBody>
          <a:bodyPr vert="horz" lIns="91440" tIns="45720" rIns="91440" bIns="45720" rtlCol="0" anchor="t">
            <a:normAutofit fontScale="47500" lnSpcReduction="20000"/>
          </a:bodyPr>
          <a:lstStyle/>
          <a:p>
            <a:r>
              <a:rPr lang="en-US" b="1" dirty="0"/>
              <a:t>Jake</a:t>
            </a:r>
          </a:p>
          <a:p>
            <a:pPr marL="0" indent="0">
              <a:buNone/>
            </a:pPr>
            <a:r>
              <a:rPr lang="en-US" dirty="0"/>
              <a:t>I really think video games are bad for kids. I remember when my little brother would spend hours playing those games, and he just stopped caring about his schoolwork or going outside. He got super lazy, and it worried me, honestly. I see way too many young people glued to their screens instead of connecting with others.</a:t>
            </a:r>
          </a:p>
          <a:p>
            <a:pPr marL="0" indent="0">
              <a:buNone/>
            </a:pPr>
            <a:endParaRPr lang="en-US" dirty="0"/>
          </a:p>
          <a:p>
            <a:r>
              <a:rPr lang="en-US" b="1" dirty="0"/>
              <a:t>Sarah</a:t>
            </a:r>
          </a:p>
          <a:p>
            <a:pPr marL="0" indent="0">
              <a:buNone/>
            </a:pPr>
            <a:r>
              <a:rPr lang="en-US" dirty="0"/>
              <a:t>Honestly, I believe video games can be a great thing for young people. For example, my friend and I bonded over playing Minecraft together, and it really helped us become close. We learned teamwork and problem-solving while having fun, and it made us even more social. I think there's a lot of good that comes from gaming!</a:t>
            </a:r>
          </a:p>
          <a:p>
            <a:pPr marL="0" indent="0">
              <a:buNone/>
            </a:pPr>
            <a:endParaRPr lang="en-US" dirty="0"/>
          </a:p>
          <a:p>
            <a:r>
              <a:rPr lang="en-US" b="1" dirty="0"/>
              <a:t>Tom</a:t>
            </a:r>
          </a:p>
          <a:p>
            <a:pPr marL="0" indent="0">
              <a:buNone/>
            </a:pPr>
            <a:r>
              <a:rPr lang="en-US" dirty="0"/>
              <a:t>I don't really know what to think about video games affecting young people. Sometimes I feel like they can take away from real-life experiences, but then I also see kids learning a lot from them. My cousin plays strategy games that seem to sharpen his mind, but I worry about him getting too wrapped up in it. I'm just stuck on the fence about the whole thing.</a:t>
            </a:r>
          </a:p>
          <a:p>
            <a:pPr marL="0" indent="0">
              <a:buNone/>
            </a:pPr>
            <a:endParaRPr lang="en-US" dirty="0"/>
          </a:p>
          <a:p>
            <a:r>
              <a:rPr lang="en-US" b="1" dirty="0"/>
              <a:t>Emily</a:t>
            </a:r>
          </a:p>
          <a:p>
            <a:pPr marL="0" indent="0">
              <a:buNone/>
            </a:pPr>
            <a:r>
              <a:rPr lang="en-US" dirty="0"/>
              <a:t>Video games hold so much emotion for me! When my dad passed away, my brother and I found comfort in playing our favorite games because it brought us closer together during a tough time. It felt like those worlds were something we could escape to, and they gave us a way to cope. I can't help but feel that, while there can be negatives, video games also helped me heal.</a:t>
            </a:r>
          </a:p>
          <a:p>
            <a:endParaRPr lang="en-US" dirty="0"/>
          </a:p>
        </p:txBody>
      </p:sp>
    </p:spTree>
    <p:extLst>
      <p:ext uri="{BB962C8B-B14F-4D97-AF65-F5344CB8AC3E}">
        <p14:creationId xmlns:p14="http://schemas.microsoft.com/office/powerpoint/2010/main" val="3161861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364DD-EC50-E44A-CFFB-6AC28E08097F}"/>
              </a:ext>
            </a:extLst>
          </p:cNvPr>
          <p:cNvSpPr>
            <a:spLocks noGrp="1"/>
          </p:cNvSpPr>
          <p:nvPr>
            <p:ph type="title"/>
          </p:nvPr>
        </p:nvSpPr>
        <p:spPr/>
        <p:txBody>
          <a:bodyPr/>
          <a:lstStyle/>
          <a:p>
            <a:r>
              <a:rPr lang="en-US" dirty="0"/>
              <a:t>Read these facts. Which one surprised you the most and why?</a:t>
            </a:r>
          </a:p>
          <a:p>
            <a:endParaRPr lang="en-US" dirty="0"/>
          </a:p>
        </p:txBody>
      </p:sp>
      <p:graphicFrame>
        <p:nvGraphicFramePr>
          <p:cNvPr id="4" name="Content Placeholder 3">
            <a:extLst>
              <a:ext uri="{FF2B5EF4-FFF2-40B4-BE49-F238E27FC236}">
                <a16:creationId xmlns:a16="http://schemas.microsoft.com/office/drawing/2014/main" id="{5DA3C6CB-63A0-FD1A-A401-4EE72373E36F}"/>
              </a:ext>
            </a:extLst>
          </p:cNvPr>
          <p:cNvGraphicFramePr>
            <a:graphicFrameLocks noGrp="1"/>
          </p:cNvGraphicFramePr>
          <p:nvPr>
            <p:ph idx="1"/>
            <p:extLst>
              <p:ext uri="{D42A27DB-BD31-4B8C-83A1-F6EECF244321}">
                <p14:modId xmlns:p14="http://schemas.microsoft.com/office/powerpoint/2010/main" val="183802269"/>
              </p:ext>
            </p:extLst>
          </p:nvPr>
        </p:nvGraphicFramePr>
        <p:xfrm>
          <a:off x="838200" y="1825625"/>
          <a:ext cx="10484282" cy="4480560"/>
        </p:xfrm>
        <a:graphic>
          <a:graphicData uri="http://schemas.openxmlformats.org/drawingml/2006/table">
            <a:tbl>
              <a:tblPr firstRow="1" bandRow="1">
                <a:tableStyleId>{5940675A-B579-460E-94D1-54222C63F5DA}</a:tableStyleId>
              </a:tblPr>
              <a:tblGrid>
                <a:gridCol w="5370150">
                  <a:extLst>
                    <a:ext uri="{9D8B030D-6E8A-4147-A177-3AD203B41FA5}">
                      <a16:colId xmlns:a16="http://schemas.microsoft.com/office/drawing/2014/main" val="3812004600"/>
                    </a:ext>
                  </a:extLst>
                </a:gridCol>
                <a:gridCol w="5114132">
                  <a:extLst>
                    <a:ext uri="{9D8B030D-6E8A-4147-A177-3AD203B41FA5}">
                      <a16:colId xmlns:a16="http://schemas.microsoft.com/office/drawing/2014/main" val="59824704"/>
                    </a:ext>
                  </a:extLst>
                </a:gridCol>
              </a:tblGrid>
              <a:tr h="3935354">
                <a:tc>
                  <a:txBody>
                    <a:bodyPr/>
                    <a:lstStyle/>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Research shows 97% of teens play video games regularly.</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Excessive gaming can lead to poor academic performance in school.</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Studies link violent games to increased aggression in players.</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Up to 60% of youth gamers experience social isolation.</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Children who game excessively may face sleep problems.</a:t>
                      </a:r>
                      <a:endParaRPr lang="en-US" dirty="0"/>
                    </a:p>
                    <a:p>
                      <a:pPr lvl="0">
                        <a:buNone/>
                      </a:pPr>
                      <a:endParaRPr lang="en-US" dirty="0"/>
                    </a:p>
                  </a:txBody>
                  <a:tcPr/>
                </a:tc>
                <a:tc>
                  <a:txBody>
                    <a:bodyPr/>
                    <a:lstStyle/>
                    <a:p>
                      <a:pPr marL="0" lvl="0" indent="0" algn="l">
                        <a:lnSpc>
                          <a:spcPct val="100000"/>
                        </a:lnSpc>
                        <a:buNone/>
                      </a:pPr>
                      <a:endParaRPr lang="en-US" dirty="0"/>
                    </a:p>
                    <a:p>
                      <a:pPr marL="0" lvl="0" indent="0" algn="l">
                        <a:lnSpc>
                          <a:spcPct val="100000"/>
                        </a:lnSpc>
                        <a:buNone/>
                      </a:pPr>
                      <a:r>
                        <a:rPr lang="en-US" sz="1800" b="0" i="0" u="none" strike="noStrike" baseline="0" noProof="0" dirty="0">
                          <a:solidFill>
                            <a:srgbClr val="000000"/>
                          </a:solidFill>
                          <a:latin typeface="Aptos"/>
                        </a:rPr>
                        <a:t>Gaming addiction affects about 8.5% of young people globally.</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The average age of gamers is now over 34 years </a:t>
                      </a:r>
                      <a:r>
                        <a:rPr lang="en-US" sz="1800" b="0" i="0" u="none" strike="noStrike" baseline="0" noProof="0">
                          <a:solidFill>
                            <a:srgbClr val="000000"/>
                          </a:solidFill>
                          <a:latin typeface="Aptos"/>
                        </a:rPr>
                        <a:t>old.</a:t>
                      </a:r>
                    </a:p>
                    <a:p>
                      <a:pPr marL="0" lvl="0" indent="0" algn="l">
                        <a:lnSpc>
                          <a:spcPct val="100000"/>
                        </a:lnSpc>
                        <a:buNone/>
                      </a:pPr>
                      <a:endParaRPr lang="en-US" dirty="0"/>
                    </a:p>
                    <a:p>
                      <a:pPr marL="0" lvl="0" indent="0" algn="l">
                        <a:lnSpc>
                          <a:spcPct val="100000"/>
                        </a:lnSpc>
                        <a:buNone/>
                      </a:pPr>
                      <a:r>
                        <a:rPr lang="en-US" sz="1800" b="0" i="0" u="none" strike="noStrike" baseline="0" noProof="0" dirty="0">
                          <a:solidFill>
                            <a:srgbClr val="000000"/>
                          </a:solidFill>
                          <a:latin typeface="Aptos"/>
                        </a:rPr>
                        <a:t>Many kids spend over 7 hours a week playing games.</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Studies indicate depressed teens often turn to gaming for escape.</a:t>
                      </a:r>
                      <a:endParaRPr lang="en-US" dirty="0"/>
                    </a:p>
                    <a:p>
                      <a:pPr marL="0" lvl="0" indent="0" algn="l">
                        <a:lnSpc>
                          <a:spcPct val="100000"/>
                        </a:lnSpc>
                        <a:buNone/>
                      </a:pPr>
                      <a:endParaRPr lang="en-US" sz="1800" b="0" i="0" u="none" strike="noStrike" baseline="0" noProof="0" dirty="0">
                        <a:solidFill>
                          <a:srgbClr val="000000"/>
                        </a:solidFill>
                        <a:latin typeface="Aptos"/>
                      </a:endParaRPr>
                    </a:p>
                    <a:p>
                      <a:pPr marL="0" lvl="0" indent="0" algn="l">
                        <a:lnSpc>
                          <a:spcPct val="100000"/>
                        </a:lnSpc>
                        <a:buNone/>
                      </a:pPr>
                      <a:r>
                        <a:rPr lang="en-US" sz="1800" b="0" i="0" u="none" strike="noStrike" baseline="0" noProof="0" dirty="0">
                          <a:solidFill>
                            <a:srgbClr val="000000"/>
                          </a:solidFill>
                          <a:latin typeface="Aptos"/>
                        </a:rPr>
                        <a:t>Screen time recommendations suggest limits on gaming for children.</a:t>
                      </a:r>
                      <a:endParaRPr lang="en-US" dirty="0"/>
                    </a:p>
                    <a:p>
                      <a:pPr lvl="0">
                        <a:buNone/>
                      </a:pPr>
                      <a:endParaRPr lang="en-US" dirty="0"/>
                    </a:p>
                  </a:txBody>
                  <a:tcPr/>
                </a:tc>
                <a:extLst>
                  <a:ext uri="{0D108BD9-81ED-4DB2-BD59-A6C34878D82A}">
                    <a16:rowId xmlns:a16="http://schemas.microsoft.com/office/drawing/2014/main" val="3897948495"/>
                  </a:ext>
                </a:extLst>
              </a:tr>
            </a:tbl>
          </a:graphicData>
        </a:graphic>
      </p:graphicFrame>
    </p:spTree>
    <p:extLst>
      <p:ext uri="{BB962C8B-B14F-4D97-AF65-F5344CB8AC3E}">
        <p14:creationId xmlns:p14="http://schemas.microsoft.com/office/powerpoint/2010/main" val="56189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F4779-06EA-4D8B-E509-BAA0291A4091}"/>
              </a:ext>
            </a:extLst>
          </p:cNvPr>
          <p:cNvSpPr>
            <a:spLocks noGrp="1"/>
          </p:cNvSpPr>
          <p:nvPr>
            <p:ph type="title"/>
          </p:nvPr>
        </p:nvSpPr>
        <p:spPr/>
        <p:txBody>
          <a:bodyPr/>
          <a:lstStyle/>
          <a:p>
            <a:r>
              <a:rPr lang="en-US" dirty="0"/>
              <a:t>Do you agree with this statement? </a:t>
            </a:r>
          </a:p>
        </p:txBody>
      </p:sp>
      <p:sp>
        <p:nvSpPr>
          <p:cNvPr id="3" name="Content Placeholder 2">
            <a:extLst>
              <a:ext uri="{FF2B5EF4-FFF2-40B4-BE49-F238E27FC236}">
                <a16:creationId xmlns:a16="http://schemas.microsoft.com/office/drawing/2014/main" id="{E2A0E802-BF64-6EDA-D740-D610D8AE1ACA}"/>
              </a:ext>
            </a:extLst>
          </p:cNvPr>
          <p:cNvSpPr>
            <a:spLocks noGrp="1"/>
          </p:cNvSpPr>
          <p:nvPr>
            <p:ph idx="1"/>
          </p:nvPr>
        </p:nvSpPr>
        <p:spPr/>
        <p:txBody>
          <a:bodyPr vert="horz" lIns="91440" tIns="45720" rIns="91440" bIns="45720" rtlCol="0" anchor="t">
            <a:normAutofit/>
          </a:bodyPr>
          <a:lstStyle/>
          <a:p>
            <a:pPr marL="0" indent="0">
              <a:buNone/>
            </a:pPr>
            <a:r>
              <a:rPr lang="en-US" sz="1600" b="1" dirty="0"/>
              <a:t>If not managed properly, the time spent on video games can interfere with academic responsibilities, potentially affecting grades and learning.</a:t>
            </a:r>
          </a:p>
          <a:p>
            <a:pPr marL="0" indent="0">
              <a:buNone/>
            </a:pPr>
            <a:endParaRPr lang="en-US" sz="1600" dirty="0"/>
          </a:p>
          <a:p>
            <a:r>
              <a:rPr lang="en-US" sz="1600" dirty="0"/>
              <a:t>State your reasons</a:t>
            </a:r>
          </a:p>
          <a:p>
            <a:r>
              <a:rPr lang="en-US" sz="1600" dirty="0"/>
              <a:t>Give examples</a:t>
            </a:r>
          </a:p>
          <a:p>
            <a:r>
              <a:rPr lang="en-US" sz="1600" dirty="0"/>
              <a:t>Think of reasons why people may disagree with you </a:t>
            </a:r>
          </a:p>
          <a:p>
            <a:endParaRPr lang="en-US" dirty="0"/>
          </a:p>
          <a:p>
            <a:endParaRPr lang="en-US" dirty="0"/>
          </a:p>
        </p:txBody>
      </p:sp>
    </p:spTree>
    <p:extLst>
      <p:ext uri="{BB962C8B-B14F-4D97-AF65-F5344CB8AC3E}">
        <p14:creationId xmlns:p14="http://schemas.microsoft.com/office/powerpoint/2010/main" val="520714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463</Words>
  <Application>Microsoft Office PowerPoint</Application>
  <PresentationFormat>Widescreen</PresentationFormat>
  <Paragraphs>41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Speaking </vt:lpstr>
      <vt:lpstr>Opinions: Who do you agree with and why?</vt:lpstr>
      <vt:lpstr>Read these facts. Which one surprised you the most and why? </vt:lpstr>
      <vt:lpstr>Do you agree with this statement?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Speaking </dc:title>
  <dc:creator/>
  <cp:lastModifiedBy>Maja Skara</cp:lastModifiedBy>
  <cp:revision>98</cp:revision>
  <dcterms:created xsi:type="dcterms:W3CDTF">2024-12-18T15:28:36Z</dcterms:created>
  <dcterms:modified xsi:type="dcterms:W3CDTF">2024-12-18T16:03:35Z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9762d7e7-4474-4a67-9ef6-3d4dc52b0ea7_Enabled">
    <vt:lpwstr>true</vt:lpwstr>
  </property>
  <property fmtid="{D5CDD505-2E9C-101B-9397-08002B2CF9AE}" pid="3" name="MSIP_Label_9762d7e7-4474-4a67-9ef6-3d4dc52b0ea7_SetDate">
    <vt:lpwstr>2024-12-18T15:28:51Z</vt:lpwstr>
  </property>
  <property fmtid="{D5CDD505-2E9C-101B-9397-08002B2CF9AE}" pid="4" name="MSIP_Label_9762d7e7-4474-4a67-9ef6-3d4dc52b0ea7_Method">
    <vt:lpwstr>Privileged</vt:lpwstr>
  </property>
  <property fmtid="{D5CDD505-2E9C-101B-9397-08002B2CF9AE}" pid="5" name="MSIP_Label_9762d7e7-4474-4a67-9ef6-3d4dc52b0ea7_Name">
    <vt:lpwstr>Internal</vt:lpwstr>
  </property>
  <property fmtid="{D5CDD505-2E9C-101B-9397-08002B2CF9AE}" pid="6" name="MSIP_Label_9762d7e7-4474-4a67-9ef6-3d4dc52b0ea7_SiteId">
    <vt:lpwstr>057daf85-b1d5-44cd-ab7b-0a4ce1b29eae</vt:lpwstr>
  </property>
  <property fmtid="{D5CDD505-2E9C-101B-9397-08002B2CF9AE}" pid="7" name="MSIP_Label_9762d7e7-4474-4a67-9ef6-3d4dc52b0ea7_ActionId">
    <vt:lpwstr>a75881e0-f54c-4c59-aa40-efe9586380b3</vt:lpwstr>
  </property>
  <property fmtid="{D5CDD505-2E9C-101B-9397-08002B2CF9AE}" pid="8" name="MSIP_Label_9762d7e7-4474-4a67-9ef6-3d4dc52b0ea7_ContentBits">
    <vt:lpwstr>0</vt:lpwstr>
  </property>
</Properties>
</file>