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4"/>
  </p:sldMasterIdLst>
  <p:notesMasterIdLst>
    <p:notesMasterId r:id="rId37"/>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Lst>
  <p:sldSz cx="9144000" cy="5143500" type="screen16x9"/>
  <p:notesSz cx="6858000" cy="9144000"/>
  <p:embeddedFontLst>
    <p:embeddedFont>
      <p:font typeface="Roboto" panose="02000000000000000000" pitchFamily="2" charset="0"/>
      <p:regular r:id="rId38"/>
      <p:bold r:id="rId39"/>
      <p:italic r:id="rId40"/>
      <p:boldItalic r:id="rId4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42" d="100"/>
          <a:sy n="142" d="100"/>
        </p:scale>
        <p:origin x="714" y="12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font" Target="fonts/font2.fntdata"/><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presProps" Target="pres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font" Target="fonts/font3.fntdata"/><Relationship Id="rId45"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font" Target="fonts/font1.fntdata"/><Relationship Id="rId20" Type="http://schemas.openxmlformats.org/officeDocument/2006/relationships/slide" Target="slides/slide16.xml"/><Relationship Id="rId41" Type="http://schemas.openxmlformats.org/officeDocument/2006/relationships/font" Target="fonts/font4.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ge6820b496b_0_29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6" name="Google Shape;156;ge6820b496b_0_29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ge6820b496b_0_7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4" name="Google Shape;164;ge6820b496b_0_7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ge6820b496b_0_7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2" name="Google Shape;172;ge6820b496b_0_7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ge6820b496b_0_75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0" name="Google Shape;180;ge6820b496b_0_75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ge6820b496b_0_20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8" name="Google Shape;188;ge6820b496b_0_20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Google Shape;193;ge6820b496b_0_20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4" name="Google Shape;194;ge6820b496b_0_20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Google Shape;199;ge6820b496b_0_2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0" name="Google Shape;200;ge6820b496b_0_2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4"/>
        <p:cNvGrpSpPr/>
        <p:nvPr/>
      </p:nvGrpSpPr>
      <p:grpSpPr>
        <a:xfrm>
          <a:off x="0" y="0"/>
          <a:ext cx="0" cy="0"/>
          <a:chOff x="0" y="0"/>
          <a:chExt cx="0" cy="0"/>
        </a:xfrm>
      </p:grpSpPr>
      <p:sp>
        <p:nvSpPr>
          <p:cNvPr id="205" name="Google Shape;205;ge6820b496b_0_68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6" name="Google Shape;206;ge6820b496b_0_68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Google Shape;212;ge6820b496b_0_77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3" name="Google Shape;213;ge6820b496b_0_7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ge6820b496b_0_2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9" name="Google Shape;219;ge6820b496b_0_2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b845e1259e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 name="Google Shape;90;gb845e1259e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
        <p:cNvGrpSpPr/>
        <p:nvPr/>
      </p:nvGrpSpPr>
      <p:grpSpPr>
        <a:xfrm>
          <a:off x="0" y="0"/>
          <a:ext cx="0" cy="0"/>
          <a:chOff x="0" y="0"/>
          <a:chExt cx="0" cy="0"/>
        </a:xfrm>
      </p:grpSpPr>
      <p:sp>
        <p:nvSpPr>
          <p:cNvPr id="224" name="Google Shape;224;ge6820b496b_0_27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5" name="Google Shape;225;ge6820b496b_0_27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p:cNvGrpSpPr/>
        <p:nvPr/>
      </p:nvGrpSpPr>
      <p:grpSpPr>
        <a:xfrm>
          <a:off x="0" y="0"/>
          <a:ext cx="0" cy="0"/>
          <a:chOff x="0" y="0"/>
          <a:chExt cx="0" cy="0"/>
        </a:xfrm>
      </p:grpSpPr>
      <p:sp>
        <p:nvSpPr>
          <p:cNvPr id="230" name="Google Shape;230;ge6820b496b_0_27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1" name="Google Shape;231;ge6820b496b_0_27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6" name="Google Shape;236;ge6820b496b_0_69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7" name="Google Shape;237;ge6820b496b_0_69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2"/>
        <p:cNvGrpSpPr/>
        <p:nvPr/>
      </p:nvGrpSpPr>
      <p:grpSpPr>
        <a:xfrm>
          <a:off x="0" y="0"/>
          <a:ext cx="0" cy="0"/>
          <a:chOff x="0" y="0"/>
          <a:chExt cx="0" cy="0"/>
        </a:xfrm>
      </p:grpSpPr>
      <p:sp>
        <p:nvSpPr>
          <p:cNvPr id="243" name="Google Shape;243;ge6820b496b_0_77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4" name="Google Shape;244;ge6820b496b_0_7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p:cNvGrpSpPr/>
        <p:nvPr/>
      </p:nvGrpSpPr>
      <p:grpSpPr>
        <a:xfrm>
          <a:off x="0" y="0"/>
          <a:ext cx="0" cy="0"/>
          <a:chOff x="0" y="0"/>
          <a:chExt cx="0" cy="0"/>
        </a:xfrm>
      </p:grpSpPr>
      <p:sp>
        <p:nvSpPr>
          <p:cNvPr id="249" name="Google Shape;249;ge6820b496b_0_78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0" name="Google Shape;250;ge6820b496b_0_78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4"/>
        <p:cNvGrpSpPr/>
        <p:nvPr/>
      </p:nvGrpSpPr>
      <p:grpSpPr>
        <a:xfrm>
          <a:off x="0" y="0"/>
          <a:ext cx="0" cy="0"/>
          <a:chOff x="0" y="0"/>
          <a:chExt cx="0" cy="0"/>
        </a:xfrm>
      </p:grpSpPr>
      <p:sp>
        <p:nvSpPr>
          <p:cNvPr id="255" name="Google Shape;255;ge6820b496b_0_79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6" name="Google Shape;256;ge6820b496b_0_79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0"/>
        <p:cNvGrpSpPr/>
        <p:nvPr/>
      </p:nvGrpSpPr>
      <p:grpSpPr>
        <a:xfrm>
          <a:off x="0" y="0"/>
          <a:ext cx="0" cy="0"/>
          <a:chOff x="0" y="0"/>
          <a:chExt cx="0" cy="0"/>
        </a:xfrm>
      </p:grpSpPr>
      <p:sp>
        <p:nvSpPr>
          <p:cNvPr id="261" name="Google Shape;261;ge6820b496b_0_78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2" name="Google Shape;262;ge6820b496b_0_78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6"/>
        <p:cNvGrpSpPr/>
        <p:nvPr/>
      </p:nvGrpSpPr>
      <p:grpSpPr>
        <a:xfrm>
          <a:off x="0" y="0"/>
          <a:ext cx="0" cy="0"/>
          <a:chOff x="0" y="0"/>
          <a:chExt cx="0" cy="0"/>
        </a:xfrm>
      </p:grpSpPr>
      <p:sp>
        <p:nvSpPr>
          <p:cNvPr id="267" name="Google Shape;267;ge6820b496b_0_79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8" name="Google Shape;268;ge6820b496b_0_79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2"/>
        <p:cNvGrpSpPr/>
        <p:nvPr/>
      </p:nvGrpSpPr>
      <p:grpSpPr>
        <a:xfrm>
          <a:off x="0" y="0"/>
          <a:ext cx="0" cy="0"/>
          <a:chOff x="0" y="0"/>
          <a:chExt cx="0" cy="0"/>
        </a:xfrm>
      </p:grpSpPr>
      <p:sp>
        <p:nvSpPr>
          <p:cNvPr id="273" name="Google Shape;273;ge6820b496b_0_80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4" name="Google Shape;274;ge6820b496b_0_8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9"/>
        <p:cNvGrpSpPr/>
        <p:nvPr/>
      </p:nvGrpSpPr>
      <p:grpSpPr>
        <a:xfrm>
          <a:off x="0" y="0"/>
          <a:ext cx="0" cy="0"/>
          <a:chOff x="0" y="0"/>
          <a:chExt cx="0" cy="0"/>
        </a:xfrm>
      </p:grpSpPr>
      <p:sp>
        <p:nvSpPr>
          <p:cNvPr id="280" name="Google Shape;280;ge716dd3bb6_0_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1" name="Google Shape;281;ge716dd3bb6_0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e6820b496b_0_8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 name="Google Shape;96;ge6820b496b_0_8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5"/>
        <p:cNvGrpSpPr/>
        <p:nvPr/>
      </p:nvGrpSpPr>
      <p:grpSpPr>
        <a:xfrm>
          <a:off x="0" y="0"/>
          <a:ext cx="0" cy="0"/>
          <a:chOff x="0" y="0"/>
          <a:chExt cx="0" cy="0"/>
        </a:xfrm>
      </p:grpSpPr>
      <p:sp>
        <p:nvSpPr>
          <p:cNvPr id="286" name="Google Shape;286;ge6820b496b_0_8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7" name="Google Shape;287;ge6820b496b_0_8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1"/>
        <p:cNvGrpSpPr/>
        <p:nvPr/>
      </p:nvGrpSpPr>
      <p:grpSpPr>
        <a:xfrm>
          <a:off x="0" y="0"/>
          <a:ext cx="0" cy="0"/>
          <a:chOff x="0" y="0"/>
          <a:chExt cx="0" cy="0"/>
        </a:xfrm>
      </p:grpSpPr>
      <p:sp>
        <p:nvSpPr>
          <p:cNvPr id="292" name="Google Shape;292;ge716dd3bb6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3" name="Google Shape;293;ge716dd3bb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7"/>
        <p:cNvGrpSpPr/>
        <p:nvPr/>
      </p:nvGrpSpPr>
      <p:grpSpPr>
        <a:xfrm>
          <a:off x="0" y="0"/>
          <a:ext cx="0" cy="0"/>
          <a:chOff x="0" y="0"/>
          <a:chExt cx="0" cy="0"/>
        </a:xfrm>
      </p:grpSpPr>
      <p:sp>
        <p:nvSpPr>
          <p:cNvPr id="298" name="Google Shape;298;gb845e1259e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9" name="Google Shape;299;gb845e1259e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ge6820b496b_0_14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3" name="Google Shape;103;ge6820b496b_0_1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ge6820b496b_0_19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9" name="Google Shape;109;ge6820b496b_0_19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ge6820b496b_0_30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5" name="Google Shape;115;ge6820b496b_0_30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ge6820b496b_0_30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 name="Google Shape;122;ge6820b496b_0_30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ge6820b496b_0_3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9" name="Google Shape;129;ge6820b496b_0_3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ge6820b496b_0_28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8" name="Google Shape;148;ge6820b496b_0_28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dk1"/>
        </a:solidFill>
        <a:effectLst/>
      </p:bgPr>
    </p:bg>
    <p:spTree>
      <p:nvGrpSpPr>
        <p:cNvPr id="1" name="Shape 9"/>
        <p:cNvGrpSpPr/>
        <p:nvPr/>
      </p:nvGrpSpPr>
      <p:grpSpPr>
        <a:xfrm>
          <a:off x="0" y="0"/>
          <a:ext cx="0" cy="0"/>
          <a:chOff x="0" y="0"/>
          <a:chExt cx="0" cy="0"/>
        </a:xfrm>
      </p:grpSpPr>
      <p:grpSp>
        <p:nvGrpSpPr>
          <p:cNvPr id="10" name="Google Shape;10;p2"/>
          <p:cNvGrpSpPr/>
          <p:nvPr/>
        </p:nvGrpSpPr>
        <p:grpSpPr>
          <a:xfrm>
            <a:off x="6098378" y="5"/>
            <a:ext cx="3045625" cy="2030570"/>
            <a:chOff x="6098378" y="5"/>
            <a:chExt cx="3045625" cy="2030570"/>
          </a:xfrm>
        </p:grpSpPr>
        <p:sp>
          <p:nvSpPr>
            <p:cNvPr id="11" name="Google Shape;11;p2"/>
            <p:cNvSpPr/>
            <p:nvPr/>
          </p:nvSpPr>
          <p:spPr>
            <a:xfrm>
              <a:off x="8128803" y="16"/>
              <a:ext cx="1015200" cy="10152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flipH="1">
              <a:off x="7113463" y="5"/>
              <a:ext cx="1015200" cy="1015200"/>
            </a:xfrm>
            <a:prstGeom prst="rtTriangl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rot="10800000" flipH="1">
              <a:off x="7113588" y="107"/>
              <a:ext cx="1015200" cy="10152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rot="10800000">
              <a:off x="6098378" y="97"/>
              <a:ext cx="1015200" cy="1015200"/>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rot="10800000">
              <a:off x="8128789" y="1015375"/>
              <a:ext cx="1015200" cy="10152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 name="Google Shape;16;p2"/>
          <p:cNvSpPr txBox="1">
            <a:spLocks noGrp="1"/>
          </p:cNvSpPr>
          <p:nvPr>
            <p:ph type="ctrTitle"/>
          </p:nvPr>
        </p:nvSpPr>
        <p:spPr>
          <a:xfrm>
            <a:off x="598100" y="1775222"/>
            <a:ext cx="8222100" cy="838800"/>
          </a:xfrm>
          <a:prstGeom prst="rect">
            <a:avLst/>
          </a:prstGeom>
        </p:spPr>
        <p:txBody>
          <a:bodyPr spcFirstLastPara="1" wrap="square" lIns="91425" tIns="91425" rIns="91425" bIns="91425" anchor="b" anchorCtr="0">
            <a:normAutofit/>
          </a:bodyPr>
          <a:lstStyle>
            <a:lvl1pPr lvl="0">
              <a:spcBef>
                <a:spcPts val="0"/>
              </a:spcBef>
              <a:spcAft>
                <a:spcPts val="0"/>
              </a:spcAft>
              <a:buClr>
                <a:schemeClr val="lt1"/>
              </a:buClr>
              <a:buSzPts val="4200"/>
              <a:buNone/>
              <a:defRPr sz="4200">
                <a:solidFill>
                  <a:schemeClr val="lt1"/>
                </a:solidFill>
              </a:defRPr>
            </a:lvl1pPr>
            <a:lvl2pPr lvl="1">
              <a:spcBef>
                <a:spcPts val="0"/>
              </a:spcBef>
              <a:spcAft>
                <a:spcPts val="0"/>
              </a:spcAft>
              <a:buClr>
                <a:schemeClr val="lt1"/>
              </a:buClr>
              <a:buSzPts val="4200"/>
              <a:buNone/>
              <a:defRPr sz="4200">
                <a:solidFill>
                  <a:schemeClr val="lt1"/>
                </a:solidFill>
              </a:defRPr>
            </a:lvl2pPr>
            <a:lvl3pPr lvl="2">
              <a:spcBef>
                <a:spcPts val="0"/>
              </a:spcBef>
              <a:spcAft>
                <a:spcPts val="0"/>
              </a:spcAft>
              <a:buClr>
                <a:schemeClr val="lt1"/>
              </a:buClr>
              <a:buSzPts val="4200"/>
              <a:buNone/>
              <a:defRPr sz="4200">
                <a:solidFill>
                  <a:schemeClr val="lt1"/>
                </a:solidFill>
              </a:defRPr>
            </a:lvl3pPr>
            <a:lvl4pPr lvl="3">
              <a:spcBef>
                <a:spcPts val="0"/>
              </a:spcBef>
              <a:spcAft>
                <a:spcPts val="0"/>
              </a:spcAft>
              <a:buClr>
                <a:schemeClr val="lt1"/>
              </a:buClr>
              <a:buSzPts val="4200"/>
              <a:buNone/>
              <a:defRPr sz="4200">
                <a:solidFill>
                  <a:schemeClr val="lt1"/>
                </a:solidFill>
              </a:defRPr>
            </a:lvl4pPr>
            <a:lvl5pPr lvl="4">
              <a:spcBef>
                <a:spcPts val="0"/>
              </a:spcBef>
              <a:spcAft>
                <a:spcPts val="0"/>
              </a:spcAft>
              <a:buClr>
                <a:schemeClr val="lt1"/>
              </a:buClr>
              <a:buSzPts val="4200"/>
              <a:buNone/>
              <a:defRPr sz="4200">
                <a:solidFill>
                  <a:schemeClr val="lt1"/>
                </a:solidFill>
              </a:defRPr>
            </a:lvl5pPr>
            <a:lvl6pPr lvl="5">
              <a:spcBef>
                <a:spcPts val="0"/>
              </a:spcBef>
              <a:spcAft>
                <a:spcPts val="0"/>
              </a:spcAft>
              <a:buClr>
                <a:schemeClr val="lt1"/>
              </a:buClr>
              <a:buSzPts val="4200"/>
              <a:buNone/>
              <a:defRPr sz="4200">
                <a:solidFill>
                  <a:schemeClr val="lt1"/>
                </a:solidFill>
              </a:defRPr>
            </a:lvl6pPr>
            <a:lvl7pPr lvl="6">
              <a:spcBef>
                <a:spcPts val="0"/>
              </a:spcBef>
              <a:spcAft>
                <a:spcPts val="0"/>
              </a:spcAft>
              <a:buClr>
                <a:schemeClr val="lt1"/>
              </a:buClr>
              <a:buSzPts val="4200"/>
              <a:buNone/>
              <a:defRPr sz="4200">
                <a:solidFill>
                  <a:schemeClr val="lt1"/>
                </a:solidFill>
              </a:defRPr>
            </a:lvl7pPr>
            <a:lvl8pPr lvl="7">
              <a:spcBef>
                <a:spcPts val="0"/>
              </a:spcBef>
              <a:spcAft>
                <a:spcPts val="0"/>
              </a:spcAft>
              <a:buClr>
                <a:schemeClr val="lt1"/>
              </a:buClr>
              <a:buSzPts val="4200"/>
              <a:buNone/>
              <a:defRPr sz="4200">
                <a:solidFill>
                  <a:schemeClr val="lt1"/>
                </a:solidFill>
              </a:defRPr>
            </a:lvl8pPr>
            <a:lvl9pPr lvl="8">
              <a:spcBef>
                <a:spcPts val="0"/>
              </a:spcBef>
              <a:spcAft>
                <a:spcPts val="0"/>
              </a:spcAft>
              <a:buClr>
                <a:schemeClr val="lt1"/>
              </a:buClr>
              <a:buSzPts val="4200"/>
              <a:buNone/>
              <a:defRPr sz="4200">
                <a:solidFill>
                  <a:schemeClr val="lt1"/>
                </a:solidFill>
              </a:defRPr>
            </a:lvl9pPr>
          </a:lstStyle>
          <a:p>
            <a:endParaRPr/>
          </a:p>
        </p:txBody>
      </p:sp>
      <p:sp>
        <p:nvSpPr>
          <p:cNvPr id="17" name="Google Shape;17;p2"/>
          <p:cNvSpPr txBox="1">
            <a:spLocks noGrp="1"/>
          </p:cNvSpPr>
          <p:nvPr>
            <p:ph type="subTitle" idx="1"/>
          </p:nvPr>
        </p:nvSpPr>
        <p:spPr>
          <a:xfrm>
            <a:off x="598088" y="2715913"/>
            <a:ext cx="8222100" cy="4329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Clr>
                <a:schemeClr val="lt1"/>
              </a:buClr>
              <a:buSzPts val="2100"/>
              <a:buNone/>
              <a:defRPr sz="2100">
                <a:solidFill>
                  <a:schemeClr val="lt1"/>
                </a:solidFill>
              </a:defRPr>
            </a:lvl1pPr>
            <a:lvl2pPr lvl="1">
              <a:lnSpc>
                <a:spcPct val="100000"/>
              </a:lnSpc>
              <a:spcBef>
                <a:spcPts val="0"/>
              </a:spcBef>
              <a:spcAft>
                <a:spcPts val="0"/>
              </a:spcAft>
              <a:buClr>
                <a:schemeClr val="lt1"/>
              </a:buClr>
              <a:buSzPts val="2100"/>
              <a:buNone/>
              <a:defRPr sz="2100">
                <a:solidFill>
                  <a:schemeClr val="lt1"/>
                </a:solidFill>
              </a:defRPr>
            </a:lvl2pPr>
            <a:lvl3pPr lvl="2">
              <a:lnSpc>
                <a:spcPct val="100000"/>
              </a:lnSpc>
              <a:spcBef>
                <a:spcPts val="0"/>
              </a:spcBef>
              <a:spcAft>
                <a:spcPts val="0"/>
              </a:spcAft>
              <a:buClr>
                <a:schemeClr val="lt1"/>
              </a:buClr>
              <a:buSzPts val="2100"/>
              <a:buNone/>
              <a:defRPr sz="2100">
                <a:solidFill>
                  <a:schemeClr val="lt1"/>
                </a:solidFill>
              </a:defRPr>
            </a:lvl3pPr>
            <a:lvl4pPr lvl="3">
              <a:lnSpc>
                <a:spcPct val="100000"/>
              </a:lnSpc>
              <a:spcBef>
                <a:spcPts val="0"/>
              </a:spcBef>
              <a:spcAft>
                <a:spcPts val="0"/>
              </a:spcAft>
              <a:buClr>
                <a:schemeClr val="lt1"/>
              </a:buClr>
              <a:buSzPts val="2100"/>
              <a:buNone/>
              <a:defRPr sz="2100">
                <a:solidFill>
                  <a:schemeClr val="lt1"/>
                </a:solidFill>
              </a:defRPr>
            </a:lvl4pPr>
            <a:lvl5pPr lvl="4">
              <a:lnSpc>
                <a:spcPct val="100000"/>
              </a:lnSpc>
              <a:spcBef>
                <a:spcPts val="0"/>
              </a:spcBef>
              <a:spcAft>
                <a:spcPts val="0"/>
              </a:spcAft>
              <a:buClr>
                <a:schemeClr val="lt1"/>
              </a:buClr>
              <a:buSzPts val="2100"/>
              <a:buNone/>
              <a:defRPr sz="2100">
                <a:solidFill>
                  <a:schemeClr val="lt1"/>
                </a:solidFill>
              </a:defRPr>
            </a:lvl5pPr>
            <a:lvl6pPr lvl="5">
              <a:lnSpc>
                <a:spcPct val="100000"/>
              </a:lnSpc>
              <a:spcBef>
                <a:spcPts val="0"/>
              </a:spcBef>
              <a:spcAft>
                <a:spcPts val="0"/>
              </a:spcAft>
              <a:buClr>
                <a:schemeClr val="lt1"/>
              </a:buClr>
              <a:buSzPts val="2100"/>
              <a:buNone/>
              <a:defRPr sz="2100">
                <a:solidFill>
                  <a:schemeClr val="lt1"/>
                </a:solidFill>
              </a:defRPr>
            </a:lvl6pPr>
            <a:lvl7pPr lvl="6">
              <a:lnSpc>
                <a:spcPct val="100000"/>
              </a:lnSpc>
              <a:spcBef>
                <a:spcPts val="0"/>
              </a:spcBef>
              <a:spcAft>
                <a:spcPts val="0"/>
              </a:spcAft>
              <a:buClr>
                <a:schemeClr val="lt1"/>
              </a:buClr>
              <a:buSzPts val="2100"/>
              <a:buNone/>
              <a:defRPr sz="2100">
                <a:solidFill>
                  <a:schemeClr val="lt1"/>
                </a:solidFill>
              </a:defRPr>
            </a:lvl7pPr>
            <a:lvl8pPr lvl="7">
              <a:lnSpc>
                <a:spcPct val="100000"/>
              </a:lnSpc>
              <a:spcBef>
                <a:spcPts val="0"/>
              </a:spcBef>
              <a:spcAft>
                <a:spcPts val="0"/>
              </a:spcAft>
              <a:buClr>
                <a:schemeClr val="lt1"/>
              </a:buClr>
              <a:buSzPts val="2100"/>
              <a:buNone/>
              <a:defRPr sz="2100">
                <a:solidFill>
                  <a:schemeClr val="lt1"/>
                </a:solidFill>
              </a:defRPr>
            </a:lvl8pPr>
            <a:lvl9pPr lvl="8">
              <a:lnSpc>
                <a:spcPct val="100000"/>
              </a:lnSpc>
              <a:spcBef>
                <a:spcPts val="0"/>
              </a:spcBef>
              <a:spcAft>
                <a:spcPts val="0"/>
              </a:spcAft>
              <a:buClr>
                <a:schemeClr val="lt1"/>
              </a:buClr>
              <a:buSzPts val="2100"/>
              <a:buNone/>
              <a:defRPr sz="2100">
                <a:solidFill>
                  <a:schemeClr val="lt1"/>
                </a:solidFill>
              </a:defRPr>
            </a:lvl9pPr>
          </a:lstStyle>
          <a:p>
            <a:endParaRPr/>
          </a:p>
        </p:txBody>
      </p:sp>
      <p:sp>
        <p:nvSpPr>
          <p:cNvPr id="18" name="Google Shape;18;p2"/>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dk1"/>
        </a:solidFill>
        <a:effectLst/>
      </p:bgPr>
    </p:bg>
    <p:spTree>
      <p:nvGrpSpPr>
        <p:cNvPr id="1" name="Shape 69"/>
        <p:cNvGrpSpPr/>
        <p:nvPr/>
      </p:nvGrpSpPr>
      <p:grpSpPr>
        <a:xfrm>
          <a:off x="0" y="0"/>
          <a:ext cx="0" cy="0"/>
          <a:chOff x="0" y="0"/>
          <a:chExt cx="0" cy="0"/>
        </a:xfrm>
      </p:grpSpPr>
      <p:grpSp>
        <p:nvGrpSpPr>
          <p:cNvPr id="70" name="Google Shape;70;p11"/>
          <p:cNvGrpSpPr/>
          <p:nvPr/>
        </p:nvGrpSpPr>
        <p:grpSpPr>
          <a:xfrm>
            <a:off x="6098378" y="5"/>
            <a:ext cx="3045625" cy="2030570"/>
            <a:chOff x="6098378" y="5"/>
            <a:chExt cx="3045625" cy="2030570"/>
          </a:xfrm>
        </p:grpSpPr>
        <p:sp>
          <p:nvSpPr>
            <p:cNvPr id="71" name="Google Shape;71;p11"/>
            <p:cNvSpPr/>
            <p:nvPr/>
          </p:nvSpPr>
          <p:spPr>
            <a:xfrm>
              <a:off x="8128803" y="16"/>
              <a:ext cx="1015200" cy="10152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11"/>
            <p:cNvSpPr/>
            <p:nvPr/>
          </p:nvSpPr>
          <p:spPr>
            <a:xfrm flipH="1">
              <a:off x="7113463" y="5"/>
              <a:ext cx="1015200" cy="1015200"/>
            </a:xfrm>
            <a:prstGeom prst="rtTriangl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11"/>
            <p:cNvSpPr/>
            <p:nvPr/>
          </p:nvSpPr>
          <p:spPr>
            <a:xfrm rot="10800000" flipH="1">
              <a:off x="7113588" y="107"/>
              <a:ext cx="1015200" cy="10152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11"/>
            <p:cNvSpPr/>
            <p:nvPr/>
          </p:nvSpPr>
          <p:spPr>
            <a:xfrm rot="10800000">
              <a:off x="6098378" y="97"/>
              <a:ext cx="1015200" cy="1015200"/>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11"/>
            <p:cNvSpPr/>
            <p:nvPr/>
          </p:nvSpPr>
          <p:spPr>
            <a:xfrm rot="10800000">
              <a:off x="8128789" y="1015375"/>
              <a:ext cx="1015200" cy="10152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6" name="Google Shape;76;p11"/>
          <p:cNvSpPr txBox="1">
            <a:spLocks noGrp="1"/>
          </p:cNvSpPr>
          <p:nvPr>
            <p:ph type="title" hasCustomPrompt="1"/>
          </p:nvPr>
        </p:nvSpPr>
        <p:spPr>
          <a:xfrm>
            <a:off x="311700" y="1256050"/>
            <a:ext cx="8520600" cy="2030700"/>
          </a:xfrm>
          <a:prstGeom prst="rect">
            <a:avLst/>
          </a:prstGeom>
        </p:spPr>
        <p:txBody>
          <a:bodyPr spcFirstLastPara="1" wrap="square" lIns="91425" tIns="91425" rIns="91425" bIns="91425" anchor="b" anchorCtr="0">
            <a:normAutofit/>
          </a:bodyPr>
          <a:lstStyle>
            <a:lvl1pPr lvl="0" algn="ctr">
              <a:spcBef>
                <a:spcPts val="0"/>
              </a:spcBef>
              <a:spcAft>
                <a:spcPts val="0"/>
              </a:spcAft>
              <a:buClr>
                <a:schemeClr val="lt1"/>
              </a:buClr>
              <a:buSzPts val="12000"/>
              <a:buNone/>
              <a:defRPr sz="12000">
                <a:solidFill>
                  <a:schemeClr val="lt1"/>
                </a:solidFill>
              </a:defRPr>
            </a:lvl1pPr>
            <a:lvl2pPr lvl="1" algn="ctr">
              <a:spcBef>
                <a:spcPts val="0"/>
              </a:spcBef>
              <a:spcAft>
                <a:spcPts val="0"/>
              </a:spcAft>
              <a:buClr>
                <a:schemeClr val="lt1"/>
              </a:buClr>
              <a:buSzPts val="12000"/>
              <a:buNone/>
              <a:defRPr sz="12000">
                <a:solidFill>
                  <a:schemeClr val="lt1"/>
                </a:solidFill>
              </a:defRPr>
            </a:lvl2pPr>
            <a:lvl3pPr lvl="2" algn="ctr">
              <a:spcBef>
                <a:spcPts val="0"/>
              </a:spcBef>
              <a:spcAft>
                <a:spcPts val="0"/>
              </a:spcAft>
              <a:buClr>
                <a:schemeClr val="lt1"/>
              </a:buClr>
              <a:buSzPts val="12000"/>
              <a:buNone/>
              <a:defRPr sz="12000">
                <a:solidFill>
                  <a:schemeClr val="lt1"/>
                </a:solidFill>
              </a:defRPr>
            </a:lvl3pPr>
            <a:lvl4pPr lvl="3" algn="ctr">
              <a:spcBef>
                <a:spcPts val="0"/>
              </a:spcBef>
              <a:spcAft>
                <a:spcPts val="0"/>
              </a:spcAft>
              <a:buClr>
                <a:schemeClr val="lt1"/>
              </a:buClr>
              <a:buSzPts val="12000"/>
              <a:buNone/>
              <a:defRPr sz="12000">
                <a:solidFill>
                  <a:schemeClr val="lt1"/>
                </a:solidFill>
              </a:defRPr>
            </a:lvl4pPr>
            <a:lvl5pPr lvl="4" algn="ctr">
              <a:spcBef>
                <a:spcPts val="0"/>
              </a:spcBef>
              <a:spcAft>
                <a:spcPts val="0"/>
              </a:spcAft>
              <a:buClr>
                <a:schemeClr val="lt1"/>
              </a:buClr>
              <a:buSzPts val="12000"/>
              <a:buNone/>
              <a:defRPr sz="12000">
                <a:solidFill>
                  <a:schemeClr val="lt1"/>
                </a:solidFill>
              </a:defRPr>
            </a:lvl5pPr>
            <a:lvl6pPr lvl="5" algn="ctr">
              <a:spcBef>
                <a:spcPts val="0"/>
              </a:spcBef>
              <a:spcAft>
                <a:spcPts val="0"/>
              </a:spcAft>
              <a:buClr>
                <a:schemeClr val="lt1"/>
              </a:buClr>
              <a:buSzPts val="12000"/>
              <a:buNone/>
              <a:defRPr sz="12000">
                <a:solidFill>
                  <a:schemeClr val="lt1"/>
                </a:solidFill>
              </a:defRPr>
            </a:lvl6pPr>
            <a:lvl7pPr lvl="6" algn="ctr">
              <a:spcBef>
                <a:spcPts val="0"/>
              </a:spcBef>
              <a:spcAft>
                <a:spcPts val="0"/>
              </a:spcAft>
              <a:buClr>
                <a:schemeClr val="lt1"/>
              </a:buClr>
              <a:buSzPts val="12000"/>
              <a:buNone/>
              <a:defRPr sz="12000">
                <a:solidFill>
                  <a:schemeClr val="lt1"/>
                </a:solidFill>
              </a:defRPr>
            </a:lvl7pPr>
            <a:lvl8pPr lvl="7" algn="ctr">
              <a:spcBef>
                <a:spcPts val="0"/>
              </a:spcBef>
              <a:spcAft>
                <a:spcPts val="0"/>
              </a:spcAft>
              <a:buClr>
                <a:schemeClr val="lt1"/>
              </a:buClr>
              <a:buSzPts val="12000"/>
              <a:buNone/>
              <a:defRPr sz="12000">
                <a:solidFill>
                  <a:schemeClr val="lt1"/>
                </a:solidFill>
              </a:defRPr>
            </a:lvl8pPr>
            <a:lvl9pPr lvl="8" algn="ctr">
              <a:spcBef>
                <a:spcPts val="0"/>
              </a:spcBef>
              <a:spcAft>
                <a:spcPts val="0"/>
              </a:spcAft>
              <a:buClr>
                <a:schemeClr val="lt1"/>
              </a:buClr>
              <a:buSzPts val="12000"/>
              <a:buNone/>
              <a:defRPr sz="12000">
                <a:solidFill>
                  <a:schemeClr val="lt1"/>
                </a:solidFill>
              </a:defRPr>
            </a:lvl9pPr>
          </a:lstStyle>
          <a:p>
            <a:r>
              <a:t>xx%</a:t>
            </a:r>
          </a:p>
        </p:txBody>
      </p:sp>
      <p:sp>
        <p:nvSpPr>
          <p:cNvPr id="77" name="Google Shape;77;p11"/>
          <p:cNvSpPr txBox="1">
            <a:spLocks noGrp="1"/>
          </p:cNvSpPr>
          <p:nvPr>
            <p:ph type="body" idx="1"/>
          </p:nvPr>
        </p:nvSpPr>
        <p:spPr>
          <a:xfrm>
            <a:off x="311700" y="3369225"/>
            <a:ext cx="8520600" cy="12819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Clr>
                <a:schemeClr val="lt1"/>
              </a:buClr>
              <a:buSzPts val="1800"/>
              <a:buChar char="●"/>
              <a:defRPr>
                <a:solidFill>
                  <a:schemeClr val="lt1"/>
                </a:solidFill>
              </a:defRPr>
            </a:lvl1pPr>
            <a:lvl2pPr marL="914400" lvl="1" indent="-317500" algn="ctr">
              <a:spcBef>
                <a:spcPts val="0"/>
              </a:spcBef>
              <a:spcAft>
                <a:spcPts val="0"/>
              </a:spcAft>
              <a:buClr>
                <a:schemeClr val="lt1"/>
              </a:buClr>
              <a:buSzPts val="1400"/>
              <a:buChar char="○"/>
              <a:defRPr>
                <a:solidFill>
                  <a:schemeClr val="lt1"/>
                </a:solidFill>
              </a:defRPr>
            </a:lvl2pPr>
            <a:lvl3pPr marL="1371600" lvl="2" indent="-317500" algn="ctr">
              <a:spcBef>
                <a:spcPts val="0"/>
              </a:spcBef>
              <a:spcAft>
                <a:spcPts val="0"/>
              </a:spcAft>
              <a:buClr>
                <a:schemeClr val="lt1"/>
              </a:buClr>
              <a:buSzPts val="1400"/>
              <a:buChar char="■"/>
              <a:defRPr>
                <a:solidFill>
                  <a:schemeClr val="lt1"/>
                </a:solidFill>
              </a:defRPr>
            </a:lvl3pPr>
            <a:lvl4pPr marL="1828800" lvl="3" indent="-317500" algn="ctr">
              <a:spcBef>
                <a:spcPts val="0"/>
              </a:spcBef>
              <a:spcAft>
                <a:spcPts val="0"/>
              </a:spcAft>
              <a:buClr>
                <a:schemeClr val="lt1"/>
              </a:buClr>
              <a:buSzPts val="1400"/>
              <a:buChar char="●"/>
              <a:defRPr>
                <a:solidFill>
                  <a:schemeClr val="lt1"/>
                </a:solidFill>
              </a:defRPr>
            </a:lvl4pPr>
            <a:lvl5pPr marL="2286000" lvl="4" indent="-317500" algn="ctr">
              <a:spcBef>
                <a:spcPts val="0"/>
              </a:spcBef>
              <a:spcAft>
                <a:spcPts val="0"/>
              </a:spcAft>
              <a:buClr>
                <a:schemeClr val="lt1"/>
              </a:buClr>
              <a:buSzPts val="1400"/>
              <a:buChar char="○"/>
              <a:defRPr>
                <a:solidFill>
                  <a:schemeClr val="lt1"/>
                </a:solidFill>
              </a:defRPr>
            </a:lvl5pPr>
            <a:lvl6pPr marL="2743200" lvl="5" indent="-317500" algn="ctr">
              <a:spcBef>
                <a:spcPts val="0"/>
              </a:spcBef>
              <a:spcAft>
                <a:spcPts val="0"/>
              </a:spcAft>
              <a:buClr>
                <a:schemeClr val="lt1"/>
              </a:buClr>
              <a:buSzPts val="1400"/>
              <a:buChar char="■"/>
              <a:defRPr>
                <a:solidFill>
                  <a:schemeClr val="lt1"/>
                </a:solidFill>
              </a:defRPr>
            </a:lvl6pPr>
            <a:lvl7pPr marL="3200400" lvl="6" indent="-317500" algn="ctr">
              <a:spcBef>
                <a:spcPts val="0"/>
              </a:spcBef>
              <a:spcAft>
                <a:spcPts val="0"/>
              </a:spcAft>
              <a:buClr>
                <a:schemeClr val="lt1"/>
              </a:buClr>
              <a:buSzPts val="1400"/>
              <a:buChar char="●"/>
              <a:defRPr>
                <a:solidFill>
                  <a:schemeClr val="lt1"/>
                </a:solidFill>
              </a:defRPr>
            </a:lvl7pPr>
            <a:lvl8pPr marL="3657600" lvl="7" indent="-317500" algn="ctr">
              <a:spcBef>
                <a:spcPts val="0"/>
              </a:spcBef>
              <a:spcAft>
                <a:spcPts val="0"/>
              </a:spcAft>
              <a:buClr>
                <a:schemeClr val="lt1"/>
              </a:buClr>
              <a:buSzPts val="1400"/>
              <a:buChar char="○"/>
              <a:defRPr>
                <a:solidFill>
                  <a:schemeClr val="lt1"/>
                </a:solidFill>
              </a:defRPr>
            </a:lvl8pPr>
            <a:lvl9pPr marL="4114800" lvl="8" indent="-317500" algn="ctr">
              <a:spcBef>
                <a:spcPts val="0"/>
              </a:spcBef>
              <a:spcAft>
                <a:spcPts val="0"/>
              </a:spcAft>
              <a:buClr>
                <a:schemeClr val="lt1"/>
              </a:buClr>
              <a:buSzPts val="1400"/>
              <a:buChar char="■"/>
              <a:defRPr>
                <a:solidFill>
                  <a:schemeClr val="lt1"/>
                </a:solidFill>
              </a:defRPr>
            </a:lvl9pPr>
          </a:lstStyle>
          <a:p>
            <a:endParaRPr/>
          </a:p>
        </p:txBody>
      </p:sp>
      <p:sp>
        <p:nvSpPr>
          <p:cNvPr id="78" name="Google Shape;78;p11"/>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79"/>
        <p:cNvGrpSpPr/>
        <p:nvPr/>
      </p:nvGrpSpPr>
      <p:grpSpPr>
        <a:xfrm>
          <a:off x="0" y="0"/>
          <a:ext cx="0" cy="0"/>
          <a:chOff x="0" y="0"/>
          <a:chExt cx="0" cy="0"/>
        </a:xfrm>
      </p:grpSpPr>
      <p:sp>
        <p:nvSpPr>
          <p:cNvPr id="80" name="Google Shape;80;p12"/>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rm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dk1"/>
        </a:solidFill>
        <a:effectLst/>
      </p:bgPr>
    </p:bg>
    <p:spTree>
      <p:nvGrpSpPr>
        <p:cNvPr id="1" name="Shape 19"/>
        <p:cNvGrpSpPr/>
        <p:nvPr/>
      </p:nvGrpSpPr>
      <p:grpSpPr>
        <a:xfrm>
          <a:off x="0" y="0"/>
          <a:ext cx="0" cy="0"/>
          <a:chOff x="0" y="0"/>
          <a:chExt cx="0" cy="0"/>
        </a:xfrm>
      </p:grpSpPr>
      <p:grpSp>
        <p:nvGrpSpPr>
          <p:cNvPr id="20" name="Google Shape;20;p3"/>
          <p:cNvGrpSpPr/>
          <p:nvPr/>
        </p:nvGrpSpPr>
        <p:grpSpPr>
          <a:xfrm>
            <a:off x="6098378" y="5"/>
            <a:ext cx="3045625" cy="2030570"/>
            <a:chOff x="6098378" y="5"/>
            <a:chExt cx="3045625" cy="2030570"/>
          </a:xfrm>
        </p:grpSpPr>
        <p:sp>
          <p:nvSpPr>
            <p:cNvPr id="21" name="Google Shape;21;p3"/>
            <p:cNvSpPr/>
            <p:nvPr/>
          </p:nvSpPr>
          <p:spPr>
            <a:xfrm>
              <a:off x="8128803" y="16"/>
              <a:ext cx="1015200" cy="10152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3"/>
            <p:cNvSpPr/>
            <p:nvPr/>
          </p:nvSpPr>
          <p:spPr>
            <a:xfrm flipH="1">
              <a:off x="7113463" y="5"/>
              <a:ext cx="1015200" cy="1015200"/>
            </a:xfrm>
            <a:prstGeom prst="rtTriangl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3"/>
            <p:cNvSpPr/>
            <p:nvPr/>
          </p:nvSpPr>
          <p:spPr>
            <a:xfrm rot="10800000" flipH="1">
              <a:off x="7113588" y="107"/>
              <a:ext cx="1015200" cy="10152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3"/>
            <p:cNvSpPr/>
            <p:nvPr/>
          </p:nvSpPr>
          <p:spPr>
            <a:xfrm rot="10800000">
              <a:off x="6098378" y="97"/>
              <a:ext cx="1015200" cy="1015200"/>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3"/>
            <p:cNvSpPr/>
            <p:nvPr/>
          </p:nvSpPr>
          <p:spPr>
            <a:xfrm rot="10800000">
              <a:off x="8128789" y="1015375"/>
              <a:ext cx="1015200" cy="10152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6" name="Google Shape;26;p3"/>
          <p:cNvSpPr txBox="1">
            <a:spLocks noGrp="1"/>
          </p:cNvSpPr>
          <p:nvPr>
            <p:ph type="title"/>
          </p:nvPr>
        </p:nvSpPr>
        <p:spPr>
          <a:xfrm>
            <a:off x="598100" y="2152347"/>
            <a:ext cx="8222100" cy="838800"/>
          </a:xfrm>
          <a:prstGeom prst="rect">
            <a:avLst/>
          </a:prstGeom>
        </p:spPr>
        <p:txBody>
          <a:bodyPr spcFirstLastPara="1" wrap="square" lIns="91425" tIns="91425" rIns="91425" bIns="91425" anchor="ctr" anchorCtr="0">
            <a:normAutofit/>
          </a:bodyPr>
          <a:lstStyle>
            <a:lvl1pPr lvl="0">
              <a:spcBef>
                <a:spcPts val="0"/>
              </a:spcBef>
              <a:spcAft>
                <a:spcPts val="0"/>
              </a:spcAft>
              <a:buClr>
                <a:schemeClr val="lt1"/>
              </a:buClr>
              <a:buSzPts val="4200"/>
              <a:buNone/>
              <a:defRPr sz="4200">
                <a:solidFill>
                  <a:schemeClr val="lt1"/>
                </a:solidFill>
              </a:defRPr>
            </a:lvl1pPr>
            <a:lvl2pPr lvl="1">
              <a:spcBef>
                <a:spcPts val="0"/>
              </a:spcBef>
              <a:spcAft>
                <a:spcPts val="0"/>
              </a:spcAft>
              <a:buClr>
                <a:schemeClr val="lt1"/>
              </a:buClr>
              <a:buSzPts val="4200"/>
              <a:buNone/>
              <a:defRPr sz="4200">
                <a:solidFill>
                  <a:schemeClr val="lt1"/>
                </a:solidFill>
              </a:defRPr>
            </a:lvl2pPr>
            <a:lvl3pPr lvl="2">
              <a:spcBef>
                <a:spcPts val="0"/>
              </a:spcBef>
              <a:spcAft>
                <a:spcPts val="0"/>
              </a:spcAft>
              <a:buClr>
                <a:schemeClr val="lt1"/>
              </a:buClr>
              <a:buSzPts val="4200"/>
              <a:buNone/>
              <a:defRPr sz="4200">
                <a:solidFill>
                  <a:schemeClr val="lt1"/>
                </a:solidFill>
              </a:defRPr>
            </a:lvl3pPr>
            <a:lvl4pPr lvl="3">
              <a:spcBef>
                <a:spcPts val="0"/>
              </a:spcBef>
              <a:spcAft>
                <a:spcPts val="0"/>
              </a:spcAft>
              <a:buClr>
                <a:schemeClr val="lt1"/>
              </a:buClr>
              <a:buSzPts val="4200"/>
              <a:buNone/>
              <a:defRPr sz="4200">
                <a:solidFill>
                  <a:schemeClr val="lt1"/>
                </a:solidFill>
              </a:defRPr>
            </a:lvl4pPr>
            <a:lvl5pPr lvl="4">
              <a:spcBef>
                <a:spcPts val="0"/>
              </a:spcBef>
              <a:spcAft>
                <a:spcPts val="0"/>
              </a:spcAft>
              <a:buClr>
                <a:schemeClr val="lt1"/>
              </a:buClr>
              <a:buSzPts val="4200"/>
              <a:buNone/>
              <a:defRPr sz="4200">
                <a:solidFill>
                  <a:schemeClr val="lt1"/>
                </a:solidFill>
              </a:defRPr>
            </a:lvl5pPr>
            <a:lvl6pPr lvl="5">
              <a:spcBef>
                <a:spcPts val="0"/>
              </a:spcBef>
              <a:spcAft>
                <a:spcPts val="0"/>
              </a:spcAft>
              <a:buClr>
                <a:schemeClr val="lt1"/>
              </a:buClr>
              <a:buSzPts val="4200"/>
              <a:buNone/>
              <a:defRPr sz="4200">
                <a:solidFill>
                  <a:schemeClr val="lt1"/>
                </a:solidFill>
              </a:defRPr>
            </a:lvl6pPr>
            <a:lvl7pPr lvl="6">
              <a:spcBef>
                <a:spcPts val="0"/>
              </a:spcBef>
              <a:spcAft>
                <a:spcPts val="0"/>
              </a:spcAft>
              <a:buClr>
                <a:schemeClr val="lt1"/>
              </a:buClr>
              <a:buSzPts val="4200"/>
              <a:buNone/>
              <a:defRPr sz="4200">
                <a:solidFill>
                  <a:schemeClr val="lt1"/>
                </a:solidFill>
              </a:defRPr>
            </a:lvl7pPr>
            <a:lvl8pPr lvl="7">
              <a:spcBef>
                <a:spcPts val="0"/>
              </a:spcBef>
              <a:spcAft>
                <a:spcPts val="0"/>
              </a:spcAft>
              <a:buClr>
                <a:schemeClr val="lt1"/>
              </a:buClr>
              <a:buSzPts val="4200"/>
              <a:buNone/>
              <a:defRPr sz="4200">
                <a:solidFill>
                  <a:schemeClr val="lt1"/>
                </a:solidFill>
              </a:defRPr>
            </a:lvl8pPr>
            <a:lvl9pPr lvl="8">
              <a:spcBef>
                <a:spcPts val="0"/>
              </a:spcBef>
              <a:spcAft>
                <a:spcPts val="0"/>
              </a:spcAft>
              <a:buClr>
                <a:schemeClr val="lt1"/>
              </a:buClr>
              <a:buSzPts val="4200"/>
              <a:buNone/>
              <a:defRPr sz="4200">
                <a:solidFill>
                  <a:schemeClr val="lt1"/>
                </a:solidFill>
              </a:defRPr>
            </a:lvl9pPr>
          </a:lstStyle>
          <a:p>
            <a:endParaRPr/>
          </a:p>
        </p:txBody>
      </p:sp>
      <p:sp>
        <p:nvSpPr>
          <p:cNvPr id="27" name="Google Shape;27;p3"/>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8"/>
        <p:cNvGrpSpPr/>
        <p:nvPr/>
      </p:nvGrpSpPr>
      <p:grpSpPr>
        <a:xfrm>
          <a:off x="0" y="0"/>
          <a:ext cx="0" cy="0"/>
          <a:chOff x="0" y="0"/>
          <a:chExt cx="0" cy="0"/>
        </a:xfrm>
      </p:grpSpPr>
      <p:grpSp>
        <p:nvGrpSpPr>
          <p:cNvPr id="29" name="Google Shape;29;p4"/>
          <p:cNvGrpSpPr/>
          <p:nvPr/>
        </p:nvGrpSpPr>
        <p:grpSpPr>
          <a:xfrm>
            <a:off x="0" y="3903669"/>
            <a:ext cx="9144000" cy="1239925"/>
            <a:chOff x="0" y="3903669"/>
            <a:chExt cx="9144000" cy="1239925"/>
          </a:xfrm>
        </p:grpSpPr>
        <p:sp>
          <p:nvSpPr>
            <p:cNvPr id="30" name="Google Shape;30;p4"/>
            <p:cNvSpPr/>
            <p:nvPr/>
          </p:nvSpPr>
          <p:spPr>
            <a:xfrm>
              <a:off x="8154895" y="3903669"/>
              <a:ext cx="989100" cy="9879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4"/>
            <p:cNvSpPr/>
            <p:nvPr/>
          </p:nvSpPr>
          <p:spPr>
            <a:xfrm flipH="1">
              <a:off x="6181163" y="3903669"/>
              <a:ext cx="989100" cy="9879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4"/>
            <p:cNvSpPr/>
            <p:nvPr/>
          </p:nvSpPr>
          <p:spPr>
            <a:xfrm>
              <a:off x="7170274" y="3903669"/>
              <a:ext cx="989100" cy="9879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4"/>
            <p:cNvSpPr/>
            <p:nvPr/>
          </p:nvSpPr>
          <p:spPr>
            <a:xfrm rot="10800000">
              <a:off x="8154757" y="3903682"/>
              <a:ext cx="989100" cy="987900"/>
            </a:xfrm>
            <a:prstGeom prst="rtTriangl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4"/>
            <p:cNvSpPr/>
            <p:nvPr/>
          </p:nvSpPr>
          <p:spPr>
            <a:xfrm>
              <a:off x="0" y="4891594"/>
              <a:ext cx="9144000" cy="2520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5" name="Google Shape;35;p4"/>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36" name="Google Shape;36;p4"/>
          <p:cNvSpPr txBox="1">
            <a:spLocks noGrp="1"/>
          </p:cNvSpPr>
          <p:nvPr>
            <p:ph type="body" idx="1"/>
          </p:nvPr>
        </p:nvSpPr>
        <p:spPr>
          <a:xfrm>
            <a:off x="311700" y="1229875"/>
            <a:ext cx="8520600" cy="33390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37" name="Google Shape;37;p4"/>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38"/>
        <p:cNvGrpSpPr/>
        <p:nvPr/>
      </p:nvGrpSpPr>
      <p:grpSpPr>
        <a:xfrm>
          <a:off x="0" y="0"/>
          <a:ext cx="0" cy="0"/>
          <a:chOff x="0" y="0"/>
          <a:chExt cx="0" cy="0"/>
        </a:xfrm>
      </p:grpSpPr>
      <p:sp>
        <p:nvSpPr>
          <p:cNvPr id="39" name="Google Shape;39;p5"/>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40" name="Google Shape;40;p5"/>
          <p:cNvSpPr txBox="1">
            <a:spLocks noGrp="1"/>
          </p:cNvSpPr>
          <p:nvPr>
            <p:ph type="body" idx="1"/>
          </p:nvPr>
        </p:nvSpPr>
        <p:spPr>
          <a:xfrm>
            <a:off x="311700" y="1229975"/>
            <a:ext cx="3999900" cy="33390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41" name="Google Shape;41;p5"/>
          <p:cNvSpPr txBox="1">
            <a:spLocks noGrp="1"/>
          </p:cNvSpPr>
          <p:nvPr>
            <p:ph type="body" idx="2"/>
          </p:nvPr>
        </p:nvSpPr>
        <p:spPr>
          <a:xfrm>
            <a:off x="4832400" y="1229975"/>
            <a:ext cx="3999900" cy="33390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42" name="Google Shape;42;p5"/>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rm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3"/>
        <p:cNvGrpSpPr/>
        <p:nvPr/>
      </p:nvGrpSpPr>
      <p:grpSpPr>
        <a:xfrm>
          <a:off x="0" y="0"/>
          <a:ext cx="0" cy="0"/>
          <a:chOff x="0" y="0"/>
          <a:chExt cx="0" cy="0"/>
        </a:xfrm>
      </p:grpSpPr>
      <p:sp>
        <p:nvSpPr>
          <p:cNvPr id="44" name="Google Shape;44;p6"/>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45" name="Google Shape;45;p6"/>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rm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6"/>
        <p:cNvGrpSpPr/>
        <p:nvPr/>
      </p:nvGrpSpPr>
      <p:grpSpPr>
        <a:xfrm>
          <a:off x="0" y="0"/>
          <a:ext cx="0" cy="0"/>
          <a:chOff x="0" y="0"/>
          <a:chExt cx="0" cy="0"/>
        </a:xfrm>
      </p:grpSpPr>
      <p:sp>
        <p:nvSpPr>
          <p:cNvPr id="47" name="Google Shape;47;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48" name="Google Shape;48;p7"/>
          <p:cNvSpPr txBox="1">
            <a:spLocks noGrp="1"/>
          </p:cNvSpPr>
          <p:nvPr>
            <p:ph type="body" idx="1"/>
          </p:nvPr>
        </p:nvSpPr>
        <p:spPr>
          <a:xfrm>
            <a:off x="311700" y="1465804"/>
            <a:ext cx="2808000" cy="31032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49" name="Google Shape;49;p7"/>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rm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4"/>
        </a:solidFill>
        <a:effectLst/>
      </p:bgPr>
    </p:bg>
    <p:spTree>
      <p:nvGrpSpPr>
        <p:cNvPr id="1" name="Shape 50"/>
        <p:cNvGrpSpPr/>
        <p:nvPr/>
      </p:nvGrpSpPr>
      <p:grpSpPr>
        <a:xfrm>
          <a:off x="0" y="0"/>
          <a:ext cx="0" cy="0"/>
          <a:chOff x="0" y="0"/>
          <a:chExt cx="0" cy="0"/>
        </a:xfrm>
      </p:grpSpPr>
      <p:grpSp>
        <p:nvGrpSpPr>
          <p:cNvPr id="51" name="Google Shape;51;p8"/>
          <p:cNvGrpSpPr/>
          <p:nvPr/>
        </p:nvGrpSpPr>
        <p:grpSpPr>
          <a:xfrm>
            <a:off x="6098378" y="5"/>
            <a:ext cx="3045625" cy="2030570"/>
            <a:chOff x="6098378" y="5"/>
            <a:chExt cx="3045625" cy="2030570"/>
          </a:xfrm>
        </p:grpSpPr>
        <p:sp>
          <p:nvSpPr>
            <p:cNvPr id="52" name="Google Shape;52;p8"/>
            <p:cNvSpPr/>
            <p:nvPr/>
          </p:nvSpPr>
          <p:spPr>
            <a:xfrm>
              <a:off x="8128803" y="16"/>
              <a:ext cx="1015200" cy="1015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8"/>
            <p:cNvSpPr/>
            <p:nvPr/>
          </p:nvSpPr>
          <p:spPr>
            <a:xfrm flipH="1">
              <a:off x="7113463" y="5"/>
              <a:ext cx="1015200" cy="10152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8"/>
            <p:cNvSpPr/>
            <p:nvPr/>
          </p:nvSpPr>
          <p:spPr>
            <a:xfrm rot="10800000" flipH="1">
              <a:off x="7113588" y="107"/>
              <a:ext cx="1015200" cy="1015200"/>
            </a:xfrm>
            <a:prstGeom prst="rtTriangl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8"/>
            <p:cNvSpPr/>
            <p:nvPr/>
          </p:nvSpPr>
          <p:spPr>
            <a:xfrm rot="10800000">
              <a:off x="6098378" y="97"/>
              <a:ext cx="1015200" cy="10152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8"/>
            <p:cNvSpPr/>
            <p:nvPr/>
          </p:nvSpPr>
          <p:spPr>
            <a:xfrm rot="10800000">
              <a:off x="8128789" y="1015375"/>
              <a:ext cx="1015200" cy="10152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7" name="Google Shape;57;p8"/>
          <p:cNvSpPr txBox="1">
            <a:spLocks noGrp="1"/>
          </p:cNvSpPr>
          <p:nvPr>
            <p:ph type="title"/>
          </p:nvPr>
        </p:nvSpPr>
        <p:spPr>
          <a:xfrm>
            <a:off x="490250" y="526350"/>
            <a:ext cx="5618700" cy="4090800"/>
          </a:xfrm>
          <a:prstGeom prst="rect">
            <a:avLst/>
          </a:prstGeom>
        </p:spPr>
        <p:txBody>
          <a:bodyPr spcFirstLastPara="1" wrap="square" lIns="91425" tIns="91425" rIns="91425" bIns="91425" anchor="ctr" anchorCtr="0">
            <a:normAutofit/>
          </a:bodyPr>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a:endParaRPr/>
          </a:p>
        </p:txBody>
      </p:sp>
      <p:sp>
        <p:nvSpPr>
          <p:cNvPr id="58" name="Google Shape;58;p8"/>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59"/>
        <p:cNvGrpSpPr/>
        <p:nvPr/>
      </p:nvGrpSpPr>
      <p:grpSpPr>
        <a:xfrm>
          <a:off x="0" y="0"/>
          <a:ext cx="0" cy="0"/>
          <a:chOff x="0" y="0"/>
          <a:chExt cx="0" cy="0"/>
        </a:xfrm>
      </p:grpSpPr>
      <p:sp>
        <p:nvSpPr>
          <p:cNvPr id="60" name="Google Shape;60;p9"/>
          <p:cNvSpPr/>
          <p:nvPr/>
        </p:nvSpPr>
        <p:spPr>
          <a:xfrm>
            <a:off x="4572000" y="-175"/>
            <a:ext cx="45720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61" name="Google Shape;61;p9"/>
          <p:cNvCxnSpPr/>
          <p:nvPr/>
        </p:nvCxnSpPr>
        <p:spPr>
          <a:xfrm>
            <a:off x="5029675" y="4495500"/>
            <a:ext cx="468300" cy="0"/>
          </a:xfrm>
          <a:prstGeom prst="straightConnector1">
            <a:avLst/>
          </a:prstGeom>
          <a:noFill/>
          <a:ln w="19050" cap="flat" cmpd="sng">
            <a:solidFill>
              <a:schemeClr val="lt1"/>
            </a:solidFill>
            <a:prstDash val="solid"/>
            <a:round/>
            <a:headEnd type="none" w="sm" len="sm"/>
            <a:tailEnd type="none" w="sm" len="sm"/>
          </a:ln>
        </p:spPr>
      </p:cxnSp>
      <p:sp>
        <p:nvSpPr>
          <p:cNvPr id="62" name="Google Shape;62;p9"/>
          <p:cNvSpPr txBox="1">
            <a:spLocks noGrp="1"/>
          </p:cNvSpPr>
          <p:nvPr>
            <p:ph type="title"/>
          </p:nvPr>
        </p:nvSpPr>
        <p:spPr>
          <a:xfrm>
            <a:off x="265500" y="1151100"/>
            <a:ext cx="4045200" cy="15645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63" name="Google Shape;63;p9"/>
          <p:cNvSpPr txBox="1">
            <a:spLocks noGrp="1"/>
          </p:cNvSpPr>
          <p:nvPr>
            <p:ph type="subTitle" idx="1"/>
          </p:nvPr>
        </p:nvSpPr>
        <p:spPr>
          <a:xfrm>
            <a:off x="265500" y="2769001"/>
            <a:ext cx="4045200" cy="12693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64" name="Google Shape;64;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lt1"/>
              </a:buClr>
              <a:buSzPts val="1800"/>
              <a:buChar char="●"/>
              <a:defRPr>
                <a:solidFill>
                  <a:schemeClr val="lt1"/>
                </a:solidFill>
              </a:defRPr>
            </a:lvl1pPr>
            <a:lvl2pPr marL="914400" lvl="1" indent="-317500">
              <a:spcBef>
                <a:spcPts val="0"/>
              </a:spcBef>
              <a:spcAft>
                <a:spcPts val="0"/>
              </a:spcAft>
              <a:buClr>
                <a:schemeClr val="lt1"/>
              </a:buClr>
              <a:buSzPts val="1400"/>
              <a:buChar char="○"/>
              <a:defRPr>
                <a:solidFill>
                  <a:schemeClr val="lt1"/>
                </a:solidFill>
              </a:defRPr>
            </a:lvl2pPr>
            <a:lvl3pPr marL="1371600" lvl="2" indent="-317500">
              <a:spcBef>
                <a:spcPts val="0"/>
              </a:spcBef>
              <a:spcAft>
                <a:spcPts val="0"/>
              </a:spcAft>
              <a:buClr>
                <a:schemeClr val="lt1"/>
              </a:buClr>
              <a:buSzPts val="1400"/>
              <a:buChar char="■"/>
              <a:defRPr>
                <a:solidFill>
                  <a:schemeClr val="lt1"/>
                </a:solidFill>
              </a:defRPr>
            </a:lvl3pPr>
            <a:lvl4pPr marL="1828800" lvl="3" indent="-317500">
              <a:spcBef>
                <a:spcPts val="0"/>
              </a:spcBef>
              <a:spcAft>
                <a:spcPts val="0"/>
              </a:spcAft>
              <a:buClr>
                <a:schemeClr val="lt1"/>
              </a:buClr>
              <a:buSzPts val="1400"/>
              <a:buChar char="●"/>
              <a:defRPr>
                <a:solidFill>
                  <a:schemeClr val="lt1"/>
                </a:solidFill>
              </a:defRPr>
            </a:lvl4pPr>
            <a:lvl5pPr marL="2286000" lvl="4" indent="-317500">
              <a:spcBef>
                <a:spcPts val="0"/>
              </a:spcBef>
              <a:spcAft>
                <a:spcPts val="0"/>
              </a:spcAft>
              <a:buClr>
                <a:schemeClr val="lt1"/>
              </a:buClr>
              <a:buSzPts val="1400"/>
              <a:buChar char="○"/>
              <a:defRPr>
                <a:solidFill>
                  <a:schemeClr val="lt1"/>
                </a:solidFill>
              </a:defRPr>
            </a:lvl5pPr>
            <a:lvl6pPr marL="2743200" lvl="5" indent="-317500">
              <a:spcBef>
                <a:spcPts val="0"/>
              </a:spcBef>
              <a:spcAft>
                <a:spcPts val="0"/>
              </a:spcAft>
              <a:buClr>
                <a:schemeClr val="lt1"/>
              </a:buClr>
              <a:buSzPts val="1400"/>
              <a:buChar char="■"/>
              <a:defRPr>
                <a:solidFill>
                  <a:schemeClr val="lt1"/>
                </a:solidFill>
              </a:defRPr>
            </a:lvl6pPr>
            <a:lvl7pPr marL="3200400" lvl="6" indent="-317500">
              <a:spcBef>
                <a:spcPts val="0"/>
              </a:spcBef>
              <a:spcAft>
                <a:spcPts val="0"/>
              </a:spcAft>
              <a:buClr>
                <a:schemeClr val="lt1"/>
              </a:buClr>
              <a:buSzPts val="1400"/>
              <a:buChar char="●"/>
              <a:defRPr>
                <a:solidFill>
                  <a:schemeClr val="lt1"/>
                </a:solidFill>
              </a:defRPr>
            </a:lvl7pPr>
            <a:lvl8pPr marL="3657600" lvl="7" indent="-317500">
              <a:spcBef>
                <a:spcPts val="0"/>
              </a:spcBef>
              <a:spcAft>
                <a:spcPts val="0"/>
              </a:spcAft>
              <a:buClr>
                <a:schemeClr val="lt1"/>
              </a:buClr>
              <a:buSzPts val="1400"/>
              <a:buChar char="○"/>
              <a:defRPr>
                <a:solidFill>
                  <a:schemeClr val="lt1"/>
                </a:solidFill>
              </a:defRPr>
            </a:lvl8pPr>
            <a:lvl9pPr marL="4114800" lvl="8" indent="-317500">
              <a:spcBef>
                <a:spcPts val="0"/>
              </a:spcBef>
              <a:spcAft>
                <a:spcPts val="0"/>
              </a:spcAft>
              <a:buClr>
                <a:schemeClr val="lt1"/>
              </a:buClr>
              <a:buSzPts val="1400"/>
              <a:buChar char="■"/>
              <a:defRPr>
                <a:solidFill>
                  <a:schemeClr val="lt1"/>
                </a:solidFill>
              </a:defRPr>
            </a:lvl9pPr>
          </a:lstStyle>
          <a:p>
            <a:endParaRPr/>
          </a:p>
        </p:txBody>
      </p:sp>
      <p:sp>
        <p:nvSpPr>
          <p:cNvPr id="65" name="Google Shape;65;p9"/>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66"/>
        <p:cNvGrpSpPr/>
        <p:nvPr/>
      </p:nvGrpSpPr>
      <p:grpSpPr>
        <a:xfrm>
          <a:off x="0" y="0"/>
          <a:ext cx="0" cy="0"/>
          <a:chOff x="0" y="0"/>
          <a:chExt cx="0" cy="0"/>
        </a:xfrm>
      </p:grpSpPr>
      <p:sp>
        <p:nvSpPr>
          <p:cNvPr id="67" name="Google Shape;67;p10"/>
          <p:cNvSpPr txBox="1">
            <a:spLocks noGrp="1"/>
          </p:cNvSpPr>
          <p:nvPr>
            <p:ph type="body" idx="1"/>
          </p:nvPr>
        </p:nvSpPr>
        <p:spPr>
          <a:xfrm>
            <a:off x="319500" y="4230575"/>
            <a:ext cx="5998800" cy="5988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68" name="Google Shape;68;p10"/>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rm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geometric">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10000"/>
            <a:ext cx="8520600" cy="6078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1pPr>
            <a:lvl2pPr lvl="1">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2pPr>
            <a:lvl3pPr lvl="2">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3pPr>
            <a:lvl4pPr lvl="3">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4pPr>
            <a:lvl5pPr lvl="4">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5pPr>
            <a:lvl6pPr lvl="5">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6pPr>
            <a:lvl7pPr lvl="6">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7pPr>
            <a:lvl8pPr lvl="7">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8pPr>
            <a:lvl9pPr lvl="8">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9pPr>
          </a:lstStyle>
          <a:p>
            <a:endParaRPr/>
          </a:p>
        </p:txBody>
      </p:sp>
      <p:sp>
        <p:nvSpPr>
          <p:cNvPr id="7" name="Google Shape;7;p1"/>
          <p:cNvSpPr txBox="1">
            <a:spLocks noGrp="1"/>
          </p:cNvSpPr>
          <p:nvPr>
            <p:ph type="body" idx="1"/>
          </p:nvPr>
        </p:nvSpPr>
        <p:spPr>
          <a:xfrm>
            <a:off x="311700" y="1229875"/>
            <a:ext cx="8520600" cy="33390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Font typeface="Roboto"/>
              <a:buChar char="●"/>
              <a:defRPr sz="1800">
                <a:solidFill>
                  <a:schemeClr val="dk2"/>
                </a:solidFill>
                <a:latin typeface="Roboto"/>
                <a:ea typeface="Roboto"/>
                <a:cs typeface="Roboto"/>
                <a:sym typeface="Roboto"/>
              </a:defRPr>
            </a:lvl1pPr>
            <a:lvl2pPr marL="914400" lvl="1" indent="-3175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2pPr>
            <a:lvl3pPr marL="1371600" lvl="2" indent="-3175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3pPr>
            <a:lvl4pPr marL="1828800" lvl="3" indent="-3175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4pPr>
            <a:lvl5pPr marL="2286000" lvl="4" indent="-3175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5pPr>
            <a:lvl6pPr marL="2743200" lvl="5" indent="-3175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6pPr>
            <a:lvl7pPr marL="3200400" lvl="6" indent="-3175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7pPr>
            <a:lvl8pPr marL="3657600" lvl="7" indent="-3175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8pPr>
            <a:lvl9pPr marL="4114800" lvl="8" indent="-3175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9pPr>
          </a:lstStyle>
          <a:p>
            <a:endParaRPr/>
          </a:p>
        </p:txBody>
      </p:sp>
      <p:sp>
        <p:nvSpPr>
          <p:cNvPr id="8" name="Google Shape;8;p1"/>
          <p:cNvSpPr txBox="1">
            <a:spLocks noGrp="1"/>
          </p:cNvSpPr>
          <p:nvPr>
            <p:ph type="sldNum" idx="12"/>
          </p:nvPr>
        </p:nvSpPr>
        <p:spPr>
          <a:xfrm>
            <a:off x="8460431" y="4651190"/>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lt1"/>
                </a:solidFill>
                <a:latin typeface="Roboto"/>
                <a:ea typeface="Roboto"/>
                <a:cs typeface="Roboto"/>
                <a:sym typeface="Roboto"/>
              </a:defRPr>
            </a:lvl1pPr>
            <a:lvl2pPr lvl="1" algn="r">
              <a:buNone/>
              <a:defRPr sz="1000">
                <a:solidFill>
                  <a:schemeClr val="lt1"/>
                </a:solidFill>
                <a:latin typeface="Roboto"/>
                <a:ea typeface="Roboto"/>
                <a:cs typeface="Roboto"/>
                <a:sym typeface="Roboto"/>
              </a:defRPr>
            </a:lvl2pPr>
            <a:lvl3pPr lvl="2" algn="r">
              <a:buNone/>
              <a:defRPr sz="1000">
                <a:solidFill>
                  <a:schemeClr val="lt1"/>
                </a:solidFill>
                <a:latin typeface="Roboto"/>
                <a:ea typeface="Roboto"/>
                <a:cs typeface="Roboto"/>
                <a:sym typeface="Roboto"/>
              </a:defRPr>
            </a:lvl3pPr>
            <a:lvl4pPr lvl="3" algn="r">
              <a:buNone/>
              <a:defRPr sz="1000">
                <a:solidFill>
                  <a:schemeClr val="lt1"/>
                </a:solidFill>
                <a:latin typeface="Roboto"/>
                <a:ea typeface="Roboto"/>
                <a:cs typeface="Roboto"/>
                <a:sym typeface="Roboto"/>
              </a:defRPr>
            </a:lvl4pPr>
            <a:lvl5pPr lvl="4" algn="r">
              <a:buNone/>
              <a:defRPr sz="1000">
                <a:solidFill>
                  <a:schemeClr val="lt1"/>
                </a:solidFill>
                <a:latin typeface="Roboto"/>
                <a:ea typeface="Roboto"/>
                <a:cs typeface="Roboto"/>
                <a:sym typeface="Roboto"/>
              </a:defRPr>
            </a:lvl5pPr>
            <a:lvl6pPr lvl="5" algn="r">
              <a:buNone/>
              <a:defRPr sz="1000">
                <a:solidFill>
                  <a:schemeClr val="lt1"/>
                </a:solidFill>
                <a:latin typeface="Roboto"/>
                <a:ea typeface="Roboto"/>
                <a:cs typeface="Roboto"/>
                <a:sym typeface="Roboto"/>
              </a:defRPr>
            </a:lvl6pPr>
            <a:lvl7pPr lvl="6" algn="r">
              <a:buNone/>
              <a:defRPr sz="1000">
                <a:solidFill>
                  <a:schemeClr val="lt1"/>
                </a:solidFill>
                <a:latin typeface="Roboto"/>
                <a:ea typeface="Roboto"/>
                <a:cs typeface="Roboto"/>
                <a:sym typeface="Roboto"/>
              </a:defRPr>
            </a:lvl7pPr>
            <a:lvl8pPr lvl="7" algn="r">
              <a:buNone/>
              <a:defRPr sz="1000">
                <a:solidFill>
                  <a:schemeClr val="lt1"/>
                </a:solidFill>
                <a:latin typeface="Roboto"/>
                <a:ea typeface="Roboto"/>
                <a:cs typeface="Roboto"/>
                <a:sym typeface="Roboto"/>
              </a:defRPr>
            </a:lvl8pPr>
            <a:lvl9pPr lvl="8" algn="r">
              <a:buNone/>
              <a:defRPr sz="1000">
                <a:solidFill>
                  <a:schemeClr val="lt1"/>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hyperlink" Target="https://www.eapfoundation.com/writing/skills/" TargetMode="External"/><Relationship Id="rId2" Type="http://schemas.openxmlformats.org/officeDocument/2006/relationships/notesSlide" Target="../notesSlides/notesSlide30.xml"/><Relationship Id="rId1" Type="http://schemas.openxmlformats.org/officeDocument/2006/relationships/slideLayout" Target="../slideLayouts/slideLayout3.xml"/><Relationship Id="rId5" Type="http://schemas.openxmlformats.org/officeDocument/2006/relationships/hyperlink" Target="https://www.flo-joe.co.uk/cae/students/wordbank/" TargetMode="External"/><Relationship Id="rId4" Type="http://schemas.openxmlformats.org/officeDocument/2006/relationships/hyperlink" Target="https://academic-englishuk.com/" TargetMode="Externa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13"/>
          <p:cNvSpPr txBox="1">
            <a:spLocks noGrp="1"/>
          </p:cNvSpPr>
          <p:nvPr>
            <p:ph type="ctrTitle"/>
          </p:nvPr>
        </p:nvSpPr>
        <p:spPr>
          <a:xfrm>
            <a:off x="598100" y="1775222"/>
            <a:ext cx="8222100" cy="8388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
              <a:t>EAP Writing Revision</a:t>
            </a:r>
            <a:endParaRPr/>
          </a:p>
        </p:txBody>
      </p:sp>
      <p:sp>
        <p:nvSpPr>
          <p:cNvPr id="86" name="Google Shape;86;p13"/>
          <p:cNvSpPr txBox="1">
            <a:spLocks noGrp="1"/>
          </p:cNvSpPr>
          <p:nvPr>
            <p:ph type="subTitle" idx="1"/>
          </p:nvPr>
        </p:nvSpPr>
        <p:spPr>
          <a:xfrm>
            <a:off x="598088" y="2715913"/>
            <a:ext cx="8222100" cy="432900"/>
          </a:xfrm>
          <a:prstGeom prst="rect">
            <a:avLst/>
          </a:prstGeom>
        </p:spPr>
        <p:txBody>
          <a:bodyPr spcFirstLastPara="1" wrap="square" lIns="91425" tIns="91425" rIns="91425" bIns="91425" anchor="t" anchorCtr="0">
            <a:normAutofit fontScale="92500" lnSpcReduction="20000"/>
          </a:bodyPr>
          <a:lstStyle/>
          <a:p>
            <a:pPr marL="0" lvl="0" indent="0" algn="l" rtl="0">
              <a:spcBef>
                <a:spcPts val="0"/>
              </a:spcBef>
              <a:spcAft>
                <a:spcPts val="0"/>
              </a:spcAft>
              <a:buNone/>
            </a:pPr>
            <a:r>
              <a:rPr lang="en"/>
              <a:t>Resit: Monday 9th August </a:t>
            </a:r>
            <a:endParaRPr/>
          </a:p>
        </p:txBody>
      </p:sp>
      <p:pic>
        <p:nvPicPr>
          <p:cNvPr id="87" name="Google Shape;87;p13"/>
          <p:cNvPicPr preferRelativeResize="0"/>
          <p:nvPr/>
        </p:nvPicPr>
        <p:blipFill>
          <a:blip r:embed="rId3">
            <a:alphaModFix/>
          </a:blip>
          <a:stretch>
            <a:fillRect/>
          </a:stretch>
        </p:blipFill>
        <p:spPr>
          <a:xfrm>
            <a:off x="5900624" y="1684400"/>
            <a:ext cx="1890575" cy="18906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p22"/>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sz="2200" b="1" i="1"/>
              <a:t>Technology is making us lazy. We should stop using computers, gadgets and apps to do so many things for us, and try to be more physically and mentally active.</a:t>
            </a:r>
            <a:r>
              <a:rPr lang="en" sz="2200"/>
              <a:t> </a:t>
            </a:r>
            <a:endParaRPr sz="2200"/>
          </a:p>
          <a:p>
            <a:pPr marL="0" lvl="0" indent="0" algn="l" rtl="0">
              <a:spcBef>
                <a:spcPts val="0"/>
              </a:spcBef>
              <a:spcAft>
                <a:spcPts val="0"/>
              </a:spcAft>
              <a:buNone/>
            </a:pPr>
            <a:endParaRPr/>
          </a:p>
        </p:txBody>
      </p:sp>
      <p:sp>
        <p:nvSpPr>
          <p:cNvPr id="159" name="Google Shape;159;p22"/>
          <p:cNvSpPr txBox="1">
            <a:spLocks noGrp="1"/>
          </p:cNvSpPr>
          <p:nvPr>
            <p:ph type="body" idx="1"/>
          </p:nvPr>
        </p:nvSpPr>
        <p:spPr>
          <a:xfrm>
            <a:off x="311700" y="1229875"/>
            <a:ext cx="8520600" cy="33390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endParaRPr sz="2600"/>
          </a:p>
          <a:p>
            <a:pPr marL="0" lvl="0" indent="0" algn="just" rtl="0">
              <a:lnSpc>
                <a:spcPct val="100000"/>
              </a:lnSpc>
              <a:spcBef>
                <a:spcPts val="1200"/>
              </a:spcBef>
              <a:spcAft>
                <a:spcPts val="0"/>
              </a:spcAft>
              <a:buNone/>
            </a:pPr>
            <a:r>
              <a:rPr lang="en" sz="2000">
                <a:solidFill>
                  <a:srgbClr val="000000"/>
                </a:solidFill>
                <a:latin typeface="Calibri"/>
                <a:ea typeface="Calibri"/>
                <a:cs typeface="Calibri"/>
                <a:sym typeface="Calibri"/>
              </a:rPr>
              <a:t>The development of technology has been growing rapidly and it has become an important part of people’s daily lives. </a:t>
            </a:r>
            <a:r>
              <a:rPr lang="en" sz="2000">
                <a:solidFill>
                  <a:srgbClr val="000000"/>
                </a:solidFill>
                <a:highlight>
                  <a:srgbClr val="FFFF00"/>
                </a:highlight>
                <a:latin typeface="Calibri"/>
                <a:ea typeface="Calibri"/>
                <a:cs typeface="Calibri"/>
                <a:sym typeface="Calibri"/>
              </a:rPr>
              <a:t>People can access to it through electronic devices like computers and phones every day, bringing them convenience.</a:t>
            </a:r>
            <a:r>
              <a:rPr lang="en" sz="2000">
                <a:solidFill>
                  <a:srgbClr val="000000"/>
                </a:solidFill>
                <a:latin typeface="Calibri"/>
                <a:ea typeface="Calibri"/>
                <a:cs typeface="Calibri"/>
                <a:sym typeface="Calibri"/>
              </a:rPr>
              <a:t> On the other hand, </a:t>
            </a:r>
            <a:r>
              <a:rPr lang="en" sz="2000">
                <a:solidFill>
                  <a:srgbClr val="000000"/>
                </a:solidFill>
                <a:highlight>
                  <a:srgbClr val="FFFF00"/>
                </a:highlight>
                <a:latin typeface="Calibri"/>
                <a:ea typeface="Calibri"/>
                <a:cs typeface="Calibri"/>
                <a:sym typeface="Calibri"/>
              </a:rPr>
              <a:t>it may lead to the problem of being physically and mentally inactive.</a:t>
            </a:r>
            <a:r>
              <a:rPr lang="en" sz="2000">
                <a:solidFill>
                  <a:srgbClr val="000000"/>
                </a:solidFill>
                <a:latin typeface="Calibri"/>
                <a:ea typeface="Calibri"/>
                <a:cs typeface="Calibri"/>
                <a:sym typeface="Calibri"/>
              </a:rPr>
              <a:t> This essay will argue that </a:t>
            </a:r>
            <a:r>
              <a:rPr lang="en" sz="2000">
                <a:solidFill>
                  <a:srgbClr val="000000"/>
                </a:solidFill>
                <a:highlight>
                  <a:srgbClr val="00FFFF"/>
                </a:highlight>
                <a:latin typeface="Calibri"/>
                <a:ea typeface="Calibri"/>
                <a:cs typeface="Calibri"/>
                <a:sym typeface="Calibri"/>
              </a:rPr>
              <a:t>technology does not make us lose the spirit in doing sports and we should not stop using the electronic devices that help us accomplish things. </a:t>
            </a:r>
            <a:endParaRPr sz="2600">
              <a:highlight>
                <a:srgbClr val="00FFFF"/>
              </a:highlight>
            </a:endParaRPr>
          </a:p>
        </p:txBody>
      </p:sp>
      <p:sp>
        <p:nvSpPr>
          <p:cNvPr id="160" name="Google Shape;160;p22"/>
          <p:cNvSpPr txBox="1"/>
          <p:nvPr/>
        </p:nvSpPr>
        <p:spPr>
          <a:xfrm>
            <a:off x="3476100" y="1229875"/>
            <a:ext cx="3546900" cy="738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800" i="1">
                <a:solidFill>
                  <a:schemeClr val="accent3"/>
                </a:solidFill>
                <a:latin typeface="Roboto"/>
                <a:ea typeface="Roboto"/>
                <a:cs typeface="Roboto"/>
                <a:sym typeface="Roboto"/>
              </a:rPr>
              <a:t>Are</a:t>
            </a:r>
            <a:r>
              <a:rPr lang="en" sz="1800" i="1">
                <a:solidFill>
                  <a:schemeClr val="accent3"/>
                </a:solidFill>
                <a:highlight>
                  <a:srgbClr val="FFFF00"/>
                </a:highlight>
                <a:latin typeface="Roboto"/>
                <a:ea typeface="Roboto"/>
                <a:cs typeface="Roboto"/>
                <a:sym typeface="Roboto"/>
              </a:rPr>
              <a:t> both sides discussed?</a:t>
            </a:r>
            <a:r>
              <a:rPr lang="en" sz="1800" i="1">
                <a:solidFill>
                  <a:schemeClr val="accent3"/>
                </a:solidFill>
                <a:highlight>
                  <a:schemeClr val="lt1"/>
                </a:highlight>
                <a:latin typeface="Roboto"/>
                <a:ea typeface="Roboto"/>
                <a:cs typeface="Roboto"/>
                <a:sym typeface="Roboto"/>
              </a:rPr>
              <a:t> What is the </a:t>
            </a:r>
            <a:r>
              <a:rPr lang="en" sz="1800" i="1">
                <a:solidFill>
                  <a:schemeClr val="accent3"/>
                </a:solidFill>
                <a:highlight>
                  <a:srgbClr val="00FFFF"/>
                </a:highlight>
                <a:latin typeface="Roboto"/>
                <a:ea typeface="Roboto"/>
                <a:cs typeface="Roboto"/>
                <a:sym typeface="Roboto"/>
              </a:rPr>
              <a:t>student’s opinion?</a:t>
            </a:r>
            <a:endParaRPr sz="1800" i="1">
              <a:solidFill>
                <a:schemeClr val="accent3"/>
              </a:solidFill>
              <a:highlight>
                <a:srgbClr val="00FFFF"/>
              </a:highlight>
              <a:latin typeface="Roboto"/>
              <a:ea typeface="Roboto"/>
              <a:cs typeface="Roboto"/>
              <a:sym typeface="Roboto"/>
            </a:endParaRPr>
          </a:p>
        </p:txBody>
      </p:sp>
      <p:sp>
        <p:nvSpPr>
          <p:cNvPr id="161" name="Google Shape;161;p22"/>
          <p:cNvSpPr txBox="1"/>
          <p:nvPr/>
        </p:nvSpPr>
        <p:spPr>
          <a:xfrm>
            <a:off x="113050" y="1540225"/>
            <a:ext cx="34761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b="1">
                <a:latin typeface="Roboto"/>
                <a:ea typeface="Roboto"/>
                <a:cs typeface="Roboto"/>
                <a:sym typeface="Roboto"/>
              </a:rPr>
              <a:t>Example Introduction</a:t>
            </a:r>
            <a:endParaRPr b="1">
              <a:latin typeface="Roboto"/>
              <a:ea typeface="Roboto"/>
              <a:cs typeface="Roboto"/>
              <a:sym typeface="Roboto"/>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166" name="Google Shape;166;p23"/>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sz="2200" b="1" i="1"/>
              <a:t>Technology is making us lazy. We should stop using computers, gadgets and apps to do so many things for us, and try to be more physically and mentally active.</a:t>
            </a:r>
            <a:r>
              <a:rPr lang="en" sz="2200"/>
              <a:t> </a:t>
            </a:r>
            <a:endParaRPr sz="2200"/>
          </a:p>
          <a:p>
            <a:pPr marL="0" lvl="0" indent="0" algn="l" rtl="0">
              <a:spcBef>
                <a:spcPts val="0"/>
              </a:spcBef>
              <a:spcAft>
                <a:spcPts val="0"/>
              </a:spcAft>
              <a:buNone/>
            </a:pPr>
            <a:endParaRPr/>
          </a:p>
        </p:txBody>
      </p:sp>
      <p:sp>
        <p:nvSpPr>
          <p:cNvPr id="167" name="Google Shape;167;p23"/>
          <p:cNvSpPr txBox="1">
            <a:spLocks noGrp="1"/>
          </p:cNvSpPr>
          <p:nvPr>
            <p:ph type="body" idx="1"/>
          </p:nvPr>
        </p:nvSpPr>
        <p:spPr>
          <a:xfrm>
            <a:off x="311700" y="1229875"/>
            <a:ext cx="8520600" cy="33390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endParaRPr sz="2600"/>
          </a:p>
          <a:p>
            <a:pPr marL="0" lvl="0" indent="0" algn="just" rtl="0">
              <a:lnSpc>
                <a:spcPct val="100000"/>
              </a:lnSpc>
              <a:spcBef>
                <a:spcPts val="1200"/>
              </a:spcBef>
              <a:spcAft>
                <a:spcPts val="0"/>
              </a:spcAft>
              <a:buNone/>
            </a:pPr>
            <a:r>
              <a:rPr lang="en" sz="2000">
                <a:solidFill>
                  <a:srgbClr val="000000"/>
                </a:solidFill>
                <a:highlight>
                  <a:schemeClr val="lt1"/>
                </a:highlight>
                <a:latin typeface="Calibri"/>
                <a:ea typeface="Calibri"/>
                <a:cs typeface="Calibri"/>
                <a:sym typeface="Calibri"/>
              </a:rPr>
              <a:t>The development of technology has been growing rapidly and it has become an important part of people’s daily lives. People can access to it through electronic devices like computers and phones every day, bringing them convenience. On the other hand, it may lead to the problem of being physically and mentally inactive. This essay will argue that technology does not make us lose the spirit in doing sports and we should not stop using the electronic devices that help us accomplish things. </a:t>
            </a:r>
            <a:endParaRPr sz="2600">
              <a:highlight>
                <a:schemeClr val="lt1"/>
              </a:highlight>
            </a:endParaRPr>
          </a:p>
        </p:txBody>
      </p:sp>
      <p:sp>
        <p:nvSpPr>
          <p:cNvPr id="168" name="Google Shape;168;p23"/>
          <p:cNvSpPr txBox="1"/>
          <p:nvPr/>
        </p:nvSpPr>
        <p:spPr>
          <a:xfrm>
            <a:off x="3221750" y="1201525"/>
            <a:ext cx="4182900" cy="738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800" i="1">
                <a:solidFill>
                  <a:schemeClr val="accent3"/>
                </a:solidFill>
                <a:highlight>
                  <a:schemeClr val="lt1"/>
                </a:highlight>
                <a:latin typeface="Roboto"/>
                <a:ea typeface="Roboto"/>
                <a:cs typeface="Roboto"/>
                <a:sym typeface="Roboto"/>
              </a:rPr>
              <a:t>What does the first sentence do? How has the student linked their ideas?</a:t>
            </a:r>
            <a:endParaRPr sz="1800" i="1">
              <a:solidFill>
                <a:schemeClr val="accent3"/>
              </a:solidFill>
              <a:highlight>
                <a:schemeClr val="lt1"/>
              </a:highlight>
              <a:latin typeface="Roboto"/>
              <a:ea typeface="Roboto"/>
              <a:cs typeface="Roboto"/>
              <a:sym typeface="Roboto"/>
            </a:endParaRPr>
          </a:p>
        </p:txBody>
      </p:sp>
      <p:sp>
        <p:nvSpPr>
          <p:cNvPr id="169" name="Google Shape;169;p23"/>
          <p:cNvSpPr txBox="1"/>
          <p:nvPr/>
        </p:nvSpPr>
        <p:spPr>
          <a:xfrm>
            <a:off x="113050" y="1540225"/>
            <a:ext cx="34761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b="1">
                <a:latin typeface="Roboto"/>
                <a:ea typeface="Roboto"/>
                <a:cs typeface="Roboto"/>
                <a:sym typeface="Roboto"/>
              </a:rPr>
              <a:t>Example Introduction</a:t>
            </a:r>
            <a:endParaRPr b="1">
              <a:latin typeface="Roboto"/>
              <a:ea typeface="Roboto"/>
              <a:cs typeface="Roboto"/>
              <a:sym typeface="Roboto"/>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Google Shape;174;p24"/>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sz="2200" b="1" i="1"/>
              <a:t>Technology is making us lazy. We should stop using computers, gadgets and apps to do so many things for us, and try to be more physically and mentally active.</a:t>
            </a:r>
            <a:r>
              <a:rPr lang="en" sz="2200"/>
              <a:t> </a:t>
            </a:r>
            <a:endParaRPr sz="2200"/>
          </a:p>
          <a:p>
            <a:pPr marL="0" lvl="0" indent="0" algn="l" rtl="0">
              <a:spcBef>
                <a:spcPts val="0"/>
              </a:spcBef>
              <a:spcAft>
                <a:spcPts val="0"/>
              </a:spcAft>
              <a:buNone/>
            </a:pPr>
            <a:endParaRPr/>
          </a:p>
        </p:txBody>
      </p:sp>
      <p:sp>
        <p:nvSpPr>
          <p:cNvPr id="175" name="Google Shape;175;p24"/>
          <p:cNvSpPr txBox="1">
            <a:spLocks noGrp="1"/>
          </p:cNvSpPr>
          <p:nvPr>
            <p:ph type="body" idx="1"/>
          </p:nvPr>
        </p:nvSpPr>
        <p:spPr>
          <a:xfrm>
            <a:off x="311700" y="1229875"/>
            <a:ext cx="8520600" cy="33390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endParaRPr sz="2600"/>
          </a:p>
          <a:p>
            <a:pPr marL="0" lvl="0" indent="0" algn="just" rtl="0">
              <a:lnSpc>
                <a:spcPct val="100000"/>
              </a:lnSpc>
              <a:spcBef>
                <a:spcPts val="1200"/>
              </a:spcBef>
              <a:spcAft>
                <a:spcPts val="0"/>
              </a:spcAft>
              <a:buNone/>
            </a:pPr>
            <a:r>
              <a:rPr lang="en" sz="2000">
                <a:solidFill>
                  <a:srgbClr val="000000"/>
                </a:solidFill>
                <a:highlight>
                  <a:schemeClr val="lt1"/>
                </a:highlight>
                <a:latin typeface="Calibri"/>
                <a:ea typeface="Calibri"/>
                <a:cs typeface="Calibri"/>
                <a:sym typeface="Calibri"/>
              </a:rPr>
              <a:t>The development of technology has been growing rapidly and it has become an important part of people’s daily lives. </a:t>
            </a:r>
            <a:endParaRPr sz="2600">
              <a:highlight>
                <a:schemeClr val="lt1"/>
              </a:highlight>
            </a:endParaRPr>
          </a:p>
        </p:txBody>
      </p:sp>
      <p:sp>
        <p:nvSpPr>
          <p:cNvPr id="176" name="Google Shape;176;p24"/>
          <p:cNvSpPr txBox="1"/>
          <p:nvPr/>
        </p:nvSpPr>
        <p:spPr>
          <a:xfrm>
            <a:off x="240225" y="2783700"/>
            <a:ext cx="5412000" cy="1293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2400" i="1">
                <a:solidFill>
                  <a:schemeClr val="accent3"/>
                </a:solidFill>
                <a:highlight>
                  <a:schemeClr val="lt1"/>
                </a:highlight>
                <a:latin typeface="Roboto"/>
                <a:ea typeface="Roboto"/>
                <a:cs typeface="Roboto"/>
                <a:sym typeface="Roboto"/>
              </a:rPr>
              <a:t>What does the first sentence do?</a:t>
            </a:r>
            <a:endParaRPr sz="2400" i="1">
              <a:solidFill>
                <a:schemeClr val="accent3"/>
              </a:solidFill>
              <a:highlight>
                <a:schemeClr val="lt1"/>
              </a:highlight>
              <a:latin typeface="Roboto"/>
              <a:ea typeface="Roboto"/>
              <a:cs typeface="Roboto"/>
              <a:sym typeface="Roboto"/>
            </a:endParaRPr>
          </a:p>
          <a:p>
            <a:pPr marL="0" lvl="0" indent="0" algn="l" rtl="0">
              <a:spcBef>
                <a:spcPts val="0"/>
              </a:spcBef>
              <a:spcAft>
                <a:spcPts val="0"/>
              </a:spcAft>
              <a:buNone/>
            </a:pPr>
            <a:r>
              <a:rPr lang="en" sz="2400">
                <a:solidFill>
                  <a:schemeClr val="accent2"/>
                </a:solidFill>
                <a:highlight>
                  <a:schemeClr val="lt1"/>
                </a:highlight>
                <a:latin typeface="Roboto"/>
                <a:ea typeface="Roboto"/>
                <a:cs typeface="Roboto"/>
                <a:sym typeface="Roboto"/>
              </a:rPr>
              <a:t>Introduces the topic. One sentence is enough. </a:t>
            </a:r>
            <a:endParaRPr sz="2400">
              <a:solidFill>
                <a:schemeClr val="accent2"/>
              </a:solidFill>
              <a:highlight>
                <a:schemeClr val="lt1"/>
              </a:highlight>
              <a:latin typeface="Roboto"/>
              <a:ea typeface="Roboto"/>
              <a:cs typeface="Roboto"/>
              <a:sym typeface="Roboto"/>
            </a:endParaRPr>
          </a:p>
        </p:txBody>
      </p:sp>
      <p:sp>
        <p:nvSpPr>
          <p:cNvPr id="177" name="Google Shape;177;p24"/>
          <p:cNvSpPr txBox="1"/>
          <p:nvPr/>
        </p:nvSpPr>
        <p:spPr>
          <a:xfrm>
            <a:off x="113050" y="1540225"/>
            <a:ext cx="34761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b="1">
                <a:latin typeface="Roboto"/>
                <a:ea typeface="Roboto"/>
                <a:cs typeface="Roboto"/>
                <a:sym typeface="Roboto"/>
              </a:rPr>
              <a:t>Example Introduction</a:t>
            </a:r>
            <a:endParaRPr b="1">
              <a:latin typeface="Roboto"/>
              <a:ea typeface="Roboto"/>
              <a:cs typeface="Roboto"/>
              <a:sym typeface="Roboto"/>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Google Shape;182;p25"/>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sz="2200" b="1" i="1"/>
              <a:t>Technology is making us lazy. We should stop using computers, gadgets and apps to do so many things for us, and try to be more physically and mentally active.</a:t>
            </a:r>
            <a:r>
              <a:rPr lang="en" sz="2200"/>
              <a:t> </a:t>
            </a:r>
            <a:endParaRPr sz="2200"/>
          </a:p>
          <a:p>
            <a:pPr marL="0" lvl="0" indent="0" algn="l" rtl="0">
              <a:spcBef>
                <a:spcPts val="0"/>
              </a:spcBef>
              <a:spcAft>
                <a:spcPts val="0"/>
              </a:spcAft>
              <a:buNone/>
            </a:pPr>
            <a:endParaRPr/>
          </a:p>
        </p:txBody>
      </p:sp>
      <p:sp>
        <p:nvSpPr>
          <p:cNvPr id="183" name="Google Shape;183;p25"/>
          <p:cNvSpPr txBox="1">
            <a:spLocks noGrp="1"/>
          </p:cNvSpPr>
          <p:nvPr>
            <p:ph type="body" idx="1"/>
          </p:nvPr>
        </p:nvSpPr>
        <p:spPr>
          <a:xfrm>
            <a:off x="311700" y="1229875"/>
            <a:ext cx="8520600" cy="33390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endParaRPr sz="2600"/>
          </a:p>
          <a:p>
            <a:pPr marL="0" lvl="0" indent="0" algn="just" rtl="0">
              <a:lnSpc>
                <a:spcPct val="100000"/>
              </a:lnSpc>
              <a:spcBef>
                <a:spcPts val="1200"/>
              </a:spcBef>
              <a:spcAft>
                <a:spcPts val="0"/>
              </a:spcAft>
              <a:buNone/>
            </a:pPr>
            <a:r>
              <a:rPr lang="en" sz="2000">
                <a:solidFill>
                  <a:srgbClr val="000000"/>
                </a:solidFill>
                <a:highlight>
                  <a:schemeClr val="lt1"/>
                </a:highlight>
                <a:latin typeface="Calibri"/>
                <a:ea typeface="Calibri"/>
                <a:cs typeface="Calibri"/>
                <a:sym typeface="Calibri"/>
              </a:rPr>
              <a:t>The development of </a:t>
            </a:r>
            <a:r>
              <a:rPr lang="en" sz="2000">
                <a:solidFill>
                  <a:srgbClr val="000000"/>
                </a:solidFill>
                <a:highlight>
                  <a:srgbClr val="FFFF00"/>
                </a:highlight>
                <a:latin typeface="Calibri"/>
                <a:ea typeface="Calibri"/>
                <a:cs typeface="Calibri"/>
                <a:sym typeface="Calibri"/>
              </a:rPr>
              <a:t>technology </a:t>
            </a:r>
            <a:r>
              <a:rPr lang="en" sz="2000">
                <a:solidFill>
                  <a:srgbClr val="000000"/>
                </a:solidFill>
                <a:highlight>
                  <a:schemeClr val="lt1"/>
                </a:highlight>
                <a:latin typeface="Calibri"/>
                <a:ea typeface="Calibri"/>
                <a:cs typeface="Calibri"/>
                <a:sym typeface="Calibri"/>
              </a:rPr>
              <a:t>has been growing rapidly and it has become an important part of people’s daily lives. People can access to </a:t>
            </a:r>
            <a:r>
              <a:rPr lang="en" sz="2000">
                <a:solidFill>
                  <a:srgbClr val="000000"/>
                </a:solidFill>
                <a:highlight>
                  <a:srgbClr val="FFFF00"/>
                </a:highlight>
                <a:latin typeface="Calibri"/>
                <a:ea typeface="Calibri"/>
                <a:cs typeface="Calibri"/>
                <a:sym typeface="Calibri"/>
              </a:rPr>
              <a:t>it</a:t>
            </a:r>
            <a:r>
              <a:rPr lang="en" sz="2000">
                <a:solidFill>
                  <a:srgbClr val="000000"/>
                </a:solidFill>
                <a:highlight>
                  <a:schemeClr val="lt1"/>
                </a:highlight>
                <a:latin typeface="Calibri"/>
                <a:ea typeface="Calibri"/>
                <a:cs typeface="Calibri"/>
                <a:sym typeface="Calibri"/>
              </a:rPr>
              <a:t> through electronic devices like computers and phones every day, bringing </a:t>
            </a:r>
            <a:r>
              <a:rPr lang="en" sz="2000">
                <a:solidFill>
                  <a:srgbClr val="000000"/>
                </a:solidFill>
                <a:highlight>
                  <a:srgbClr val="FFFF00"/>
                </a:highlight>
                <a:latin typeface="Calibri"/>
                <a:ea typeface="Calibri"/>
                <a:cs typeface="Calibri"/>
                <a:sym typeface="Calibri"/>
              </a:rPr>
              <a:t>them </a:t>
            </a:r>
            <a:r>
              <a:rPr lang="en" sz="2000">
                <a:solidFill>
                  <a:srgbClr val="000000"/>
                </a:solidFill>
                <a:highlight>
                  <a:schemeClr val="lt1"/>
                </a:highlight>
                <a:latin typeface="Calibri"/>
                <a:ea typeface="Calibri"/>
                <a:cs typeface="Calibri"/>
                <a:sym typeface="Calibri"/>
              </a:rPr>
              <a:t>convenience. </a:t>
            </a:r>
            <a:r>
              <a:rPr lang="en" sz="2000">
                <a:solidFill>
                  <a:srgbClr val="000000"/>
                </a:solidFill>
                <a:highlight>
                  <a:srgbClr val="FFFF00"/>
                </a:highlight>
                <a:latin typeface="Calibri"/>
                <a:ea typeface="Calibri"/>
                <a:cs typeface="Calibri"/>
                <a:sym typeface="Calibri"/>
              </a:rPr>
              <a:t>On the other hand,</a:t>
            </a:r>
            <a:r>
              <a:rPr lang="en" sz="2000">
                <a:solidFill>
                  <a:srgbClr val="000000"/>
                </a:solidFill>
                <a:highlight>
                  <a:schemeClr val="lt1"/>
                </a:highlight>
                <a:latin typeface="Calibri"/>
                <a:ea typeface="Calibri"/>
                <a:cs typeface="Calibri"/>
                <a:sym typeface="Calibri"/>
              </a:rPr>
              <a:t> </a:t>
            </a:r>
            <a:r>
              <a:rPr lang="en" sz="2000">
                <a:solidFill>
                  <a:srgbClr val="000000"/>
                </a:solidFill>
                <a:highlight>
                  <a:srgbClr val="FFFF00"/>
                </a:highlight>
                <a:latin typeface="Calibri"/>
                <a:ea typeface="Calibri"/>
                <a:cs typeface="Calibri"/>
                <a:sym typeface="Calibri"/>
              </a:rPr>
              <a:t>it </a:t>
            </a:r>
            <a:r>
              <a:rPr lang="en" sz="2000">
                <a:solidFill>
                  <a:srgbClr val="000000"/>
                </a:solidFill>
                <a:highlight>
                  <a:schemeClr val="lt1"/>
                </a:highlight>
                <a:latin typeface="Calibri"/>
                <a:ea typeface="Calibri"/>
                <a:cs typeface="Calibri"/>
                <a:sym typeface="Calibri"/>
              </a:rPr>
              <a:t>may lead to the problem of being physically and mentally inactive. This essay will argue that </a:t>
            </a:r>
            <a:r>
              <a:rPr lang="en" sz="2000">
                <a:solidFill>
                  <a:srgbClr val="000000"/>
                </a:solidFill>
                <a:highlight>
                  <a:srgbClr val="FFFF00"/>
                </a:highlight>
                <a:latin typeface="Calibri"/>
                <a:ea typeface="Calibri"/>
                <a:cs typeface="Calibri"/>
                <a:sym typeface="Calibri"/>
              </a:rPr>
              <a:t>technology</a:t>
            </a:r>
            <a:r>
              <a:rPr lang="en" sz="2000">
                <a:solidFill>
                  <a:srgbClr val="000000"/>
                </a:solidFill>
                <a:highlight>
                  <a:schemeClr val="lt1"/>
                </a:highlight>
                <a:latin typeface="Calibri"/>
                <a:ea typeface="Calibri"/>
                <a:cs typeface="Calibri"/>
                <a:sym typeface="Calibri"/>
              </a:rPr>
              <a:t> does not make us lose the spirit in doing sports and we should not stop using the electronic devices that help us accomplish things. </a:t>
            </a:r>
            <a:endParaRPr sz="2600">
              <a:highlight>
                <a:schemeClr val="lt1"/>
              </a:highlight>
            </a:endParaRPr>
          </a:p>
        </p:txBody>
      </p:sp>
      <p:sp>
        <p:nvSpPr>
          <p:cNvPr id="184" name="Google Shape;184;p25"/>
          <p:cNvSpPr txBox="1"/>
          <p:nvPr/>
        </p:nvSpPr>
        <p:spPr>
          <a:xfrm>
            <a:off x="3080450" y="1328275"/>
            <a:ext cx="4182900" cy="461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800" i="1">
                <a:solidFill>
                  <a:schemeClr val="accent3"/>
                </a:solidFill>
                <a:highlight>
                  <a:schemeClr val="lt1"/>
                </a:highlight>
                <a:latin typeface="Roboto"/>
                <a:ea typeface="Roboto"/>
                <a:cs typeface="Roboto"/>
                <a:sym typeface="Roboto"/>
              </a:rPr>
              <a:t>How has the student </a:t>
            </a:r>
            <a:r>
              <a:rPr lang="en" sz="1800" i="1">
                <a:solidFill>
                  <a:schemeClr val="accent3"/>
                </a:solidFill>
                <a:highlight>
                  <a:srgbClr val="FFFF00"/>
                </a:highlight>
                <a:latin typeface="Roboto"/>
                <a:ea typeface="Roboto"/>
                <a:cs typeface="Roboto"/>
                <a:sym typeface="Roboto"/>
              </a:rPr>
              <a:t>linked their ideas</a:t>
            </a:r>
            <a:r>
              <a:rPr lang="en" sz="1800" i="1">
                <a:solidFill>
                  <a:schemeClr val="accent3"/>
                </a:solidFill>
                <a:highlight>
                  <a:schemeClr val="lt1"/>
                </a:highlight>
                <a:latin typeface="Roboto"/>
                <a:ea typeface="Roboto"/>
                <a:cs typeface="Roboto"/>
                <a:sym typeface="Roboto"/>
              </a:rPr>
              <a:t>?</a:t>
            </a:r>
            <a:endParaRPr sz="1800" i="1">
              <a:solidFill>
                <a:schemeClr val="accent3"/>
              </a:solidFill>
              <a:highlight>
                <a:schemeClr val="lt1"/>
              </a:highlight>
              <a:latin typeface="Roboto"/>
              <a:ea typeface="Roboto"/>
              <a:cs typeface="Roboto"/>
              <a:sym typeface="Roboto"/>
            </a:endParaRPr>
          </a:p>
        </p:txBody>
      </p:sp>
      <p:sp>
        <p:nvSpPr>
          <p:cNvPr id="185" name="Google Shape;185;p25"/>
          <p:cNvSpPr txBox="1"/>
          <p:nvPr/>
        </p:nvSpPr>
        <p:spPr>
          <a:xfrm>
            <a:off x="113050" y="1540225"/>
            <a:ext cx="34761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b="1">
                <a:latin typeface="Roboto"/>
                <a:ea typeface="Roboto"/>
                <a:cs typeface="Roboto"/>
                <a:sym typeface="Roboto"/>
              </a:rPr>
              <a:t>Example Introduction</a:t>
            </a:r>
            <a:endParaRPr b="1">
              <a:latin typeface="Roboto"/>
              <a:ea typeface="Roboto"/>
              <a:cs typeface="Roboto"/>
              <a:sym typeface="Roboto"/>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sp>
        <p:nvSpPr>
          <p:cNvPr id="190" name="Google Shape;190;p26"/>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Task Achievement: to achieve 65+</a:t>
            </a:r>
            <a:endParaRPr/>
          </a:p>
        </p:txBody>
      </p:sp>
      <p:sp>
        <p:nvSpPr>
          <p:cNvPr id="191" name="Google Shape;191;p26"/>
          <p:cNvSpPr txBox="1">
            <a:spLocks noGrp="1"/>
          </p:cNvSpPr>
          <p:nvPr>
            <p:ph type="body" idx="1"/>
          </p:nvPr>
        </p:nvSpPr>
        <p:spPr>
          <a:xfrm>
            <a:off x="311700" y="1229875"/>
            <a:ext cx="8520600" cy="3339000"/>
          </a:xfrm>
          <a:prstGeom prst="rect">
            <a:avLst/>
          </a:prstGeom>
        </p:spPr>
        <p:txBody>
          <a:bodyPr spcFirstLastPara="1" wrap="square" lIns="91425" tIns="91425" rIns="91425" bIns="91425" anchor="t" anchorCtr="0">
            <a:normAutofit/>
          </a:bodyPr>
          <a:lstStyle/>
          <a:p>
            <a:pPr marL="457200" lvl="0" indent="-361950" algn="l" rtl="0">
              <a:spcBef>
                <a:spcPts val="0"/>
              </a:spcBef>
              <a:spcAft>
                <a:spcPts val="0"/>
              </a:spcAft>
              <a:buSzPts val="2100"/>
              <a:buChar char="●"/>
            </a:pPr>
            <a:r>
              <a:rPr lang="en" sz="2100"/>
              <a:t>Your </a:t>
            </a:r>
            <a:r>
              <a:rPr lang="en" sz="2100" b="1"/>
              <a:t>view needs to be clearly stated </a:t>
            </a:r>
            <a:r>
              <a:rPr lang="en" sz="2100"/>
              <a:t>in your introduction (use a clear thesis statement)</a:t>
            </a:r>
            <a:endParaRPr sz="2100"/>
          </a:p>
          <a:p>
            <a:pPr marL="457200" lvl="0" indent="-361950" algn="l" rtl="0">
              <a:spcBef>
                <a:spcPts val="0"/>
              </a:spcBef>
              <a:spcAft>
                <a:spcPts val="0"/>
              </a:spcAft>
              <a:buSzPts val="2100"/>
              <a:buChar char="●"/>
            </a:pPr>
            <a:r>
              <a:rPr lang="en" sz="2100"/>
              <a:t>You need to discuss </a:t>
            </a:r>
            <a:r>
              <a:rPr lang="en" sz="2100" b="1"/>
              <a:t>both sides</a:t>
            </a:r>
            <a:r>
              <a:rPr lang="en" sz="2100"/>
              <a:t> of the view in your essay</a:t>
            </a:r>
            <a:endParaRPr sz="2100"/>
          </a:p>
          <a:p>
            <a:pPr marL="457200" lvl="0" indent="-361950" algn="l" rtl="0">
              <a:spcBef>
                <a:spcPts val="0"/>
              </a:spcBef>
              <a:spcAft>
                <a:spcPts val="0"/>
              </a:spcAft>
              <a:buSzPts val="2100"/>
              <a:buChar char="●"/>
            </a:pPr>
            <a:r>
              <a:rPr lang="en" sz="2100"/>
              <a:t>Your main body paragraphs should expand on and </a:t>
            </a:r>
            <a:r>
              <a:rPr lang="en" sz="2100" b="1"/>
              <a:t>support your thesis statement</a:t>
            </a:r>
            <a:endParaRPr sz="2100" b="1"/>
          </a:p>
          <a:p>
            <a:pPr marL="0" lvl="0" indent="0" algn="l" rtl="0">
              <a:spcBef>
                <a:spcPts val="1200"/>
              </a:spcBef>
              <a:spcAft>
                <a:spcPts val="1200"/>
              </a:spcAft>
              <a:buNone/>
            </a:pP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sp>
        <p:nvSpPr>
          <p:cNvPr id="196" name="Google Shape;196;p27"/>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Task Achievement: to achieve 65+</a:t>
            </a:r>
            <a:endParaRPr/>
          </a:p>
        </p:txBody>
      </p:sp>
      <p:sp>
        <p:nvSpPr>
          <p:cNvPr id="197" name="Google Shape;197;p27"/>
          <p:cNvSpPr txBox="1">
            <a:spLocks noGrp="1"/>
          </p:cNvSpPr>
          <p:nvPr>
            <p:ph type="body" idx="1"/>
          </p:nvPr>
        </p:nvSpPr>
        <p:spPr>
          <a:xfrm>
            <a:off x="311700" y="1229875"/>
            <a:ext cx="8520600" cy="3339000"/>
          </a:xfrm>
          <a:prstGeom prst="rect">
            <a:avLst/>
          </a:prstGeom>
        </p:spPr>
        <p:txBody>
          <a:bodyPr spcFirstLastPara="1" wrap="square" lIns="91425" tIns="91425" rIns="91425" bIns="91425" anchor="t" anchorCtr="0">
            <a:normAutofit/>
          </a:bodyPr>
          <a:lstStyle/>
          <a:p>
            <a:pPr marL="457200" lvl="0" indent="-361950" algn="l" rtl="0">
              <a:spcBef>
                <a:spcPts val="0"/>
              </a:spcBef>
              <a:spcAft>
                <a:spcPts val="0"/>
              </a:spcAft>
              <a:buSzPts val="2100"/>
              <a:buChar char="●"/>
            </a:pPr>
            <a:r>
              <a:rPr lang="en" sz="2100"/>
              <a:t>Your </a:t>
            </a:r>
            <a:r>
              <a:rPr lang="en" sz="2100" b="1"/>
              <a:t>view needs to be clearly stated </a:t>
            </a:r>
            <a:r>
              <a:rPr lang="en" sz="2100"/>
              <a:t>in your introduction (use a clear thesis statement)</a:t>
            </a:r>
            <a:endParaRPr sz="2100"/>
          </a:p>
          <a:p>
            <a:pPr marL="457200" lvl="0" indent="-361950" algn="l" rtl="0">
              <a:spcBef>
                <a:spcPts val="0"/>
              </a:spcBef>
              <a:spcAft>
                <a:spcPts val="0"/>
              </a:spcAft>
              <a:buSzPts val="2100"/>
              <a:buChar char="●"/>
            </a:pPr>
            <a:r>
              <a:rPr lang="en" sz="2100"/>
              <a:t>You need to discuss </a:t>
            </a:r>
            <a:r>
              <a:rPr lang="en" sz="2100" b="1"/>
              <a:t>both sides</a:t>
            </a:r>
            <a:r>
              <a:rPr lang="en" sz="2100"/>
              <a:t> of the view in your essay</a:t>
            </a:r>
            <a:endParaRPr sz="2100"/>
          </a:p>
          <a:p>
            <a:pPr marL="457200" lvl="0" indent="-361950" algn="l" rtl="0">
              <a:spcBef>
                <a:spcPts val="0"/>
              </a:spcBef>
              <a:spcAft>
                <a:spcPts val="0"/>
              </a:spcAft>
              <a:buSzPts val="2100"/>
              <a:buChar char="●"/>
            </a:pPr>
            <a:r>
              <a:rPr lang="en" sz="2100"/>
              <a:t>Your main body paragraphs should expand on and </a:t>
            </a:r>
            <a:r>
              <a:rPr lang="en" sz="2100" b="1"/>
              <a:t>support your thesis statement</a:t>
            </a:r>
            <a:endParaRPr sz="2100" b="1"/>
          </a:p>
          <a:p>
            <a:pPr marL="457200" lvl="0" indent="-361950" algn="l" rtl="0">
              <a:spcBef>
                <a:spcPts val="0"/>
              </a:spcBef>
              <a:spcAft>
                <a:spcPts val="0"/>
              </a:spcAft>
              <a:buSzPts val="2100"/>
              <a:buChar char="●"/>
            </a:pPr>
            <a:r>
              <a:rPr lang="en" sz="2100"/>
              <a:t>You should try to divide the number of </a:t>
            </a:r>
            <a:r>
              <a:rPr lang="en" sz="2100" b="1"/>
              <a:t>words equally </a:t>
            </a:r>
            <a:r>
              <a:rPr lang="en" sz="2100"/>
              <a:t>between each main body paragraph (not one very long and one very short)</a:t>
            </a:r>
            <a:endParaRPr sz="2100"/>
          </a:p>
          <a:p>
            <a:pPr marL="0" lvl="0" indent="0" algn="l" rtl="0">
              <a:spcBef>
                <a:spcPts val="1200"/>
              </a:spcBef>
              <a:spcAft>
                <a:spcPts val="1200"/>
              </a:spcAft>
              <a:buNone/>
            </a:pP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sp>
        <p:nvSpPr>
          <p:cNvPr id="202" name="Google Shape;202;p28"/>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Task Achievement: to achieve 65+</a:t>
            </a:r>
            <a:endParaRPr/>
          </a:p>
        </p:txBody>
      </p:sp>
      <p:sp>
        <p:nvSpPr>
          <p:cNvPr id="203" name="Google Shape;203;p28"/>
          <p:cNvSpPr txBox="1">
            <a:spLocks noGrp="1"/>
          </p:cNvSpPr>
          <p:nvPr>
            <p:ph type="body" idx="1"/>
          </p:nvPr>
        </p:nvSpPr>
        <p:spPr>
          <a:xfrm>
            <a:off x="311700" y="1229875"/>
            <a:ext cx="8520600" cy="3339000"/>
          </a:xfrm>
          <a:prstGeom prst="rect">
            <a:avLst/>
          </a:prstGeom>
        </p:spPr>
        <p:txBody>
          <a:bodyPr spcFirstLastPara="1" wrap="square" lIns="91425" tIns="91425" rIns="91425" bIns="91425" anchor="t" anchorCtr="0">
            <a:normAutofit lnSpcReduction="10000"/>
          </a:bodyPr>
          <a:lstStyle/>
          <a:p>
            <a:pPr marL="457200" lvl="0" indent="-361950" algn="l" rtl="0">
              <a:spcBef>
                <a:spcPts val="0"/>
              </a:spcBef>
              <a:spcAft>
                <a:spcPts val="0"/>
              </a:spcAft>
              <a:buSzPts val="2100"/>
              <a:buChar char="●"/>
            </a:pPr>
            <a:r>
              <a:rPr lang="en" sz="2100"/>
              <a:t>Your </a:t>
            </a:r>
            <a:r>
              <a:rPr lang="en" sz="2100" b="1"/>
              <a:t>view needs to be clearly stated </a:t>
            </a:r>
            <a:r>
              <a:rPr lang="en" sz="2100"/>
              <a:t>in your introduction (use a clear thesis statement)</a:t>
            </a:r>
            <a:endParaRPr sz="2100"/>
          </a:p>
          <a:p>
            <a:pPr marL="457200" lvl="0" indent="-361950" algn="l" rtl="0">
              <a:spcBef>
                <a:spcPts val="0"/>
              </a:spcBef>
              <a:spcAft>
                <a:spcPts val="0"/>
              </a:spcAft>
              <a:buSzPts val="2100"/>
              <a:buChar char="●"/>
            </a:pPr>
            <a:r>
              <a:rPr lang="en" sz="2100"/>
              <a:t>You need to discuss </a:t>
            </a:r>
            <a:r>
              <a:rPr lang="en" sz="2100" b="1"/>
              <a:t>both sides</a:t>
            </a:r>
            <a:r>
              <a:rPr lang="en" sz="2100"/>
              <a:t> of the view in your essay</a:t>
            </a:r>
            <a:endParaRPr sz="2100"/>
          </a:p>
          <a:p>
            <a:pPr marL="457200" lvl="0" indent="-361950" algn="l" rtl="0">
              <a:spcBef>
                <a:spcPts val="0"/>
              </a:spcBef>
              <a:spcAft>
                <a:spcPts val="0"/>
              </a:spcAft>
              <a:buSzPts val="2100"/>
              <a:buChar char="●"/>
            </a:pPr>
            <a:r>
              <a:rPr lang="en" sz="2100"/>
              <a:t>Your main body paragraphs should expand on and </a:t>
            </a:r>
            <a:r>
              <a:rPr lang="en" sz="2100" b="1"/>
              <a:t>support your thesis statement</a:t>
            </a:r>
            <a:endParaRPr sz="2100" b="1"/>
          </a:p>
          <a:p>
            <a:pPr marL="457200" lvl="0" indent="-361950" algn="l" rtl="0">
              <a:spcBef>
                <a:spcPts val="0"/>
              </a:spcBef>
              <a:spcAft>
                <a:spcPts val="0"/>
              </a:spcAft>
              <a:buSzPts val="2100"/>
              <a:buChar char="●"/>
            </a:pPr>
            <a:r>
              <a:rPr lang="en" sz="2100"/>
              <a:t>You should try to divide the number of </a:t>
            </a:r>
            <a:r>
              <a:rPr lang="en" sz="2100" b="1"/>
              <a:t>words equally </a:t>
            </a:r>
            <a:r>
              <a:rPr lang="en" sz="2100"/>
              <a:t>between each main body paragraph (not one very long and one very short)</a:t>
            </a:r>
            <a:endParaRPr sz="2100"/>
          </a:p>
          <a:p>
            <a:pPr marL="457200" lvl="0" indent="-361950" algn="l" rtl="0">
              <a:spcBef>
                <a:spcPts val="0"/>
              </a:spcBef>
              <a:spcAft>
                <a:spcPts val="0"/>
              </a:spcAft>
              <a:buSzPts val="2100"/>
              <a:buChar char="●"/>
            </a:pPr>
            <a:r>
              <a:rPr lang="en" sz="2100"/>
              <a:t>Your points should all be </a:t>
            </a:r>
            <a:r>
              <a:rPr lang="en" sz="2100" b="1"/>
              <a:t>relevant</a:t>
            </a:r>
            <a:r>
              <a:rPr lang="en" sz="2100"/>
              <a:t> to the question</a:t>
            </a:r>
            <a:endParaRPr sz="2100"/>
          </a:p>
          <a:p>
            <a:pPr marL="0" lvl="0" indent="0" algn="l" rtl="0">
              <a:spcBef>
                <a:spcPts val="1200"/>
              </a:spcBef>
              <a:spcAft>
                <a:spcPts val="1200"/>
              </a:spcAft>
              <a:buNone/>
            </a:pP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07"/>
        <p:cNvGrpSpPr/>
        <p:nvPr/>
      </p:nvGrpSpPr>
      <p:grpSpPr>
        <a:xfrm>
          <a:off x="0" y="0"/>
          <a:ext cx="0" cy="0"/>
          <a:chOff x="0" y="0"/>
          <a:chExt cx="0" cy="0"/>
        </a:xfrm>
      </p:grpSpPr>
      <p:sp>
        <p:nvSpPr>
          <p:cNvPr id="208" name="Google Shape;208;p29"/>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Analysis of sample essay</a:t>
            </a:r>
            <a:endParaRPr/>
          </a:p>
        </p:txBody>
      </p:sp>
      <p:sp>
        <p:nvSpPr>
          <p:cNvPr id="209" name="Google Shape;209;p29"/>
          <p:cNvSpPr txBox="1">
            <a:spLocks noGrp="1"/>
          </p:cNvSpPr>
          <p:nvPr>
            <p:ph type="body" idx="1"/>
          </p:nvPr>
        </p:nvSpPr>
        <p:spPr>
          <a:xfrm>
            <a:off x="311700" y="1229875"/>
            <a:ext cx="8520600" cy="3339000"/>
          </a:xfrm>
          <a:prstGeom prst="rect">
            <a:avLst/>
          </a:prstGeom>
        </p:spPr>
        <p:txBody>
          <a:bodyPr spcFirstLastPara="1" wrap="square" lIns="91425" tIns="91425" rIns="91425" bIns="91425" anchor="t" anchorCtr="0">
            <a:normAutofit lnSpcReduction="10000"/>
          </a:bodyPr>
          <a:lstStyle/>
          <a:p>
            <a:pPr marL="0" lvl="0" indent="0" algn="just" rtl="0">
              <a:lnSpc>
                <a:spcPct val="100000"/>
              </a:lnSpc>
              <a:spcBef>
                <a:spcPts val="0"/>
              </a:spcBef>
              <a:spcAft>
                <a:spcPts val="0"/>
              </a:spcAft>
              <a:buNone/>
            </a:pPr>
            <a:r>
              <a:rPr lang="en" sz="2000">
                <a:solidFill>
                  <a:srgbClr val="000000"/>
                </a:solidFill>
                <a:latin typeface="Calibri"/>
                <a:ea typeface="Calibri"/>
                <a:cs typeface="Calibri"/>
                <a:sym typeface="Calibri"/>
              </a:rPr>
              <a:t>The development of technology has been growing rapidly and it has become an important part of people’s daily lives. </a:t>
            </a:r>
            <a:r>
              <a:rPr lang="en" sz="2000">
                <a:solidFill>
                  <a:srgbClr val="000000"/>
                </a:solidFill>
                <a:highlight>
                  <a:srgbClr val="FFFF00"/>
                </a:highlight>
                <a:latin typeface="Calibri"/>
                <a:ea typeface="Calibri"/>
                <a:cs typeface="Calibri"/>
                <a:sym typeface="Calibri"/>
              </a:rPr>
              <a:t>People can access to it through electronic devices like computers and phones every day, bringing them convenience.</a:t>
            </a:r>
            <a:r>
              <a:rPr lang="en" sz="2000">
                <a:solidFill>
                  <a:srgbClr val="000000"/>
                </a:solidFill>
                <a:latin typeface="Calibri"/>
                <a:ea typeface="Calibri"/>
                <a:cs typeface="Calibri"/>
                <a:sym typeface="Calibri"/>
              </a:rPr>
              <a:t> On the other hand, </a:t>
            </a:r>
            <a:r>
              <a:rPr lang="en" sz="2000">
                <a:solidFill>
                  <a:srgbClr val="000000"/>
                </a:solidFill>
                <a:highlight>
                  <a:srgbClr val="FFFF00"/>
                </a:highlight>
                <a:latin typeface="Calibri"/>
                <a:ea typeface="Calibri"/>
                <a:cs typeface="Calibri"/>
                <a:sym typeface="Calibri"/>
              </a:rPr>
              <a:t>it may lead to the problem of being physically and mentally inactive.</a:t>
            </a:r>
            <a:r>
              <a:rPr lang="en" sz="2000">
                <a:solidFill>
                  <a:srgbClr val="000000"/>
                </a:solidFill>
                <a:latin typeface="Calibri"/>
                <a:ea typeface="Calibri"/>
                <a:cs typeface="Calibri"/>
                <a:sym typeface="Calibri"/>
              </a:rPr>
              <a:t> This essay will argue that </a:t>
            </a:r>
            <a:r>
              <a:rPr lang="en" sz="2000">
                <a:solidFill>
                  <a:srgbClr val="000000"/>
                </a:solidFill>
                <a:highlight>
                  <a:srgbClr val="00FFFF"/>
                </a:highlight>
                <a:latin typeface="Calibri"/>
                <a:ea typeface="Calibri"/>
                <a:cs typeface="Calibri"/>
                <a:sym typeface="Calibri"/>
              </a:rPr>
              <a:t>technology does not make us lose the spirit in doing sports and we should not stop using the electronic devices that help us accomplish things. </a:t>
            </a:r>
            <a:endParaRPr sz="2000">
              <a:solidFill>
                <a:srgbClr val="000000"/>
              </a:solidFill>
              <a:highlight>
                <a:srgbClr val="00FFFF"/>
              </a:highlight>
              <a:latin typeface="Calibri"/>
              <a:ea typeface="Calibri"/>
              <a:cs typeface="Calibri"/>
              <a:sym typeface="Calibri"/>
            </a:endParaRPr>
          </a:p>
          <a:p>
            <a:pPr marL="0" lvl="0" indent="0" algn="just" rtl="0">
              <a:lnSpc>
                <a:spcPct val="100000"/>
              </a:lnSpc>
              <a:spcBef>
                <a:spcPts val="0"/>
              </a:spcBef>
              <a:spcAft>
                <a:spcPts val="0"/>
              </a:spcAft>
              <a:buNone/>
            </a:pPr>
            <a:endParaRPr sz="2000">
              <a:solidFill>
                <a:srgbClr val="000000"/>
              </a:solidFill>
              <a:highlight>
                <a:schemeClr val="lt1"/>
              </a:highlight>
              <a:latin typeface="Calibri"/>
              <a:ea typeface="Calibri"/>
              <a:cs typeface="Calibri"/>
              <a:sym typeface="Calibri"/>
            </a:endParaRPr>
          </a:p>
          <a:p>
            <a:pPr marL="0" lvl="0" indent="0" algn="just" rtl="0">
              <a:lnSpc>
                <a:spcPct val="100000"/>
              </a:lnSpc>
              <a:spcBef>
                <a:spcPts val="0"/>
              </a:spcBef>
              <a:spcAft>
                <a:spcPts val="0"/>
              </a:spcAft>
              <a:buNone/>
            </a:pPr>
            <a:r>
              <a:rPr lang="en" sz="2000" i="1">
                <a:solidFill>
                  <a:schemeClr val="accent3"/>
                </a:solidFill>
                <a:highlight>
                  <a:schemeClr val="lt1"/>
                </a:highlight>
                <a:latin typeface="Calibri"/>
                <a:ea typeface="Calibri"/>
                <a:cs typeface="Calibri"/>
                <a:sym typeface="Calibri"/>
              </a:rPr>
              <a:t>How many main body paragraphs will this student include?</a:t>
            </a:r>
            <a:endParaRPr sz="2000" i="1">
              <a:solidFill>
                <a:schemeClr val="accent3"/>
              </a:solidFill>
              <a:highlight>
                <a:schemeClr val="lt1"/>
              </a:highlight>
              <a:latin typeface="Calibri"/>
              <a:ea typeface="Calibri"/>
              <a:cs typeface="Calibri"/>
              <a:sym typeface="Calibri"/>
            </a:endParaRPr>
          </a:p>
          <a:p>
            <a:pPr marL="0" lvl="0" indent="0" algn="just" rtl="0">
              <a:lnSpc>
                <a:spcPct val="100000"/>
              </a:lnSpc>
              <a:spcBef>
                <a:spcPts val="0"/>
              </a:spcBef>
              <a:spcAft>
                <a:spcPts val="0"/>
              </a:spcAft>
              <a:buNone/>
            </a:pPr>
            <a:r>
              <a:rPr lang="en" sz="2000" i="1">
                <a:solidFill>
                  <a:schemeClr val="accent3"/>
                </a:solidFill>
                <a:highlight>
                  <a:schemeClr val="lt1"/>
                </a:highlight>
                <a:latin typeface="Calibri"/>
                <a:ea typeface="Calibri"/>
                <a:cs typeface="Calibri"/>
                <a:sym typeface="Calibri"/>
              </a:rPr>
              <a:t>What will be the topic of each paragraph?</a:t>
            </a:r>
            <a:endParaRPr sz="2000" i="1">
              <a:solidFill>
                <a:schemeClr val="accent3"/>
              </a:solidFill>
              <a:highlight>
                <a:schemeClr val="lt1"/>
              </a:highlight>
              <a:latin typeface="Calibri"/>
              <a:ea typeface="Calibri"/>
              <a:cs typeface="Calibri"/>
              <a:sym typeface="Calibri"/>
            </a:endParaRPr>
          </a:p>
          <a:p>
            <a:pPr marL="0" lvl="0" indent="0" algn="just" rtl="0">
              <a:lnSpc>
                <a:spcPct val="100000"/>
              </a:lnSpc>
              <a:spcBef>
                <a:spcPts val="0"/>
              </a:spcBef>
              <a:spcAft>
                <a:spcPts val="0"/>
              </a:spcAft>
              <a:buNone/>
            </a:pPr>
            <a:r>
              <a:rPr lang="en" sz="2000" i="1">
                <a:solidFill>
                  <a:schemeClr val="accent3"/>
                </a:solidFill>
                <a:highlight>
                  <a:schemeClr val="lt1"/>
                </a:highlight>
                <a:latin typeface="Calibri"/>
                <a:ea typeface="Calibri"/>
                <a:cs typeface="Calibri"/>
                <a:sym typeface="Calibri"/>
              </a:rPr>
              <a:t>What will they include in their conclusion?</a:t>
            </a:r>
            <a:endParaRPr sz="2000" i="1">
              <a:solidFill>
                <a:schemeClr val="accent3"/>
              </a:solidFill>
              <a:highlight>
                <a:schemeClr val="lt1"/>
              </a:highlight>
              <a:latin typeface="Calibri"/>
              <a:ea typeface="Calibri"/>
              <a:cs typeface="Calibri"/>
              <a:sym typeface="Calibri"/>
            </a:endParaRPr>
          </a:p>
        </p:txBody>
      </p:sp>
      <p:sp>
        <p:nvSpPr>
          <p:cNvPr id="210" name="Google Shape;210;p29"/>
          <p:cNvSpPr txBox="1"/>
          <p:nvPr/>
        </p:nvSpPr>
        <p:spPr>
          <a:xfrm>
            <a:off x="226100" y="1031525"/>
            <a:ext cx="29814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b="1">
                <a:latin typeface="Roboto"/>
                <a:ea typeface="Roboto"/>
                <a:cs typeface="Roboto"/>
                <a:sym typeface="Roboto"/>
              </a:rPr>
              <a:t>Example Introduction</a:t>
            </a:r>
            <a:endParaRPr b="1">
              <a:latin typeface="Roboto"/>
              <a:ea typeface="Roboto"/>
              <a:cs typeface="Roboto"/>
              <a:sym typeface="Roboto"/>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14"/>
        <p:cNvGrpSpPr/>
        <p:nvPr/>
      </p:nvGrpSpPr>
      <p:grpSpPr>
        <a:xfrm>
          <a:off x="0" y="0"/>
          <a:ext cx="0" cy="0"/>
          <a:chOff x="0" y="0"/>
          <a:chExt cx="0" cy="0"/>
        </a:xfrm>
      </p:grpSpPr>
      <p:sp>
        <p:nvSpPr>
          <p:cNvPr id="215" name="Google Shape;215;p30"/>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Analysis of sample essay</a:t>
            </a:r>
            <a:endParaRPr/>
          </a:p>
        </p:txBody>
      </p:sp>
      <p:sp>
        <p:nvSpPr>
          <p:cNvPr id="216" name="Google Shape;216;p30"/>
          <p:cNvSpPr txBox="1">
            <a:spLocks noGrp="1"/>
          </p:cNvSpPr>
          <p:nvPr>
            <p:ph type="body" idx="1"/>
          </p:nvPr>
        </p:nvSpPr>
        <p:spPr>
          <a:xfrm>
            <a:off x="311700" y="1229875"/>
            <a:ext cx="8520600" cy="33390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sz="2600"/>
              <a:t>Read the sample essay and check your answers</a:t>
            </a:r>
            <a:endParaRPr sz="2600"/>
          </a:p>
          <a:p>
            <a:pPr marL="0" lvl="0" indent="0" algn="just" rtl="0">
              <a:lnSpc>
                <a:spcPct val="100000"/>
              </a:lnSpc>
              <a:spcBef>
                <a:spcPts val="1200"/>
              </a:spcBef>
              <a:spcAft>
                <a:spcPts val="0"/>
              </a:spcAft>
              <a:buNone/>
            </a:pPr>
            <a:r>
              <a:rPr lang="en" sz="2800" i="1">
                <a:solidFill>
                  <a:schemeClr val="accent3"/>
                </a:solidFill>
                <a:highlight>
                  <a:schemeClr val="lt1"/>
                </a:highlight>
                <a:latin typeface="Calibri"/>
                <a:ea typeface="Calibri"/>
                <a:cs typeface="Calibri"/>
                <a:sym typeface="Calibri"/>
              </a:rPr>
              <a:t>How many main body paragraphs does this student include?</a:t>
            </a:r>
            <a:endParaRPr sz="2800" i="1">
              <a:solidFill>
                <a:schemeClr val="accent3"/>
              </a:solidFill>
              <a:highlight>
                <a:schemeClr val="lt1"/>
              </a:highlight>
              <a:latin typeface="Calibri"/>
              <a:ea typeface="Calibri"/>
              <a:cs typeface="Calibri"/>
              <a:sym typeface="Calibri"/>
            </a:endParaRPr>
          </a:p>
          <a:p>
            <a:pPr marL="0" lvl="0" indent="0" algn="just" rtl="0">
              <a:lnSpc>
                <a:spcPct val="100000"/>
              </a:lnSpc>
              <a:spcBef>
                <a:spcPts val="0"/>
              </a:spcBef>
              <a:spcAft>
                <a:spcPts val="0"/>
              </a:spcAft>
              <a:buNone/>
            </a:pPr>
            <a:r>
              <a:rPr lang="en" sz="2800" i="1">
                <a:solidFill>
                  <a:schemeClr val="accent3"/>
                </a:solidFill>
                <a:highlight>
                  <a:schemeClr val="lt1"/>
                </a:highlight>
                <a:latin typeface="Calibri"/>
                <a:ea typeface="Calibri"/>
                <a:cs typeface="Calibri"/>
                <a:sym typeface="Calibri"/>
              </a:rPr>
              <a:t>What is the topic of each paragraph?</a:t>
            </a:r>
            <a:endParaRPr sz="2800" i="1">
              <a:solidFill>
                <a:schemeClr val="accent3"/>
              </a:solidFill>
              <a:highlight>
                <a:schemeClr val="lt1"/>
              </a:highlight>
              <a:latin typeface="Calibri"/>
              <a:ea typeface="Calibri"/>
              <a:cs typeface="Calibri"/>
              <a:sym typeface="Calibri"/>
            </a:endParaRPr>
          </a:p>
          <a:p>
            <a:pPr marL="0" lvl="0" indent="0" algn="just" rtl="0">
              <a:lnSpc>
                <a:spcPct val="100000"/>
              </a:lnSpc>
              <a:spcBef>
                <a:spcPts val="0"/>
              </a:spcBef>
              <a:spcAft>
                <a:spcPts val="0"/>
              </a:spcAft>
              <a:buNone/>
            </a:pPr>
            <a:r>
              <a:rPr lang="en" sz="2800" i="1">
                <a:solidFill>
                  <a:schemeClr val="accent3"/>
                </a:solidFill>
                <a:highlight>
                  <a:schemeClr val="lt1"/>
                </a:highlight>
                <a:latin typeface="Calibri"/>
                <a:ea typeface="Calibri"/>
                <a:cs typeface="Calibri"/>
                <a:sym typeface="Calibri"/>
              </a:rPr>
              <a:t>What do they include in their conclusion?</a:t>
            </a:r>
            <a:endParaRPr sz="26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1" name="Google Shape;221;p31"/>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Language Range to achieve 70+</a:t>
            </a:r>
            <a:endParaRPr/>
          </a:p>
        </p:txBody>
      </p:sp>
      <p:sp>
        <p:nvSpPr>
          <p:cNvPr id="222" name="Google Shape;222;p31"/>
          <p:cNvSpPr txBox="1">
            <a:spLocks noGrp="1"/>
          </p:cNvSpPr>
          <p:nvPr>
            <p:ph type="body" idx="1"/>
          </p:nvPr>
        </p:nvSpPr>
        <p:spPr>
          <a:xfrm>
            <a:off x="311700" y="1229875"/>
            <a:ext cx="8520600" cy="3339000"/>
          </a:xfrm>
          <a:prstGeom prst="rect">
            <a:avLst/>
          </a:prstGeom>
        </p:spPr>
        <p:txBody>
          <a:bodyPr spcFirstLastPara="1" wrap="square" lIns="91425" tIns="91425" rIns="91425" bIns="91425" anchor="t" anchorCtr="0">
            <a:normAutofit/>
          </a:bodyPr>
          <a:lstStyle/>
          <a:p>
            <a:pPr marL="457200" lvl="0" indent="-400050" algn="l" rtl="0">
              <a:spcBef>
                <a:spcPts val="0"/>
              </a:spcBef>
              <a:spcAft>
                <a:spcPts val="0"/>
              </a:spcAft>
              <a:buSzPts val="2700"/>
              <a:buChar char="●"/>
            </a:pPr>
            <a:r>
              <a:rPr lang="en" sz="2700"/>
              <a:t>You should use a </a:t>
            </a:r>
            <a:r>
              <a:rPr lang="en" sz="2700" b="1"/>
              <a:t>broad</a:t>
            </a:r>
            <a:r>
              <a:rPr lang="en" sz="2700"/>
              <a:t> range of </a:t>
            </a:r>
            <a:r>
              <a:rPr lang="en" sz="2700" b="1"/>
              <a:t>different grammatical structures</a:t>
            </a:r>
            <a:endParaRPr sz="2700" b="1"/>
          </a:p>
          <a:p>
            <a:pPr marL="457200" lvl="0" indent="0" algn="l" rtl="0">
              <a:spcBef>
                <a:spcPts val="1200"/>
              </a:spcBef>
              <a:spcAft>
                <a:spcPts val="1200"/>
              </a:spcAft>
              <a:buNone/>
            </a:pPr>
            <a:endParaRPr sz="27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4"/>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Important Reminder</a:t>
            </a:r>
            <a:endParaRPr/>
          </a:p>
        </p:txBody>
      </p:sp>
      <p:sp>
        <p:nvSpPr>
          <p:cNvPr id="93" name="Google Shape;93;p14"/>
          <p:cNvSpPr txBox="1">
            <a:spLocks noGrp="1"/>
          </p:cNvSpPr>
          <p:nvPr>
            <p:ph type="body" idx="1"/>
          </p:nvPr>
        </p:nvSpPr>
        <p:spPr>
          <a:xfrm>
            <a:off x="311700" y="1229875"/>
            <a:ext cx="8520600" cy="33390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sz="2500"/>
              <a:t>Your EAP writing exam must be </a:t>
            </a:r>
            <a:r>
              <a:rPr lang="en" sz="2500" b="1">
                <a:solidFill>
                  <a:schemeClr val="dk1"/>
                </a:solidFill>
              </a:rPr>
              <a:t>all your own words</a:t>
            </a:r>
            <a:endParaRPr sz="2500" b="1">
              <a:solidFill>
                <a:schemeClr val="dk1"/>
              </a:solidFill>
            </a:endParaRPr>
          </a:p>
          <a:p>
            <a:pPr marL="0" lvl="0" indent="0" algn="l" rtl="0">
              <a:spcBef>
                <a:spcPts val="1200"/>
              </a:spcBef>
              <a:spcAft>
                <a:spcPts val="0"/>
              </a:spcAft>
              <a:buNone/>
            </a:pPr>
            <a:r>
              <a:rPr lang="en" sz="2500"/>
              <a:t>All essays will be uploaded to </a:t>
            </a:r>
            <a:r>
              <a:rPr lang="en" sz="2500" b="1">
                <a:solidFill>
                  <a:schemeClr val="dk1"/>
                </a:solidFill>
              </a:rPr>
              <a:t>Turnitin to check for plagiarism</a:t>
            </a:r>
            <a:endParaRPr sz="2500" b="1">
              <a:solidFill>
                <a:schemeClr val="dk1"/>
              </a:solidFill>
            </a:endParaRPr>
          </a:p>
          <a:p>
            <a:pPr marL="0" lvl="0" indent="0" algn="l" rtl="0">
              <a:spcBef>
                <a:spcPts val="1200"/>
              </a:spcBef>
              <a:spcAft>
                <a:spcPts val="0"/>
              </a:spcAft>
              <a:buNone/>
            </a:pPr>
            <a:r>
              <a:rPr lang="en" sz="2500"/>
              <a:t>You</a:t>
            </a:r>
            <a:r>
              <a:rPr lang="en" sz="2500" b="1">
                <a:solidFill>
                  <a:schemeClr val="dk1"/>
                </a:solidFill>
              </a:rPr>
              <a:t> must not memorise </a:t>
            </a:r>
            <a:r>
              <a:rPr lang="en" sz="2500"/>
              <a:t>full sentences to use in the exam</a:t>
            </a:r>
            <a:endParaRPr sz="2500"/>
          </a:p>
          <a:p>
            <a:pPr marL="0" lvl="0" indent="0" algn="l" rtl="0">
              <a:spcBef>
                <a:spcPts val="1200"/>
              </a:spcBef>
              <a:spcAft>
                <a:spcPts val="1200"/>
              </a:spcAft>
              <a:buNone/>
            </a:pPr>
            <a:endParaRPr sz="21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26"/>
        <p:cNvGrpSpPr/>
        <p:nvPr/>
      </p:nvGrpSpPr>
      <p:grpSpPr>
        <a:xfrm>
          <a:off x="0" y="0"/>
          <a:ext cx="0" cy="0"/>
          <a:chOff x="0" y="0"/>
          <a:chExt cx="0" cy="0"/>
        </a:xfrm>
      </p:grpSpPr>
      <p:sp>
        <p:nvSpPr>
          <p:cNvPr id="227" name="Google Shape;227;p32"/>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Language Range to achieve 70+</a:t>
            </a:r>
            <a:endParaRPr/>
          </a:p>
        </p:txBody>
      </p:sp>
      <p:sp>
        <p:nvSpPr>
          <p:cNvPr id="228" name="Google Shape;228;p32"/>
          <p:cNvSpPr txBox="1">
            <a:spLocks noGrp="1"/>
          </p:cNvSpPr>
          <p:nvPr>
            <p:ph type="body" idx="1"/>
          </p:nvPr>
        </p:nvSpPr>
        <p:spPr>
          <a:xfrm>
            <a:off x="311700" y="1229875"/>
            <a:ext cx="8520600" cy="3339000"/>
          </a:xfrm>
          <a:prstGeom prst="rect">
            <a:avLst/>
          </a:prstGeom>
        </p:spPr>
        <p:txBody>
          <a:bodyPr spcFirstLastPara="1" wrap="square" lIns="91425" tIns="91425" rIns="91425" bIns="91425" anchor="t" anchorCtr="0">
            <a:normAutofit/>
          </a:bodyPr>
          <a:lstStyle/>
          <a:p>
            <a:pPr marL="457200" lvl="0" indent="-400050" algn="l" rtl="0">
              <a:spcBef>
                <a:spcPts val="0"/>
              </a:spcBef>
              <a:spcAft>
                <a:spcPts val="0"/>
              </a:spcAft>
              <a:buSzPts val="2700"/>
              <a:buChar char="●"/>
            </a:pPr>
            <a:r>
              <a:rPr lang="en" sz="2700"/>
              <a:t>You should use a </a:t>
            </a:r>
            <a:r>
              <a:rPr lang="en" sz="2700" b="1"/>
              <a:t>broad</a:t>
            </a:r>
            <a:r>
              <a:rPr lang="en" sz="2700"/>
              <a:t> range of </a:t>
            </a:r>
            <a:r>
              <a:rPr lang="en" sz="2700" b="1"/>
              <a:t>different grammatical structures</a:t>
            </a:r>
            <a:endParaRPr sz="2700" b="1"/>
          </a:p>
          <a:p>
            <a:pPr marL="457200" lvl="0" indent="-400050" algn="l" rtl="0">
              <a:spcBef>
                <a:spcPts val="0"/>
              </a:spcBef>
              <a:spcAft>
                <a:spcPts val="0"/>
              </a:spcAft>
              <a:buSzPts val="2700"/>
              <a:buChar char="●"/>
            </a:pPr>
            <a:r>
              <a:rPr lang="en" sz="2700"/>
              <a:t>You should use a </a:t>
            </a:r>
            <a:r>
              <a:rPr lang="en" sz="2700" b="1"/>
              <a:t>broad </a:t>
            </a:r>
            <a:r>
              <a:rPr lang="en" sz="2700"/>
              <a:t>range of </a:t>
            </a:r>
            <a:r>
              <a:rPr lang="en" sz="2700" b="1"/>
              <a:t>vocabulary and collocations </a:t>
            </a:r>
            <a:endParaRPr sz="2700" b="1"/>
          </a:p>
          <a:p>
            <a:pPr marL="457200" lvl="0" indent="0" algn="l" rtl="0">
              <a:spcBef>
                <a:spcPts val="1200"/>
              </a:spcBef>
              <a:spcAft>
                <a:spcPts val="1200"/>
              </a:spcAft>
              <a:buNone/>
            </a:pPr>
            <a:endParaRPr sz="27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32"/>
        <p:cNvGrpSpPr/>
        <p:nvPr/>
      </p:nvGrpSpPr>
      <p:grpSpPr>
        <a:xfrm>
          <a:off x="0" y="0"/>
          <a:ext cx="0" cy="0"/>
          <a:chOff x="0" y="0"/>
          <a:chExt cx="0" cy="0"/>
        </a:xfrm>
      </p:grpSpPr>
      <p:sp>
        <p:nvSpPr>
          <p:cNvPr id="233" name="Google Shape;233;p33"/>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Language Range to achieve 70+</a:t>
            </a:r>
            <a:endParaRPr/>
          </a:p>
        </p:txBody>
      </p:sp>
      <p:sp>
        <p:nvSpPr>
          <p:cNvPr id="234" name="Google Shape;234;p33"/>
          <p:cNvSpPr txBox="1">
            <a:spLocks noGrp="1"/>
          </p:cNvSpPr>
          <p:nvPr>
            <p:ph type="body" idx="1"/>
          </p:nvPr>
        </p:nvSpPr>
        <p:spPr>
          <a:xfrm>
            <a:off x="311700" y="1229875"/>
            <a:ext cx="8520600" cy="3339000"/>
          </a:xfrm>
          <a:prstGeom prst="rect">
            <a:avLst/>
          </a:prstGeom>
        </p:spPr>
        <p:txBody>
          <a:bodyPr spcFirstLastPara="1" wrap="square" lIns="91425" tIns="91425" rIns="91425" bIns="91425" anchor="t" anchorCtr="0">
            <a:normAutofit/>
          </a:bodyPr>
          <a:lstStyle/>
          <a:p>
            <a:pPr marL="457200" lvl="0" indent="-400050" algn="l" rtl="0">
              <a:spcBef>
                <a:spcPts val="0"/>
              </a:spcBef>
              <a:spcAft>
                <a:spcPts val="0"/>
              </a:spcAft>
              <a:buSzPts val="2700"/>
              <a:buChar char="●"/>
            </a:pPr>
            <a:r>
              <a:rPr lang="en" sz="2700"/>
              <a:t>You should use a </a:t>
            </a:r>
            <a:r>
              <a:rPr lang="en" sz="2700" b="1"/>
              <a:t>broad</a:t>
            </a:r>
            <a:r>
              <a:rPr lang="en" sz="2700"/>
              <a:t> range of </a:t>
            </a:r>
            <a:r>
              <a:rPr lang="en" sz="2700" b="1"/>
              <a:t>different grammatical structures</a:t>
            </a:r>
            <a:endParaRPr sz="2700" b="1"/>
          </a:p>
          <a:p>
            <a:pPr marL="457200" lvl="0" indent="-400050" algn="l" rtl="0">
              <a:spcBef>
                <a:spcPts val="0"/>
              </a:spcBef>
              <a:spcAft>
                <a:spcPts val="0"/>
              </a:spcAft>
              <a:buSzPts val="2700"/>
              <a:buChar char="●"/>
            </a:pPr>
            <a:r>
              <a:rPr lang="en" sz="2700"/>
              <a:t>You should use a </a:t>
            </a:r>
            <a:r>
              <a:rPr lang="en" sz="2700" b="1"/>
              <a:t>broad</a:t>
            </a:r>
            <a:r>
              <a:rPr lang="en" sz="2700"/>
              <a:t> range of </a:t>
            </a:r>
            <a:r>
              <a:rPr lang="en" sz="2700" b="1"/>
              <a:t>vocabulary and collocations </a:t>
            </a:r>
            <a:endParaRPr sz="2700" b="1"/>
          </a:p>
          <a:p>
            <a:pPr marL="457200" lvl="0" indent="-400050" algn="l" rtl="0">
              <a:spcBef>
                <a:spcPts val="0"/>
              </a:spcBef>
              <a:spcAft>
                <a:spcPts val="0"/>
              </a:spcAft>
              <a:buSzPts val="2700"/>
              <a:buChar char="●"/>
            </a:pPr>
            <a:r>
              <a:rPr lang="en" sz="2700"/>
              <a:t>You should use </a:t>
            </a:r>
            <a:r>
              <a:rPr lang="en" sz="2700" b="1"/>
              <a:t>hedging</a:t>
            </a:r>
            <a:r>
              <a:rPr lang="en" sz="2700"/>
              <a:t> language (can, may, seems to, might..) to qualify your statements</a:t>
            </a:r>
            <a:endParaRPr sz="27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38"/>
        <p:cNvGrpSpPr/>
        <p:nvPr/>
      </p:nvGrpSpPr>
      <p:grpSpPr>
        <a:xfrm>
          <a:off x="0" y="0"/>
          <a:ext cx="0" cy="0"/>
          <a:chOff x="0" y="0"/>
          <a:chExt cx="0" cy="0"/>
        </a:xfrm>
      </p:grpSpPr>
      <p:sp>
        <p:nvSpPr>
          <p:cNvPr id="239" name="Google Shape;239;p34"/>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Language Accuracy, Cohesion and Coherence</a:t>
            </a:r>
            <a:endParaRPr/>
          </a:p>
        </p:txBody>
      </p:sp>
      <p:sp>
        <p:nvSpPr>
          <p:cNvPr id="240" name="Google Shape;240;p34"/>
          <p:cNvSpPr txBox="1">
            <a:spLocks noGrp="1"/>
          </p:cNvSpPr>
          <p:nvPr>
            <p:ph type="body" idx="1"/>
          </p:nvPr>
        </p:nvSpPr>
        <p:spPr>
          <a:xfrm>
            <a:off x="311700" y="1229875"/>
            <a:ext cx="8520600" cy="33390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endParaRPr/>
          </a:p>
        </p:txBody>
      </p:sp>
      <p:pic>
        <p:nvPicPr>
          <p:cNvPr id="241" name="Google Shape;241;p34"/>
          <p:cNvPicPr preferRelativeResize="0"/>
          <p:nvPr/>
        </p:nvPicPr>
        <p:blipFill>
          <a:blip r:embed="rId3">
            <a:alphaModFix/>
          </a:blip>
          <a:stretch>
            <a:fillRect/>
          </a:stretch>
        </p:blipFill>
        <p:spPr>
          <a:xfrm>
            <a:off x="190500" y="1152486"/>
            <a:ext cx="8763000" cy="2489489"/>
          </a:xfrm>
          <a:prstGeom prst="rect">
            <a:avLst/>
          </a:prstGeom>
          <a:noFill/>
          <a:ln>
            <a:noFill/>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45"/>
        <p:cNvGrpSpPr/>
        <p:nvPr/>
      </p:nvGrpSpPr>
      <p:grpSpPr>
        <a:xfrm>
          <a:off x="0" y="0"/>
          <a:ext cx="0" cy="0"/>
          <a:chOff x="0" y="0"/>
          <a:chExt cx="0" cy="0"/>
        </a:xfrm>
      </p:grpSpPr>
      <p:sp>
        <p:nvSpPr>
          <p:cNvPr id="246" name="Google Shape;246;p35"/>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Sample Essay: Language Analysis</a:t>
            </a:r>
            <a:endParaRPr/>
          </a:p>
        </p:txBody>
      </p:sp>
      <p:sp>
        <p:nvSpPr>
          <p:cNvPr id="247" name="Google Shape;247;p35"/>
          <p:cNvSpPr txBox="1">
            <a:spLocks noGrp="1"/>
          </p:cNvSpPr>
          <p:nvPr>
            <p:ph type="body" idx="1"/>
          </p:nvPr>
        </p:nvSpPr>
        <p:spPr>
          <a:xfrm>
            <a:off x="311700" y="1229875"/>
            <a:ext cx="8520600" cy="33390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sz="2400"/>
              <a:t>Highlight the </a:t>
            </a:r>
            <a:endParaRPr sz="2400"/>
          </a:p>
          <a:p>
            <a:pPr marL="457200" lvl="0" indent="-381000" algn="l" rtl="0">
              <a:spcBef>
                <a:spcPts val="1200"/>
              </a:spcBef>
              <a:spcAft>
                <a:spcPts val="0"/>
              </a:spcAft>
              <a:buSzPts val="2400"/>
              <a:buChar char="●"/>
            </a:pPr>
            <a:r>
              <a:rPr lang="en" sz="2400">
                <a:highlight>
                  <a:srgbClr val="FFFF00"/>
                </a:highlight>
              </a:rPr>
              <a:t>Cohesive devices</a:t>
            </a:r>
            <a:endParaRPr sz="2400">
              <a:highlight>
                <a:srgbClr val="FFFF00"/>
              </a:highlight>
            </a:endParaRPr>
          </a:p>
          <a:p>
            <a:pPr marL="457200" lvl="0" indent="-381000" algn="l" rtl="0">
              <a:spcBef>
                <a:spcPts val="0"/>
              </a:spcBef>
              <a:spcAft>
                <a:spcPts val="0"/>
              </a:spcAft>
              <a:buSzPts val="2400"/>
              <a:buChar char="●"/>
            </a:pPr>
            <a:r>
              <a:rPr lang="en" sz="2400">
                <a:highlight>
                  <a:srgbClr val="00FFFF"/>
                </a:highlight>
              </a:rPr>
              <a:t>Hedging</a:t>
            </a:r>
            <a:r>
              <a:rPr lang="en" sz="2400"/>
              <a:t> (cautious language)</a:t>
            </a:r>
            <a:endParaRPr sz="2400"/>
          </a:p>
          <a:p>
            <a:pPr marL="457200" lvl="0" indent="-381000" algn="l" rtl="0">
              <a:spcBef>
                <a:spcPts val="0"/>
              </a:spcBef>
              <a:spcAft>
                <a:spcPts val="0"/>
              </a:spcAft>
              <a:buSzPts val="2400"/>
              <a:buChar char="●"/>
            </a:pPr>
            <a:r>
              <a:rPr lang="en" sz="2400">
                <a:highlight>
                  <a:srgbClr val="FF00FF"/>
                </a:highlight>
              </a:rPr>
              <a:t>Collocations and topic-specific vocabulary </a:t>
            </a:r>
            <a:endParaRPr sz="2400">
              <a:highlight>
                <a:srgbClr val="FF00FF"/>
              </a:highlight>
            </a:endParaRPr>
          </a:p>
          <a:p>
            <a:pPr marL="0" lvl="0" indent="0" algn="l" rtl="0">
              <a:spcBef>
                <a:spcPts val="1200"/>
              </a:spcBef>
              <a:spcAft>
                <a:spcPts val="1200"/>
              </a:spcAft>
              <a:buNone/>
            </a:pPr>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51"/>
        <p:cNvGrpSpPr/>
        <p:nvPr/>
      </p:nvGrpSpPr>
      <p:grpSpPr>
        <a:xfrm>
          <a:off x="0" y="0"/>
          <a:ext cx="0" cy="0"/>
          <a:chOff x="0" y="0"/>
          <a:chExt cx="0" cy="0"/>
        </a:xfrm>
      </p:grpSpPr>
      <p:sp>
        <p:nvSpPr>
          <p:cNvPr id="252" name="Google Shape;252;p36"/>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Cohesive devices</a:t>
            </a:r>
            <a:endParaRPr/>
          </a:p>
        </p:txBody>
      </p:sp>
      <p:sp>
        <p:nvSpPr>
          <p:cNvPr id="253" name="Google Shape;253;p36"/>
          <p:cNvSpPr txBox="1">
            <a:spLocks noGrp="1"/>
          </p:cNvSpPr>
          <p:nvPr>
            <p:ph type="body" idx="1"/>
          </p:nvPr>
        </p:nvSpPr>
        <p:spPr>
          <a:xfrm>
            <a:off x="311700" y="1229875"/>
            <a:ext cx="8520600" cy="3339000"/>
          </a:xfrm>
          <a:prstGeom prst="rect">
            <a:avLst/>
          </a:prstGeom>
        </p:spPr>
        <p:txBody>
          <a:bodyPr spcFirstLastPara="1" wrap="square" lIns="91425" tIns="91425" rIns="91425" bIns="91425" anchor="t" anchorCtr="0">
            <a:normAutofit lnSpcReduction="10000"/>
          </a:bodyPr>
          <a:lstStyle/>
          <a:p>
            <a:pPr marL="0" lvl="0" indent="0" algn="just" rtl="0">
              <a:spcBef>
                <a:spcPts val="0"/>
              </a:spcBef>
              <a:spcAft>
                <a:spcPts val="0"/>
              </a:spcAft>
              <a:buNone/>
            </a:pPr>
            <a:r>
              <a:rPr lang="en">
                <a:solidFill>
                  <a:srgbClr val="000000"/>
                </a:solidFill>
                <a:highlight>
                  <a:srgbClr val="FFFF00"/>
                </a:highlight>
                <a:latin typeface="Calibri"/>
                <a:ea typeface="Calibri"/>
                <a:cs typeface="Calibri"/>
                <a:sym typeface="Calibri"/>
              </a:rPr>
              <a:t>However</a:t>
            </a:r>
            <a:r>
              <a:rPr lang="en">
                <a:solidFill>
                  <a:srgbClr val="000000"/>
                </a:solidFill>
                <a:latin typeface="Calibri"/>
                <a:ea typeface="Calibri"/>
                <a:cs typeface="Calibri"/>
                <a:sym typeface="Calibri"/>
              </a:rPr>
              <a:t>, the newly developed applications and devices encourage people to be more active in their lives. Some</a:t>
            </a:r>
            <a:r>
              <a:rPr lang="en">
                <a:solidFill>
                  <a:srgbClr val="000000"/>
                </a:solidFill>
                <a:highlight>
                  <a:schemeClr val="lt1"/>
                </a:highlight>
                <a:latin typeface="Calibri"/>
                <a:ea typeface="Calibri"/>
                <a:cs typeface="Calibri"/>
                <a:sym typeface="Calibri"/>
              </a:rPr>
              <a:t> innovative apps </a:t>
            </a:r>
            <a:r>
              <a:rPr lang="en">
                <a:solidFill>
                  <a:srgbClr val="000000"/>
                </a:solidFill>
                <a:latin typeface="Calibri"/>
                <a:ea typeface="Calibri"/>
                <a:cs typeface="Calibri"/>
                <a:sym typeface="Calibri"/>
              </a:rPr>
              <a:t>have the function of reminders, sending the users notifications to remind </a:t>
            </a:r>
            <a:r>
              <a:rPr lang="en">
                <a:solidFill>
                  <a:srgbClr val="000000"/>
                </a:solidFill>
                <a:highlight>
                  <a:srgbClr val="FFFF00"/>
                </a:highlight>
                <a:latin typeface="Calibri"/>
                <a:ea typeface="Calibri"/>
                <a:cs typeface="Calibri"/>
                <a:sym typeface="Calibri"/>
              </a:rPr>
              <a:t>them t</a:t>
            </a:r>
            <a:r>
              <a:rPr lang="en">
                <a:solidFill>
                  <a:srgbClr val="000000"/>
                </a:solidFill>
                <a:latin typeface="Calibri"/>
                <a:ea typeface="Calibri"/>
                <a:cs typeface="Calibri"/>
                <a:sym typeface="Calibri"/>
              </a:rPr>
              <a:t>o go out to the gym. </a:t>
            </a:r>
            <a:r>
              <a:rPr lang="en">
                <a:solidFill>
                  <a:srgbClr val="000000"/>
                </a:solidFill>
                <a:highlight>
                  <a:srgbClr val="FFFF00"/>
                </a:highlight>
                <a:latin typeface="Calibri"/>
                <a:ea typeface="Calibri"/>
                <a:cs typeface="Calibri"/>
                <a:sym typeface="Calibri"/>
              </a:rPr>
              <a:t>Also,</a:t>
            </a:r>
            <a:r>
              <a:rPr lang="en">
                <a:solidFill>
                  <a:srgbClr val="000000"/>
                </a:solidFill>
                <a:latin typeface="Calibri"/>
                <a:ea typeface="Calibri"/>
                <a:cs typeface="Calibri"/>
                <a:sym typeface="Calibri"/>
              </a:rPr>
              <a:t> some gadgets are designed as watches so people can wear them to count the number of steps they took throughout the day. </a:t>
            </a:r>
            <a:r>
              <a:rPr lang="en">
                <a:solidFill>
                  <a:srgbClr val="000000"/>
                </a:solidFill>
                <a:highlight>
                  <a:srgbClr val="FFFF00"/>
                </a:highlight>
                <a:latin typeface="Calibri"/>
                <a:ea typeface="Calibri"/>
                <a:cs typeface="Calibri"/>
                <a:sym typeface="Calibri"/>
              </a:rPr>
              <a:t>This</a:t>
            </a:r>
            <a:r>
              <a:rPr lang="en">
                <a:solidFill>
                  <a:srgbClr val="000000"/>
                </a:solidFill>
                <a:latin typeface="Calibri"/>
                <a:ea typeface="Calibri"/>
                <a:cs typeface="Calibri"/>
                <a:sym typeface="Calibri"/>
              </a:rPr>
              <a:t> encourages people to reach their targets and goals every day in order to</a:t>
            </a:r>
            <a:r>
              <a:rPr lang="en">
                <a:solidFill>
                  <a:srgbClr val="000000"/>
                </a:solidFill>
                <a:highlight>
                  <a:schemeClr val="lt1"/>
                </a:highlight>
                <a:latin typeface="Calibri"/>
                <a:ea typeface="Calibri"/>
                <a:cs typeface="Calibri"/>
                <a:sym typeface="Calibri"/>
              </a:rPr>
              <a:t> stay healthy.</a:t>
            </a:r>
            <a:r>
              <a:rPr lang="en">
                <a:solidFill>
                  <a:srgbClr val="000000"/>
                </a:solidFill>
                <a:latin typeface="Calibri"/>
                <a:ea typeface="Calibri"/>
                <a:cs typeface="Calibri"/>
                <a:sym typeface="Calibri"/>
              </a:rPr>
              <a:t> </a:t>
            </a:r>
            <a:r>
              <a:rPr lang="en">
                <a:solidFill>
                  <a:srgbClr val="000000"/>
                </a:solidFill>
                <a:highlight>
                  <a:srgbClr val="FFFF00"/>
                </a:highlight>
                <a:latin typeface="Calibri"/>
                <a:ea typeface="Calibri"/>
                <a:cs typeface="Calibri"/>
                <a:sym typeface="Calibri"/>
              </a:rPr>
              <a:t>In addition</a:t>
            </a:r>
            <a:r>
              <a:rPr lang="en">
                <a:solidFill>
                  <a:srgbClr val="000000"/>
                </a:solidFill>
                <a:latin typeface="Calibri"/>
                <a:ea typeface="Calibri"/>
                <a:cs typeface="Calibri"/>
                <a:sym typeface="Calibri"/>
              </a:rPr>
              <a:t>, the variety of information t</a:t>
            </a:r>
            <a:r>
              <a:rPr lang="en">
                <a:solidFill>
                  <a:srgbClr val="000000"/>
                </a:solidFill>
                <a:highlight>
                  <a:srgbClr val="FFFF00"/>
                </a:highlight>
                <a:latin typeface="Calibri"/>
                <a:ea typeface="Calibri"/>
                <a:cs typeface="Calibri"/>
                <a:sym typeface="Calibri"/>
              </a:rPr>
              <a:t>hey </a:t>
            </a:r>
            <a:r>
              <a:rPr lang="en">
                <a:solidFill>
                  <a:srgbClr val="000000"/>
                </a:solidFill>
                <a:latin typeface="Calibri"/>
                <a:ea typeface="Calibri"/>
                <a:cs typeface="Calibri"/>
                <a:sym typeface="Calibri"/>
              </a:rPr>
              <a:t>are able to access to can stimulate their eagerness in finding out more about that specific topic and allow </a:t>
            </a:r>
            <a:r>
              <a:rPr lang="en">
                <a:solidFill>
                  <a:srgbClr val="000000"/>
                </a:solidFill>
                <a:highlight>
                  <a:srgbClr val="FFFF00"/>
                </a:highlight>
                <a:latin typeface="Calibri"/>
                <a:ea typeface="Calibri"/>
                <a:cs typeface="Calibri"/>
                <a:sym typeface="Calibri"/>
              </a:rPr>
              <a:t>them</a:t>
            </a:r>
            <a:r>
              <a:rPr lang="en">
                <a:solidFill>
                  <a:srgbClr val="000000"/>
                </a:solidFill>
                <a:latin typeface="Calibri"/>
                <a:ea typeface="Calibri"/>
                <a:cs typeface="Calibri"/>
                <a:sym typeface="Calibri"/>
              </a:rPr>
              <a:t> to think about it independently. </a:t>
            </a:r>
            <a:r>
              <a:rPr lang="en">
                <a:solidFill>
                  <a:srgbClr val="000000"/>
                </a:solidFill>
                <a:highlight>
                  <a:srgbClr val="FFFF00"/>
                </a:highlight>
                <a:latin typeface="Calibri"/>
                <a:ea typeface="Calibri"/>
                <a:cs typeface="Calibri"/>
                <a:sym typeface="Calibri"/>
              </a:rPr>
              <a:t>Since t</a:t>
            </a:r>
            <a:r>
              <a:rPr lang="en">
                <a:solidFill>
                  <a:srgbClr val="000000"/>
                </a:solidFill>
                <a:latin typeface="Calibri"/>
                <a:ea typeface="Calibri"/>
                <a:cs typeface="Calibri"/>
                <a:sym typeface="Calibri"/>
              </a:rPr>
              <a:t>here is a broad scope of topics, some of the</a:t>
            </a:r>
            <a:r>
              <a:rPr lang="en">
                <a:solidFill>
                  <a:srgbClr val="000000"/>
                </a:solidFill>
                <a:highlight>
                  <a:schemeClr val="lt1"/>
                </a:highlight>
                <a:latin typeface="Calibri"/>
                <a:ea typeface="Calibri"/>
                <a:cs typeface="Calibri"/>
                <a:sym typeface="Calibri"/>
              </a:rPr>
              <a:t> tourist spots </a:t>
            </a:r>
            <a:r>
              <a:rPr lang="en">
                <a:solidFill>
                  <a:srgbClr val="000000"/>
                </a:solidFill>
                <a:latin typeface="Calibri"/>
                <a:ea typeface="Calibri"/>
                <a:cs typeface="Calibri"/>
                <a:sym typeface="Calibri"/>
              </a:rPr>
              <a:t>or attractive sceneries may provide ideas for friends and families to hangout during the weekends, persuading people to leave </a:t>
            </a:r>
            <a:r>
              <a:rPr lang="en">
                <a:solidFill>
                  <a:srgbClr val="000000"/>
                </a:solidFill>
                <a:highlight>
                  <a:srgbClr val="FFFF00"/>
                </a:highlight>
                <a:latin typeface="Calibri"/>
                <a:ea typeface="Calibri"/>
                <a:cs typeface="Calibri"/>
                <a:sym typeface="Calibri"/>
              </a:rPr>
              <a:t>their </a:t>
            </a:r>
            <a:r>
              <a:rPr lang="en">
                <a:solidFill>
                  <a:srgbClr val="000000"/>
                </a:solidFill>
                <a:latin typeface="Calibri"/>
                <a:ea typeface="Calibri"/>
                <a:cs typeface="Calibri"/>
                <a:sym typeface="Calibri"/>
              </a:rPr>
              <a:t>homes and go out to see the world. </a:t>
            </a:r>
            <a:endParaRPr>
              <a:solidFill>
                <a:srgbClr val="000000"/>
              </a:solidFill>
              <a:latin typeface="Calibri"/>
              <a:ea typeface="Calibri"/>
              <a:cs typeface="Calibri"/>
              <a:sym typeface="Calibri"/>
            </a:endParaRPr>
          </a:p>
          <a:p>
            <a:pPr marL="0" lvl="0" indent="0" algn="l" rtl="0">
              <a:spcBef>
                <a:spcPts val="0"/>
              </a:spcBef>
              <a:spcAft>
                <a:spcPts val="1200"/>
              </a:spcAft>
              <a:buNone/>
            </a:pPr>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57"/>
        <p:cNvGrpSpPr/>
        <p:nvPr/>
      </p:nvGrpSpPr>
      <p:grpSpPr>
        <a:xfrm>
          <a:off x="0" y="0"/>
          <a:ext cx="0" cy="0"/>
          <a:chOff x="0" y="0"/>
          <a:chExt cx="0" cy="0"/>
        </a:xfrm>
      </p:grpSpPr>
      <p:sp>
        <p:nvSpPr>
          <p:cNvPr id="258" name="Google Shape;258;p37"/>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Hedging</a:t>
            </a:r>
            <a:endParaRPr/>
          </a:p>
        </p:txBody>
      </p:sp>
      <p:sp>
        <p:nvSpPr>
          <p:cNvPr id="259" name="Google Shape;259;p37"/>
          <p:cNvSpPr txBox="1">
            <a:spLocks noGrp="1"/>
          </p:cNvSpPr>
          <p:nvPr>
            <p:ph type="body" idx="1"/>
          </p:nvPr>
        </p:nvSpPr>
        <p:spPr>
          <a:xfrm>
            <a:off x="311700" y="1229875"/>
            <a:ext cx="8520600" cy="3339000"/>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en" sz="1900">
                <a:solidFill>
                  <a:srgbClr val="000000"/>
                </a:solidFill>
                <a:highlight>
                  <a:schemeClr val="lt1"/>
                </a:highlight>
                <a:latin typeface="Calibri"/>
                <a:ea typeface="Calibri"/>
                <a:cs typeface="Calibri"/>
                <a:sym typeface="Calibri"/>
              </a:rPr>
              <a:t>So</a:t>
            </a:r>
            <a:r>
              <a:rPr lang="en" sz="1900">
                <a:solidFill>
                  <a:srgbClr val="000000"/>
                </a:solidFill>
                <a:latin typeface="Calibri"/>
                <a:ea typeface="Calibri"/>
                <a:cs typeface="Calibri"/>
                <a:sym typeface="Calibri"/>
              </a:rPr>
              <a:t>me </a:t>
            </a:r>
            <a:r>
              <a:rPr lang="en" sz="1900">
                <a:solidFill>
                  <a:srgbClr val="000000"/>
                </a:solidFill>
                <a:highlight>
                  <a:srgbClr val="00FFFF"/>
                </a:highlight>
                <a:latin typeface="Calibri"/>
                <a:ea typeface="Calibri"/>
                <a:cs typeface="Calibri"/>
                <a:sym typeface="Calibri"/>
              </a:rPr>
              <a:t>may</a:t>
            </a:r>
            <a:r>
              <a:rPr lang="en" sz="1900">
                <a:solidFill>
                  <a:srgbClr val="000000"/>
                </a:solidFill>
                <a:latin typeface="Calibri"/>
                <a:ea typeface="Calibri"/>
                <a:cs typeface="Calibri"/>
                <a:sym typeface="Calibri"/>
              </a:rPr>
              <a:t> say that technology is increasing the amount of lazy people in the society. People </a:t>
            </a:r>
            <a:r>
              <a:rPr lang="en" sz="1900">
                <a:solidFill>
                  <a:srgbClr val="000000"/>
                </a:solidFill>
                <a:highlight>
                  <a:srgbClr val="00FFFF"/>
                </a:highlight>
                <a:latin typeface="Calibri"/>
                <a:ea typeface="Calibri"/>
                <a:cs typeface="Calibri"/>
                <a:sym typeface="Calibri"/>
              </a:rPr>
              <a:t>tend to</a:t>
            </a:r>
            <a:r>
              <a:rPr lang="en" sz="1900">
                <a:solidFill>
                  <a:srgbClr val="000000"/>
                </a:solidFill>
                <a:latin typeface="Calibri"/>
                <a:ea typeface="Calibri"/>
                <a:cs typeface="Calibri"/>
                <a:sym typeface="Calibri"/>
              </a:rPr>
              <a:t> stay at home all the time to watch movies from the internet or order takeaway through a click.</a:t>
            </a:r>
            <a:r>
              <a:rPr lang="en" sz="1900">
                <a:solidFill>
                  <a:srgbClr val="000000"/>
                </a:solidFill>
                <a:highlight>
                  <a:schemeClr val="lt1"/>
                </a:highlight>
                <a:latin typeface="Calibri"/>
                <a:ea typeface="Calibri"/>
                <a:cs typeface="Calibri"/>
                <a:sym typeface="Calibri"/>
              </a:rPr>
              <a:t> They </a:t>
            </a:r>
            <a:r>
              <a:rPr lang="en" sz="1900">
                <a:solidFill>
                  <a:srgbClr val="000000"/>
                </a:solidFill>
                <a:latin typeface="Calibri"/>
                <a:ea typeface="Calibri"/>
                <a:cs typeface="Calibri"/>
                <a:sym typeface="Calibri"/>
              </a:rPr>
              <a:t>can even shop online using the app. There is </a:t>
            </a:r>
            <a:r>
              <a:rPr lang="en" sz="1900">
                <a:solidFill>
                  <a:srgbClr val="000000"/>
                </a:solidFill>
                <a:highlight>
                  <a:srgbClr val="00FFFF"/>
                </a:highlight>
                <a:latin typeface="Calibri"/>
                <a:ea typeface="Calibri"/>
                <a:cs typeface="Calibri"/>
                <a:sym typeface="Calibri"/>
              </a:rPr>
              <a:t>also a possibility</a:t>
            </a:r>
            <a:r>
              <a:rPr lang="en" sz="1900">
                <a:solidFill>
                  <a:srgbClr val="000000"/>
                </a:solidFill>
                <a:latin typeface="Calibri"/>
                <a:ea typeface="Calibri"/>
                <a:cs typeface="Calibri"/>
                <a:sym typeface="Calibri"/>
              </a:rPr>
              <a:t> that the frequency of going out to socialise with others will decrease because they can just facetime call or text each other. </a:t>
            </a:r>
            <a:r>
              <a:rPr lang="en" sz="1900">
                <a:solidFill>
                  <a:srgbClr val="000000"/>
                </a:solidFill>
                <a:highlight>
                  <a:srgbClr val="00FFFF"/>
                </a:highlight>
                <a:latin typeface="Calibri"/>
                <a:ea typeface="Calibri"/>
                <a:cs typeface="Calibri"/>
                <a:sym typeface="Calibri"/>
              </a:rPr>
              <a:t>Potentially</a:t>
            </a:r>
            <a:r>
              <a:rPr lang="en" sz="1900">
                <a:solidFill>
                  <a:srgbClr val="000000"/>
                </a:solidFill>
                <a:latin typeface="Calibri"/>
                <a:ea typeface="Calibri"/>
                <a:cs typeface="Calibri"/>
                <a:sym typeface="Calibri"/>
              </a:rPr>
              <a:t>, technology </a:t>
            </a:r>
            <a:r>
              <a:rPr lang="en" sz="1900">
                <a:solidFill>
                  <a:srgbClr val="000000"/>
                </a:solidFill>
                <a:highlight>
                  <a:srgbClr val="00FFFF"/>
                </a:highlight>
                <a:latin typeface="Calibri"/>
                <a:ea typeface="Calibri"/>
                <a:cs typeface="Calibri"/>
                <a:sym typeface="Calibri"/>
              </a:rPr>
              <a:t>may</a:t>
            </a:r>
            <a:r>
              <a:rPr lang="en" sz="1900">
                <a:solidFill>
                  <a:srgbClr val="000000"/>
                </a:solidFill>
                <a:latin typeface="Calibri"/>
                <a:ea typeface="Calibri"/>
                <a:cs typeface="Calibri"/>
                <a:sym typeface="Calibri"/>
              </a:rPr>
              <a:t> lead to they may also stop using their brains to think and search everything online instead.</a:t>
            </a:r>
            <a:r>
              <a:rPr lang="en" sz="1900">
                <a:solidFill>
                  <a:srgbClr val="000000"/>
                </a:solidFill>
                <a:highlight>
                  <a:schemeClr val="lt1"/>
                </a:highlight>
                <a:latin typeface="Calibri"/>
                <a:ea typeface="Calibri"/>
                <a:cs typeface="Calibri"/>
                <a:sym typeface="Calibri"/>
              </a:rPr>
              <a:t> This</a:t>
            </a:r>
            <a:r>
              <a:rPr lang="en" sz="1900">
                <a:solidFill>
                  <a:srgbClr val="000000"/>
                </a:solidFill>
                <a:latin typeface="Calibri"/>
                <a:ea typeface="Calibri"/>
                <a:cs typeface="Calibri"/>
                <a:sym typeface="Calibri"/>
              </a:rPr>
              <a:t> </a:t>
            </a:r>
            <a:r>
              <a:rPr lang="en" sz="1900">
                <a:solidFill>
                  <a:srgbClr val="000000"/>
                </a:solidFill>
                <a:highlight>
                  <a:srgbClr val="00FFFF"/>
                </a:highlight>
                <a:latin typeface="Calibri"/>
                <a:ea typeface="Calibri"/>
                <a:cs typeface="Calibri"/>
                <a:sym typeface="Calibri"/>
              </a:rPr>
              <a:t>could</a:t>
            </a:r>
            <a:r>
              <a:rPr lang="en" sz="1900">
                <a:solidFill>
                  <a:srgbClr val="000000"/>
                </a:solidFill>
                <a:latin typeface="Calibri"/>
                <a:ea typeface="Calibri"/>
                <a:cs typeface="Calibri"/>
                <a:sym typeface="Calibri"/>
              </a:rPr>
              <a:t> impact in people’s physical and mental health like obesity for not doing sports and isolation for not socialising face-to-face. </a:t>
            </a:r>
            <a:endParaRPr sz="1900">
              <a:solidFill>
                <a:srgbClr val="000000"/>
              </a:solidFill>
              <a:latin typeface="Calibri"/>
              <a:ea typeface="Calibri"/>
              <a:cs typeface="Calibri"/>
              <a:sym typeface="Calibri"/>
            </a:endParaRPr>
          </a:p>
          <a:p>
            <a:pPr marL="0" lvl="0" indent="0" algn="l" rtl="0">
              <a:spcBef>
                <a:spcPts val="0"/>
              </a:spcBef>
              <a:spcAft>
                <a:spcPts val="1200"/>
              </a:spcAft>
              <a:buNone/>
            </a:pPr>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63"/>
        <p:cNvGrpSpPr/>
        <p:nvPr/>
      </p:nvGrpSpPr>
      <p:grpSpPr>
        <a:xfrm>
          <a:off x="0" y="0"/>
          <a:ext cx="0" cy="0"/>
          <a:chOff x="0" y="0"/>
          <a:chExt cx="0" cy="0"/>
        </a:xfrm>
      </p:grpSpPr>
      <p:sp>
        <p:nvSpPr>
          <p:cNvPr id="264" name="Google Shape;264;p38"/>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Collocations and topic-specific vocabulary</a:t>
            </a:r>
            <a:endParaRPr/>
          </a:p>
        </p:txBody>
      </p:sp>
      <p:sp>
        <p:nvSpPr>
          <p:cNvPr id="265" name="Google Shape;265;p38"/>
          <p:cNvSpPr txBox="1">
            <a:spLocks noGrp="1"/>
          </p:cNvSpPr>
          <p:nvPr>
            <p:ph type="body" idx="1"/>
          </p:nvPr>
        </p:nvSpPr>
        <p:spPr>
          <a:xfrm>
            <a:off x="311700" y="1229875"/>
            <a:ext cx="8520600" cy="3339000"/>
          </a:xfrm>
          <a:prstGeom prst="rect">
            <a:avLst/>
          </a:prstGeom>
        </p:spPr>
        <p:txBody>
          <a:bodyPr spcFirstLastPara="1" wrap="square" lIns="91425" tIns="91425" rIns="91425" bIns="91425" anchor="t" anchorCtr="0">
            <a:normAutofit lnSpcReduction="10000"/>
          </a:bodyPr>
          <a:lstStyle/>
          <a:p>
            <a:pPr marL="0" lvl="0" indent="0" algn="just" rtl="0">
              <a:spcBef>
                <a:spcPts val="0"/>
              </a:spcBef>
              <a:spcAft>
                <a:spcPts val="0"/>
              </a:spcAft>
              <a:buNone/>
            </a:pPr>
            <a:r>
              <a:rPr lang="en">
                <a:solidFill>
                  <a:srgbClr val="000000"/>
                </a:solidFill>
                <a:highlight>
                  <a:schemeClr val="lt1"/>
                </a:highlight>
                <a:latin typeface="Calibri"/>
                <a:ea typeface="Calibri"/>
                <a:cs typeface="Calibri"/>
                <a:sym typeface="Calibri"/>
              </a:rPr>
              <a:t>However, the newly developed applications and devices encourage people to be more active in their lives. Some </a:t>
            </a:r>
            <a:r>
              <a:rPr lang="en">
                <a:solidFill>
                  <a:srgbClr val="000000"/>
                </a:solidFill>
                <a:highlight>
                  <a:srgbClr val="FF00FF"/>
                </a:highlight>
                <a:latin typeface="Calibri"/>
                <a:ea typeface="Calibri"/>
                <a:cs typeface="Calibri"/>
                <a:sym typeface="Calibri"/>
              </a:rPr>
              <a:t>innovative apps</a:t>
            </a:r>
            <a:r>
              <a:rPr lang="en">
                <a:solidFill>
                  <a:srgbClr val="000000"/>
                </a:solidFill>
                <a:highlight>
                  <a:schemeClr val="lt1"/>
                </a:highlight>
                <a:latin typeface="Calibri"/>
                <a:ea typeface="Calibri"/>
                <a:cs typeface="Calibri"/>
                <a:sym typeface="Calibri"/>
              </a:rPr>
              <a:t> have the function of reminders, sending the users </a:t>
            </a:r>
            <a:r>
              <a:rPr lang="en">
                <a:solidFill>
                  <a:srgbClr val="000000"/>
                </a:solidFill>
                <a:highlight>
                  <a:srgbClr val="FF00FF"/>
                </a:highlight>
                <a:latin typeface="Calibri"/>
                <a:ea typeface="Calibri"/>
                <a:cs typeface="Calibri"/>
                <a:sym typeface="Calibri"/>
              </a:rPr>
              <a:t>notifications</a:t>
            </a:r>
            <a:r>
              <a:rPr lang="en">
                <a:solidFill>
                  <a:srgbClr val="000000"/>
                </a:solidFill>
                <a:highlight>
                  <a:schemeClr val="lt1"/>
                </a:highlight>
                <a:latin typeface="Calibri"/>
                <a:ea typeface="Calibri"/>
                <a:cs typeface="Calibri"/>
                <a:sym typeface="Calibri"/>
              </a:rPr>
              <a:t> to remind them to go out to the gym. Also, some gadgets are designed as watches so people can wear them to count the number of steps they took throughout the day. This encourages people to </a:t>
            </a:r>
            <a:r>
              <a:rPr lang="en">
                <a:solidFill>
                  <a:srgbClr val="000000"/>
                </a:solidFill>
                <a:highlight>
                  <a:srgbClr val="FF00FF"/>
                </a:highlight>
                <a:latin typeface="Calibri"/>
                <a:ea typeface="Calibri"/>
                <a:cs typeface="Calibri"/>
                <a:sym typeface="Calibri"/>
              </a:rPr>
              <a:t>reach their targets </a:t>
            </a:r>
            <a:r>
              <a:rPr lang="en">
                <a:solidFill>
                  <a:srgbClr val="000000"/>
                </a:solidFill>
                <a:highlight>
                  <a:schemeClr val="lt1"/>
                </a:highlight>
                <a:latin typeface="Calibri"/>
                <a:ea typeface="Calibri"/>
                <a:cs typeface="Calibri"/>
                <a:sym typeface="Calibri"/>
              </a:rPr>
              <a:t>and goals every day in order to </a:t>
            </a:r>
            <a:r>
              <a:rPr lang="en">
                <a:solidFill>
                  <a:srgbClr val="000000"/>
                </a:solidFill>
                <a:highlight>
                  <a:srgbClr val="FF00FF"/>
                </a:highlight>
                <a:latin typeface="Calibri"/>
                <a:ea typeface="Calibri"/>
                <a:cs typeface="Calibri"/>
                <a:sym typeface="Calibri"/>
              </a:rPr>
              <a:t>stay healthy</a:t>
            </a:r>
            <a:r>
              <a:rPr lang="en">
                <a:solidFill>
                  <a:srgbClr val="000000"/>
                </a:solidFill>
                <a:highlight>
                  <a:schemeClr val="lt1"/>
                </a:highlight>
                <a:latin typeface="Calibri"/>
                <a:ea typeface="Calibri"/>
                <a:cs typeface="Calibri"/>
                <a:sym typeface="Calibri"/>
              </a:rPr>
              <a:t>. In addition, the variety of information they are able to access to can stimulate their eagerness in finding out more about that specific topic and allow them to think about it independently. Since there is a </a:t>
            </a:r>
            <a:r>
              <a:rPr lang="en">
                <a:solidFill>
                  <a:srgbClr val="000000"/>
                </a:solidFill>
                <a:highlight>
                  <a:srgbClr val="FF00FF"/>
                </a:highlight>
                <a:latin typeface="Calibri"/>
                <a:ea typeface="Calibri"/>
                <a:cs typeface="Calibri"/>
                <a:sym typeface="Calibri"/>
              </a:rPr>
              <a:t>broad scope</a:t>
            </a:r>
            <a:r>
              <a:rPr lang="en">
                <a:solidFill>
                  <a:srgbClr val="000000"/>
                </a:solidFill>
                <a:highlight>
                  <a:schemeClr val="lt1"/>
                </a:highlight>
                <a:latin typeface="Calibri"/>
                <a:ea typeface="Calibri"/>
                <a:cs typeface="Calibri"/>
                <a:sym typeface="Calibri"/>
              </a:rPr>
              <a:t> of topics, some of the </a:t>
            </a:r>
            <a:r>
              <a:rPr lang="en">
                <a:solidFill>
                  <a:srgbClr val="000000"/>
                </a:solidFill>
                <a:highlight>
                  <a:srgbClr val="FF00FF"/>
                </a:highlight>
                <a:latin typeface="Calibri"/>
                <a:ea typeface="Calibri"/>
                <a:cs typeface="Calibri"/>
                <a:sym typeface="Calibri"/>
              </a:rPr>
              <a:t>tourist spots</a:t>
            </a:r>
            <a:r>
              <a:rPr lang="en">
                <a:solidFill>
                  <a:srgbClr val="000000"/>
                </a:solidFill>
                <a:highlight>
                  <a:schemeClr val="lt1"/>
                </a:highlight>
                <a:latin typeface="Calibri"/>
                <a:ea typeface="Calibri"/>
                <a:cs typeface="Calibri"/>
                <a:sym typeface="Calibri"/>
              </a:rPr>
              <a:t> or </a:t>
            </a:r>
            <a:r>
              <a:rPr lang="en">
                <a:solidFill>
                  <a:srgbClr val="000000"/>
                </a:solidFill>
                <a:highlight>
                  <a:srgbClr val="FF00FF"/>
                </a:highlight>
                <a:latin typeface="Calibri"/>
                <a:ea typeface="Calibri"/>
                <a:cs typeface="Calibri"/>
                <a:sym typeface="Calibri"/>
              </a:rPr>
              <a:t>attractive sceneries</a:t>
            </a:r>
            <a:r>
              <a:rPr lang="en">
                <a:solidFill>
                  <a:srgbClr val="000000"/>
                </a:solidFill>
                <a:highlight>
                  <a:schemeClr val="lt1"/>
                </a:highlight>
                <a:latin typeface="Calibri"/>
                <a:ea typeface="Calibri"/>
                <a:cs typeface="Calibri"/>
                <a:sym typeface="Calibri"/>
              </a:rPr>
              <a:t> may provide ideas for friends and families to hangout during the weekends, persuading people to leave their homes and go out to </a:t>
            </a:r>
            <a:r>
              <a:rPr lang="en">
                <a:solidFill>
                  <a:srgbClr val="000000"/>
                </a:solidFill>
                <a:highlight>
                  <a:srgbClr val="FF00FF"/>
                </a:highlight>
                <a:latin typeface="Calibri"/>
                <a:ea typeface="Calibri"/>
                <a:cs typeface="Calibri"/>
                <a:sym typeface="Calibri"/>
              </a:rPr>
              <a:t>see the world. </a:t>
            </a:r>
            <a:endParaRPr>
              <a:solidFill>
                <a:srgbClr val="000000"/>
              </a:solidFill>
              <a:highlight>
                <a:srgbClr val="FF00FF"/>
              </a:highlight>
              <a:latin typeface="Calibri"/>
              <a:ea typeface="Calibri"/>
              <a:cs typeface="Calibri"/>
              <a:sym typeface="Calibri"/>
            </a:endParaRPr>
          </a:p>
          <a:p>
            <a:pPr marL="0" lvl="0" indent="0" algn="l" rtl="0">
              <a:spcBef>
                <a:spcPts val="0"/>
              </a:spcBef>
              <a:spcAft>
                <a:spcPts val="1200"/>
              </a:spcAft>
              <a:buNone/>
            </a:pPr>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69"/>
        <p:cNvGrpSpPr/>
        <p:nvPr/>
      </p:nvGrpSpPr>
      <p:grpSpPr>
        <a:xfrm>
          <a:off x="0" y="0"/>
          <a:ext cx="0" cy="0"/>
          <a:chOff x="0" y="0"/>
          <a:chExt cx="0" cy="0"/>
        </a:xfrm>
      </p:grpSpPr>
      <p:sp>
        <p:nvSpPr>
          <p:cNvPr id="270" name="Google Shape;270;p39"/>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Conclusion</a:t>
            </a:r>
            <a:endParaRPr/>
          </a:p>
        </p:txBody>
      </p:sp>
      <p:sp>
        <p:nvSpPr>
          <p:cNvPr id="271" name="Google Shape;271;p39"/>
          <p:cNvSpPr txBox="1">
            <a:spLocks noGrp="1"/>
          </p:cNvSpPr>
          <p:nvPr>
            <p:ph type="body" idx="1"/>
          </p:nvPr>
        </p:nvSpPr>
        <p:spPr>
          <a:xfrm>
            <a:off x="311700" y="1229875"/>
            <a:ext cx="8520600" cy="3339000"/>
          </a:xfrm>
          <a:prstGeom prst="rect">
            <a:avLst/>
          </a:prstGeom>
        </p:spPr>
        <p:txBody>
          <a:bodyPr spcFirstLastPara="1" wrap="square" lIns="91425" tIns="91425" rIns="91425" bIns="91425" anchor="t" anchorCtr="0">
            <a:normAutofit lnSpcReduction="10000"/>
          </a:bodyPr>
          <a:lstStyle/>
          <a:p>
            <a:pPr marL="0" lvl="0" indent="0" algn="just" rtl="0">
              <a:spcBef>
                <a:spcPts val="0"/>
              </a:spcBef>
              <a:spcAft>
                <a:spcPts val="0"/>
              </a:spcAft>
              <a:buNone/>
            </a:pPr>
            <a:r>
              <a:rPr lang="en" sz="2500">
                <a:solidFill>
                  <a:srgbClr val="000000"/>
                </a:solidFill>
                <a:highlight>
                  <a:schemeClr val="lt1"/>
                </a:highlight>
                <a:latin typeface="Calibri"/>
                <a:ea typeface="Calibri"/>
                <a:cs typeface="Calibri"/>
                <a:sym typeface="Calibri"/>
              </a:rPr>
              <a:t>In conclusion, although technology may increase people’s tendency to stay at home, it brings efficiency and free time to people’s daily lives as well as encouraging people to do sports, hangout with friends and think critically. Therefore, there is no need to stop using technology because it helps people to do many things, including being active in both our bodies and our minds.</a:t>
            </a:r>
            <a:endParaRPr sz="2500">
              <a:solidFill>
                <a:srgbClr val="000000"/>
              </a:solidFill>
              <a:highlight>
                <a:schemeClr val="lt1"/>
              </a:highlight>
              <a:latin typeface="Calibri"/>
              <a:ea typeface="Calibri"/>
              <a:cs typeface="Calibri"/>
              <a:sym typeface="Calibri"/>
            </a:endParaRPr>
          </a:p>
          <a:p>
            <a:pPr marL="0" lvl="0" indent="0" algn="l" rtl="0">
              <a:spcBef>
                <a:spcPts val="0"/>
              </a:spcBef>
              <a:spcAft>
                <a:spcPts val="1200"/>
              </a:spcAft>
              <a:buNone/>
            </a:pPr>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75"/>
        <p:cNvGrpSpPr/>
        <p:nvPr/>
      </p:nvGrpSpPr>
      <p:grpSpPr>
        <a:xfrm>
          <a:off x="0" y="0"/>
          <a:ext cx="0" cy="0"/>
          <a:chOff x="0" y="0"/>
          <a:chExt cx="0" cy="0"/>
        </a:xfrm>
      </p:grpSpPr>
      <p:sp>
        <p:nvSpPr>
          <p:cNvPr id="276" name="Google Shape;276;p40"/>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Conclusion</a:t>
            </a:r>
            <a:endParaRPr/>
          </a:p>
        </p:txBody>
      </p:sp>
      <p:sp>
        <p:nvSpPr>
          <p:cNvPr id="277" name="Google Shape;277;p40"/>
          <p:cNvSpPr txBox="1">
            <a:spLocks noGrp="1"/>
          </p:cNvSpPr>
          <p:nvPr>
            <p:ph type="body" idx="1"/>
          </p:nvPr>
        </p:nvSpPr>
        <p:spPr>
          <a:xfrm>
            <a:off x="311700" y="1229875"/>
            <a:ext cx="8520600" cy="3339000"/>
          </a:xfrm>
          <a:prstGeom prst="rect">
            <a:avLst/>
          </a:prstGeom>
        </p:spPr>
        <p:txBody>
          <a:bodyPr spcFirstLastPara="1" wrap="square" lIns="91425" tIns="91425" rIns="91425" bIns="91425" anchor="t" anchorCtr="0">
            <a:normAutofit lnSpcReduction="10000"/>
          </a:bodyPr>
          <a:lstStyle/>
          <a:p>
            <a:pPr marL="0" lvl="0" indent="0" algn="just" rtl="0">
              <a:spcBef>
                <a:spcPts val="0"/>
              </a:spcBef>
              <a:spcAft>
                <a:spcPts val="0"/>
              </a:spcAft>
              <a:buNone/>
            </a:pPr>
            <a:r>
              <a:rPr lang="en" sz="2500">
                <a:solidFill>
                  <a:srgbClr val="000000"/>
                </a:solidFill>
                <a:highlight>
                  <a:srgbClr val="FFFF00"/>
                </a:highlight>
                <a:latin typeface="Calibri"/>
                <a:ea typeface="Calibri"/>
                <a:cs typeface="Calibri"/>
                <a:sym typeface="Calibri"/>
              </a:rPr>
              <a:t>In conclusion</a:t>
            </a:r>
            <a:r>
              <a:rPr lang="en" sz="2500">
                <a:solidFill>
                  <a:srgbClr val="000000"/>
                </a:solidFill>
                <a:latin typeface="Calibri"/>
                <a:ea typeface="Calibri"/>
                <a:cs typeface="Calibri"/>
                <a:sym typeface="Calibri"/>
              </a:rPr>
              <a:t>, </a:t>
            </a:r>
            <a:r>
              <a:rPr lang="en" sz="2500">
                <a:solidFill>
                  <a:srgbClr val="000000"/>
                </a:solidFill>
                <a:highlight>
                  <a:srgbClr val="00FFFF"/>
                </a:highlight>
                <a:latin typeface="Calibri"/>
                <a:ea typeface="Calibri"/>
                <a:cs typeface="Calibri"/>
                <a:sym typeface="Calibri"/>
              </a:rPr>
              <a:t>although technology may increase people’s tendency to stay at home, it brings efficiency and free time to people’s daily lives as well as encouraging people to do sports, hangout with friends and think critically.</a:t>
            </a:r>
            <a:r>
              <a:rPr lang="en" sz="2500">
                <a:solidFill>
                  <a:srgbClr val="000000"/>
                </a:solidFill>
                <a:latin typeface="Calibri"/>
                <a:ea typeface="Calibri"/>
                <a:cs typeface="Calibri"/>
                <a:sym typeface="Calibri"/>
              </a:rPr>
              <a:t> </a:t>
            </a:r>
            <a:r>
              <a:rPr lang="en" sz="2500">
                <a:solidFill>
                  <a:srgbClr val="000000"/>
                </a:solidFill>
                <a:highlight>
                  <a:srgbClr val="FFFF00"/>
                </a:highlight>
                <a:latin typeface="Calibri"/>
                <a:ea typeface="Calibri"/>
                <a:cs typeface="Calibri"/>
                <a:sym typeface="Calibri"/>
              </a:rPr>
              <a:t>Therefore,</a:t>
            </a:r>
            <a:r>
              <a:rPr lang="en" sz="2500">
                <a:solidFill>
                  <a:srgbClr val="000000"/>
                </a:solidFill>
                <a:latin typeface="Calibri"/>
                <a:ea typeface="Calibri"/>
                <a:cs typeface="Calibri"/>
                <a:sym typeface="Calibri"/>
              </a:rPr>
              <a:t> </a:t>
            </a:r>
            <a:r>
              <a:rPr lang="en" sz="2500">
                <a:solidFill>
                  <a:srgbClr val="000000"/>
                </a:solidFill>
                <a:highlight>
                  <a:srgbClr val="00FF00"/>
                </a:highlight>
                <a:latin typeface="Calibri"/>
                <a:ea typeface="Calibri"/>
                <a:cs typeface="Calibri"/>
                <a:sym typeface="Calibri"/>
              </a:rPr>
              <a:t>there is no need to stop using technology because it helps people to do many things, including being active in both our bodies and our minds.</a:t>
            </a:r>
            <a:endParaRPr sz="2500">
              <a:solidFill>
                <a:srgbClr val="000000"/>
              </a:solidFill>
              <a:highlight>
                <a:srgbClr val="00FF00"/>
              </a:highlight>
              <a:latin typeface="Calibri"/>
              <a:ea typeface="Calibri"/>
              <a:cs typeface="Calibri"/>
              <a:sym typeface="Calibri"/>
            </a:endParaRPr>
          </a:p>
          <a:p>
            <a:pPr marL="0" lvl="0" indent="0" algn="l" rtl="0">
              <a:spcBef>
                <a:spcPts val="0"/>
              </a:spcBef>
              <a:spcAft>
                <a:spcPts val="1200"/>
              </a:spcAft>
              <a:buNone/>
            </a:pPr>
            <a:endParaRPr/>
          </a:p>
        </p:txBody>
      </p:sp>
      <p:sp>
        <p:nvSpPr>
          <p:cNvPr id="278" name="Google Shape;278;p40"/>
          <p:cNvSpPr txBox="1"/>
          <p:nvPr/>
        </p:nvSpPr>
        <p:spPr>
          <a:xfrm>
            <a:off x="2600000" y="226100"/>
            <a:ext cx="6358800" cy="861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2200" i="1">
                <a:solidFill>
                  <a:schemeClr val="accent3"/>
                </a:solidFill>
                <a:highlight>
                  <a:srgbClr val="FFFF00"/>
                </a:highlight>
                <a:latin typeface="Roboto"/>
                <a:ea typeface="Roboto"/>
                <a:cs typeface="Roboto"/>
                <a:sym typeface="Roboto"/>
              </a:rPr>
              <a:t>Cohesive devices</a:t>
            </a:r>
            <a:r>
              <a:rPr lang="en" sz="2200" i="1">
                <a:solidFill>
                  <a:schemeClr val="accent3"/>
                </a:solidFill>
                <a:latin typeface="Roboto"/>
                <a:ea typeface="Roboto"/>
                <a:cs typeface="Roboto"/>
                <a:sym typeface="Roboto"/>
              </a:rPr>
              <a:t>, </a:t>
            </a:r>
            <a:r>
              <a:rPr lang="en" sz="2200" i="1">
                <a:solidFill>
                  <a:schemeClr val="accent3"/>
                </a:solidFill>
                <a:highlight>
                  <a:srgbClr val="00FFFF"/>
                </a:highlight>
                <a:latin typeface="Roboto"/>
                <a:ea typeface="Roboto"/>
                <a:cs typeface="Roboto"/>
                <a:sym typeface="Roboto"/>
              </a:rPr>
              <a:t>summary of both sides,</a:t>
            </a:r>
            <a:r>
              <a:rPr lang="en" sz="2200" i="1">
                <a:solidFill>
                  <a:schemeClr val="accent3"/>
                </a:solidFill>
                <a:latin typeface="Roboto"/>
                <a:ea typeface="Roboto"/>
                <a:cs typeface="Roboto"/>
                <a:sym typeface="Roboto"/>
              </a:rPr>
              <a:t> </a:t>
            </a:r>
            <a:r>
              <a:rPr lang="en" sz="2200" i="1">
                <a:solidFill>
                  <a:schemeClr val="accent3"/>
                </a:solidFill>
                <a:highlight>
                  <a:srgbClr val="00FF00"/>
                </a:highlight>
                <a:latin typeface="Roboto"/>
                <a:ea typeface="Roboto"/>
                <a:cs typeface="Roboto"/>
                <a:sym typeface="Roboto"/>
              </a:rPr>
              <a:t>restatement of thesis</a:t>
            </a:r>
            <a:endParaRPr sz="2200" i="1">
              <a:solidFill>
                <a:schemeClr val="accent3"/>
              </a:solidFill>
              <a:highlight>
                <a:srgbClr val="00FF00"/>
              </a:highlight>
              <a:latin typeface="Roboto"/>
              <a:ea typeface="Roboto"/>
              <a:cs typeface="Roboto"/>
              <a:sym typeface="Roboto"/>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82"/>
        <p:cNvGrpSpPr/>
        <p:nvPr/>
      </p:nvGrpSpPr>
      <p:grpSpPr>
        <a:xfrm>
          <a:off x="0" y="0"/>
          <a:ext cx="0" cy="0"/>
          <a:chOff x="0" y="0"/>
          <a:chExt cx="0" cy="0"/>
        </a:xfrm>
      </p:grpSpPr>
      <p:sp>
        <p:nvSpPr>
          <p:cNvPr id="283" name="Google Shape;283;p41"/>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Extra Practice: Worksheet 2</a:t>
            </a:r>
            <a:endParaRPr/>
          </a:p>
        </p:txBody>
      </p:sp>
      <p:sp>
        <p:nvSpPr>
          <p:cNvPr id="284" name="Google Shape;284;p41"/>
          <p:cNvSpPr txBox="1">
            <a:spLocks noGrp="1"/>
          </p:cNvSpPr>
          <p:nvPr>
            <p:ph type="body" idx="1"/>
          </p:nvPr>
        </p:nvSpPr>
        <p:spPr>
          <a:xfrm>
            <a:off x="311700" y="1229875"/>
            <a:ext cx="8520600" cy="33390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15"/>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Task Achievement and language Range (70)</a:t>
            </a:r>
            <a:endParaRPr>
              <a:highlight>
                <a:srgbClr val="FFFF00"/>
              </a:highlight>
            </a:endParaRPr>
          </a:p>
        </p:txBody>
      </p:sp>
      <p:sp>
        <p:nvSpPr>
          <p:cNvPr id="99" name="Google Shape;99;p15"/>
          <p:cNvSpPr txBox="1">
            <a:spLocks noGrp="1"/>
          </p:cNvSpPr>
          <p:nvPr>
            <p:ph type="body" idx="1"/>
          </p:nvPr>
        </p:nvSpPr>
        <p:spPr>
          <a:xfrm>
            <a:off x="311700" y="1229875"/>
            <a:ext cx="8520600" cy="33390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endParaRPr/>
          </a:p>
        </p:txBody>
      </p:sp>
      <p:pic>
        <p:nvPicPr>
          <p:cNvPr id="100" name="Google Shape;100;p15"/>
          <p:cNvPicPr preferRelativeResize="0"/>
          <p:nvPr/>
        </p:nvPicPr>
        <p:blipFill>
          <a:blip r:embed="rId3">
            <a:alphaModFix/>
          </a:blip>
          <a:stretch>
            <a:fillRect/>
          </a:stretch>
        </p:blipFill>
        <p:spPr>
          <a:xfrm>
            <a:off x="0" y="1229875"/>
            <a:ext cx="9144000" cy="3168149"/>
          </a:xfrm>
          <a:prstGeom prst="rect">
            <a:avLst/>
          </a:prstGeom>
          <a:noFill/>
          <a:ln>
            <a:noFill/>
          </a:ln>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88"/>
        <p:cNvGrpSpPr/>
        <p:nvPr/>
      </p:nvGrpSpPr>
      <p:grpSpPr>
        <a:xfrm>
          <a:off x="0" y="0"/>
          <a:ext cx="0" cy="0"/>
          <a:chOff x="0" y="0"/>
          <a:chExt cx="0" cy="0"/>
        </a:xfrm>
      </p:grpSpPr>
      <p:sp>
        <p:nvSpPr>
          <p:cNvPr id="289" name="Google Shape;289;p42"/>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Useful Resources</a:t>
            </a:r>
            <a:endParaRPr/>
          </a:p>
        </p:txBody>
      </p:sp>
      <p:sp>
        <p:nvSpPr>
          <p:cNvPr id="290" name="Google Shape;290;p42"/>
          <p:cNvSpPr txBox="1">
            <a:spLocks noGrp="1"/>
          </p:cNvSpPr>
          <p:nvPr>
            <p:ph type="body" idx="1"/>
          </p:nvPr>
        </p:nvSpPr>
        <p:spPr>
          <a:xfrm>
            <a:off x="311700" y="1229875"/>
            <a:ext cx="8520600" cy="3339000"/>
          </a:xfrm>
          <a:prstGeom prst="rect">
            <a:avLst/>
          </a:prstGeom>
        </p:spPr>
        <p:txBody>
          <a:bodyPr spcFirstLastPara="1" wrap="square" lIns="91425" tIns="91425" rIns="91425" bIns="91425" anchor="t" anchorCtr="0">
            <a:normAutofit lnSpcReduction="10000"/>
          </a:bodyPr>
          <a:lstStyle/>
          <a:p>
            <a:pPr marL="0" lvl="0" indent="0" algn="l" rtl="0">
              <a:spcBef>
                <a:spcPts val="0"/>
              </a:spcBef>
              <a:spcAft>
                <a:spcPts val="0"/>
              </a:spcAft>
              <a:buNone/>
            </a:pPr>
            <a:r>
              <a:rPr lang="en" u="sng">
                <a:solidFill>
                  <a:schemeClr val="hlink"/>
                </a:solidFill>
                <a:hlinkClick r:id="rId3"/>
              </a:rPr>
              <a:t>https://www.eapfoundation.com/writing/skills/</a:t>
            </a:r>
            <a:endParaRPr/>
          </a:p>
          <a:p>
            <a:pPr marL="0" lvl="0" indent="0" algn="l" rtl="0">
              <a:spcBef>
                <a:spcPts val="1200"/>
              </a:spcBef>
              <a:spcAft>
                <a:spcPts val="0"/>
              </a:spcAft>
              <a:buNone/>
            </a:pPr>
            <a:r>
              <a:rPr lang="en" sz="2100"/>
              <a:t>(Particularly for hedging and cohesion)</a:t>
            </a:r>
            <a:endParaRPr sz="2100"/>
          </a:p>
          <a:p>
            <a:pPr marL="0" lvl="0" indent="0" algn="l" rtl="0">
              <a:spcBef>
                <a:spcPts val="1200"/>
              </a:spcBef>
              <a:spcAft>
                <a:spcPts val="0"/>
              </a:spcAft>
              <a:buNone/>
            </a:pPr>
            <a:r>
              <a:rPr lang="en" u="sng">
                <a:solidFill>
                  <a:schemeClr val="hlink"/>
                </a:solidFill>
                <a:hlinkClick r:id="rId4"/>
              </a:rPr>
              <a:t>https://academic-englishuk.com/</a:t>
            </a:r>
            <a:endParaRPr/>
          </a:p>
          <a:p>
            <a:pPr marL="0" lvl="0" indent="0" algn="l" rtl="0">
              <a:spcBef>
                <a:spcPts val="1200"/>
              </a:spcBef>
              <a:spcAft>
                <a:spcPts val="0"/>
              </a:spcAft>
              <a:buNone/>
            </a:pPr>
            <a:r>
              <a:rPr lang="en" sz="2100"/>
              <a:t>(particularly for structure, what to include in each section of your essay, paragraphing)</a:t>
            </a:r>
            <a:endParaRPr sz="2100"/>
          </a:p>
          <a:p>
            <a:pPr marL="0" lvl="0" indent="0" algn="l" rtl="0">
              <a:spcBef>
                <a:spcPts val="1200"/>
              </a:spcBef>
              <a:spcAft>
                <a:spcPts val="0"/>
              </a:spcAft>
              <a:buNone/>
            </a:pPr>
            <a:r>
              <a:rPr lang="en" sz="2100" u="sng">
                <a:solidFill>
                  <a:schemeClr val="hlink"/>
                </a:solidFill>
                <a:hlinkClick r:id="rId5"/>
              </a:rPr>
              <a:t>https://www.flo-joe.co.uk/cae/students/wordbank/</a:t>
            </a:r>
            <a:endParaRPr sz="2100"/>
          </a:p>
          <a:p>
            <a:pPr marL="0" lvl="0" indent="0" algn="l" rtl="0">
              <a:spcBef>
                <a:spcPts val="1200"/>
              </a:spcBef>
              <a:spcAft>
                <a:spcPts val="1200"/>
              </a:spcAft>
              <a:buNone/>
            </a:pPr>
            <a:r>
              <a:rPr lang="en" sz="2100"/>
              <a:t>Build your word power, short daily exercises</a:t>
            </a:r>
            <a:endParaRPr sz="210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94"/>
        <p:cNvGrpSpPr/>
        <p:nvPr/>
      </p:nvGrpSpPr>
      <p:grpSpPr>
        <a:xfrm>
          <a:off x="0" y="0"/>
          <a:ext cx="0" cy="0"/>
          <a:chOff x="0" y="0"/>
          <a:chExt cx="0" cy="0"/>
        </a:xfrm>
      </p:grpSpPr>
      <p:sp>
        <p:nvSpPr>
          <p:cNvPr id="295" name="Google Shape;295;p43"/>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Reflection</a:t>
            </a:r>
            <a:endParaRPr/>
          </a:p>
        </p:txBody>
      </p:sp>
      <p:sp>
        <p:nvSpPr>
          <p:cNvPr id="296" name="Google Shape;296;p43"/>
          <p:cNvSpPr txBox="1">
            <a:spLocks noGrp="1"/>
          </p:cNvSpPr>
          <p:nvPr>
            <p:ph type="body" idx="1"/>
          </p:nvPr>
        </p:nvSpPr>
        <p:spPr>
          <a:xfrm>
            <a:off x="311700" y="1229875"/>
            <a:ext cx="8520600" cy="33390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sz="3000" dirty="0"/>
              <a:t>What have you learned from today’s session that </a:t>
            </a:r>
            <a:r>
              <a:rPr lang="en" sz="3000"/>
              <a:t>will help you improve your writing?</a:t>
            </a:r>
            <a:endParaRPr sz="3000"/>
          </a:p>
          <a:p>
            <a:pPr marL="0" lvl="0" indent="0" algn="l" rtl="0">
              <a:spcBef>
                <a:spcPts val="1200"/>
              </a:spcBef>
              <a:spcAft>
                <a:spcPts val="1200"/>
              </a:spcAft>
              <a:buNone/>
            </a:pPr>
            <a:r>
              <a:rPr lang="en" sz="3000"/>
              <a:t>Menti.com 5605 7003</a:t>
            </a:r>
            <a:endParaRPr sz="300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300"/>
        <p:cNvGrpSpPr/>
        <p:nvPr/>
      </p:nvGrpSpPr>
      <p:grpSpPr>
        <a:xfrm>
          <a:off x="0" y="0"/>
          <a:ext cx="0" cy="0"/>
          <a:chOff x="0" y="0"/>
          <a:chExt cx="0" cy="0"/>
        </a:xfrm>
      </p:grpSpPr>
      <p:sp>
        <p:nvSpPr>
          <p:cNvPr id="301" name="Google Shape;301;p44"/>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Important Reminder</a:t>
            </a:r>
            <a:endParaRPr/>
          </a:p>
        </p:txBody>
      </p:sp>
      <p:sp>
        <p:nvSpPr>
          <p:cNvPr id="302" name="Google Shape;302;p44"/>
          <p:cNvSpPr txBox="1">
            <a:spLocks noGrp="1"/>
          </p:cNvSpPr>
          <p:nvPr>
            <p:ph type="body" idx="1"/>
          </p:nvPr>
        </p:nvSpPr>
        <p:spPr>
          <a:xfrm>
            <a:off x="311700" y="1229875"/>
            <a:ext cx="8520600" cy="33390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sz="2500"/>
              <a:t>Your EAP writing exam must be </a:t>
            </a:r>
            <a:r>
              <a:rPr lang="en" sz="2500" b="1">
                <a:solidFill>
                  <a:schemeClr val="dk1"/>
                </a:solidFill>
              </a:rPr>
              <a:t>all your own words</a:t>
            </a:r>
            <a:endParaRPr sz="2500" b="1">
              <a:solidFill>
                <a:schemeClr val="dk1"/>
              </a:solidFill>
            </a:endParaRPr>
          </a:p>
          <a:p>
            <a:pPr marL="0" lvl="0" indent="0" algn="l" rtl="0">
              <a:spcBef>
                <a:spcPts val="1200"/>
              </a:spcBef>
              <a:spcAft>
                <a:spcPts val="0"/>
              </a:spcAft>
              <a:buNone/>
            </a:pPr>
            <a:r>
              <a:rPr lang="en" sz="2500"/>
              <a:t>All essays will be uploaded to </a:t>
            </a:r>
            <a:r>
              <a:rPr lang="en" sz="2500" b="1">
                <a:solidFill>
                  <a:schemeClr val="dk1"/>
                </a:solidFill>
              </a:rPr>
              <a:t>Turnitin to check for plagiarism</a:t>
            </a:r>
            <a:endParaRPr sz="2500" b="1">
              <a:solidFill>
                <a:schemeClr val="dk1"/>
              </a:solidFill>
            </a:endParaRPr>
          </a:p>
          <a:p>
            <a:pPr marL="0" lvl="0" indent="0" algn="l" rtl="0">
              <a:spcBef>
                <a:spcPts val="1200"/>
              </a:spcBef>
              <a:spcAft>
                <a:spcPts val="0"/>
              </a:spcAft>
              <a:buNone/>
            </a:pPr>
            <a:r>
              <a:rPr lang="en" sz="2500"/>
              <a:t>You</a:t>
            </a:r>
            <a:r>
              <a:rPr lang="en" sz="2500" b="1">
                <a:solidFill>
                  <a:schemeClr val="dk1"/>
                </a:solidFill>
              </a:rPr>
              <a:t> must not memorise </a:t>
            </a:r>
            <a:r>
              <a:rPr lang="en" sz="2500"/>
              <a:t>full sentences to use in the exam</a:t>
            </a:r>
            <a:endParaRPr sz="2500"/>
          </a:p>
          <a:p>
            <a:pPr marL="0" lvl="0" indent="0" algn="l" rtl="0">
              <a:spcBef>
                <a:spcPts val="1200"/>
              </a:spcBef>
              <a:spcAft>
                <a:spcPts val="1200"/>
              </a:spcAft>
              <a:buNone/>
            </a:pPr>
            <a:endParaRPr sz="21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16"/>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Task Achievement: to achieve 70+</a:t>
            </a:r>
            <a:endParaRPr/>
          </a:p>
        </p:txBody>
      </p:sp>
      <p:sp>
        <p:nvSpPr>
          <p:cNvPr id="106" name="Google Shape;106;p16"/>
          <p:cNvSpPr txBox="1">
            <a:spLocks noGrp="1"/>
          </p:cNvSpPr>
          <p:nvPr>
            <p:ph type="body" idx="1"/>
          </p:nvPr>
        </p:nvSpPr>
        <p:spPr>
          <a:xfrm>
            <a:off x="311700" y="1229875"/>
            <a:ext cx="8520600" cy="3339000"/>
          </a:xfrm>
          <a:prstGeom prst="rect">
            <a:avLst/>
          </a:prstGeom>
        </p:spPr>
        <p:txBody>
          <a:bodyPr spcFirstLastPara="1" wrap="square" lIns="91425" tIns="91425" rIns="91425" bIns="91425" anchor="t" anchorCtr="0">
            <a:normAutofit/>
          </a:bodyPr>
          <a:lstStyle/>
          <a:p>
            <a:pPr marL="457200" lvl="0" indent="-361950" algn="l" rtl="0">
              <a:spcBef>
                <a:spcPts val="0"/>
              </a:spcBef>
              <a:spcAft>
                <a:spcPts val="0"/>
              </a:spcAft>
              <a:buSzPts val="2100"/>
              <a:buChar char="●"/>
            </a:pPr>
            <a:r>
              <a:rPr lang="en" sz="2100"/>
              <a:t>Your </a:t>
            </a:r>
            <a:r>
              <a:rPr lang="en" sz="2100" b="1"/>
              <a:t>view needs to be clearly stated </a:t>
            </a:r>
            <a:r>
              <a:rPr lang="en" sz="2100"/>
              <a:t>in your introduction (use a clear thesis statement)</a:t>
            </a:r>
            <a:endParaRPr sz="2100"/>
          </a:p>
          <a:p>
            <a:pPr marL="0" lvl="0" indent="0" algn="l" rtl="0">
              <a:spcBef>
                <a:spcPts val="1200"/>
              </a:spcBef>
              <a:spcAft>
                <a:spcPts val="1200"/>
              </a:spcAft>
              <a:buNone/>
            </a:pP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17"/>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Task Achievement: to achieve 70+</a:t>
            </a:r>
            <a:endParaRPr/>
          </a:p>
        </p:txBody>
      </p:sp>
      <p:sp>
        <p:nvSpPr>
          <p:cNvPr id="112" name="Google Shape;112;p17"/>
          <p:cNvSpPr txBox="1">
            <a:spLocks noGrp="1"/>
          </p:cNvSpPr>
          <p:nvPr>
            <p:ph type="body" idx="1"/>
          </p:nvPr>
        </p:nvSpPr>
        <p:spPr>
          <a:xfrm>
            <a:off x="311700" y="1229875"/>
            <a:ext cx="8520600" cy="3339000"/>
          </a:xfrm>
          <a:prstGeom prst="rect">
            <a:avLst/>
          </a:prstGeom>
        </p:spPr>
        <p:txBody>
          <a:bodyPr spcFirstLastPara="1" wrap="square" lIns="91425" tIns="91425" rIns="91425" bIns="91425" anchor="t" anchorCtr="0">
            <a:normAutofit/>
          </a:bodyPr>
          <a:lstStyle/>
          <a:p>
            <a:pPr marL="457200" lvl="0" indent="-361950" algn="l" rtl="0">
              <a:spcBef>
                <a:spcPts val="0"/>
              </a:spcBef>
              <a:spcAft>
                <a:spcPts val="0"/>
              </a:spcAft>
              <a:buSzPts val="2100"/>
              <a:buChar char="●"/>
            </a:pPr>
            <a:r>
              <a:rPr lang="en" sz="2100"/>
              <a:t>Your </a:t>
            </a:r>
            <a:r>
              <a:rPr lang="en" sz="2100" b="1"/>
              <a:t>view needs to be clearly stated </a:t>
            </a:r>
            <a:r>
              <a:rPr lang="en" sz="2100"/>
              <a:t>in your introduction (use a clear thesis statement)</a:t>
            </a:r>
            <a:endParaRPr sz="2100"/>
          </a:p>
          <a:p>
            <a:pPr marL="457200" lvl="0" indent="-361950" algn="l" rtl="0">
              <a:spcBef>
                <a:spcPts val="0"/>
              </a:spcBef>
              <a:spcAft>
                <a:spcPts val="0"/>
              </a:spcAft>
              <a:buSzPts val="2100"/>
              <a:buChar char="●"/>
            </a:pPr>
            <a:r>
              <a:rPr lang="en" sz="2100"/>
              <a:t>You need to discuss </a:t>
            </a:r>
            <a:r>
              <a:rPr lang="en" sz="2100" b="1"/>
              <a:t>both sides</a:t>
            </a:r>
            <a:r>
              <a:rPr lang="en" sz="2100"/>
              <a:t> of the view in your essay</a:t>
            </a:r>
            <a:endParaRPr sz="2100"/>
          </a:p>
          <a:p>
            <a:pPr marL="0" lvl="0" indent="0" algn="l" rtl="0">
              <a:spcBef>
                <a:spcPts val="1200"/>
              </a:spcBef>
              <a:spcAft>
                <a:spcPts val="1200"/>
              </a:spcAft>
              <a:buNone/>
            </a:pP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18"/>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Task Achievement: to achieve 65+</a:t>
            </a:r>
            <a:endParaRPr/>
          </a:p>
        </p:txBody>
      </p:sp>
      <p:sp>
        <p:nvSpPr>
          <p:cNvPr id="118" name="Google Shape;118;p18"/>
          <p:cNvSpPr txBox="1">
            <a:spLocks noGrp="1"/>
          </p:cNvSpPr>
          <p:nvPr>
            <p:ph type="body" idx="1"/>
          </p:nvPr>
        </p:nvSpPr>
        <p:spPr>
          <a:xfrm>
            <a:off x="311700" y="1229875"/>
            <a:ext cx="8520600" cy="3339000"/>
          </a:xfrm>
          <a:prstGeom prst="rect">
            <a:avLst/>
          </a:prstGeom>
        </p:spPr>
        <p:txBody>
          <a:bodyPr spcFirstLastPara="1" wrap="square" lIns="91425" tIns="91425" rIns="91425" bIns="91425" anchor="t" anchorCtr="0">
            <a:normAutofit/>
          </a:bodyPr>
          <a:lstStyle/>
          <a:p>
            <a:pPr marL="457200" lvl="0" indent="-361950" algn="l" rtl="0">
              <a:spcBef>
                <a:spcPts val="0"/>
              </a:spcBef>
              <a:spcAft>
                <a:spcPts val="0"/>
              </a:spcAft>
              <a:buSzPts val="2100"/>
              <a:buChar char="●"/>
            </a:pPr>
            <a:r>
              <a:rPr lang="en" sz="2100"/>
              <a:t>Your </a:t>
            </a:r>
            <a:r>
              <a:rPr lang="en" sz="2100" b="1"/>
              <a:t>view needs to be clearly stated </a:t>
            </a:r>
            <a:r>
              <a:rPr lang="en" sz="2100"/>
              <a:t>in your introduction (use a clear thesis statement)</a:t>
            </a:r>
            <a:endParaRPr sz="2100"/>
          </a:p>
          <a:p>
            <a:pPr marL="457200" lvl="0" indent="-361950" algn="l" rtl="0">
              <a:spcBef>
                <a:spcPts val="0"/>
              </a:spcBef>
              <a:spcAft>
                <a:spcPts val="0"/>
              </a:spcAft>
              <a:buSzPts val="2100"/>
              <a:buChar char="●"/>
            </a:pPr>
            <a:r>
              <a:rPr lang="en" sz="2100"/>
              <a:t>You need to discuss </a:t>
            </a:r>
            <a:r>
              <a:rPr lang="en" sz="2100" b="1"/>
              <a:t>both sides</a:t>
            </a:r>
            <a:r>
              <a:rPr lang="en" sz="2100"/>
              <a:t> of the view in your essay</a:t>
            </a:r>
            <a:endParaRPr sz="2100"/>
          </a:p>
          <a:p>
            <a:pPr marL="0" lvl="0" indent="0" algn="l" rtl="0">
              <a:spcBef>
                <a:spcPts val="1200"/>
              </a:spcBef>
              <a:spcAft>
                <a:spcPts val="1200"/>
              </a:spcAft>
              <a:buNone/>
            </a:pPr>
            <a:endParaRPr/>
          </a:p>
        </p:txBody>
      </p:sp>
      <p:sp>
        <p:nvSpPr>
          <p:cNvPr id="119" name="Google Shape;119;p18"/>
          <p:cNvSpPr txBox="1"/>
          <p:nvPr/>
        </p:nvSpPr>
        <p:spPr>
          <a:xfrm>
            <a:off x="311700" y="2571750"/>
            <a:ext cx="8294700" cy="1908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600">
                <a:solidFill>
                  <a:schemeClr val="accent3"/>
                </a:solidFill>
                <a:latin typeface="Roboto"/>
                <a:ea typeface="Roboto"/>
                <a:cs typeface="Roboto"/>
                <a:sym typeface="Roboto"/>
              </a:rPr>
              <a:t>First - read the essay question carefully and identify the key words. Example question:</a:t>
            </a:r>
            <a:endParaRPr sz="1600">
              <a:solidFill>
                <a:schemeClr val="accent3"/>
              </a:solidFill>
              <a:latin typeface="Roboto"/>
              <a:ea typeface="Roboto"/>
              <a:cs typeface="Roboto"/>
              <a:sym typeface="Roboto"/>
            </a:endParaRPr>
          </a:p>
          <a:p>
            <a:pPr marL="0" lvl="0" indent="0" algn="l" rtl="0">
              <a:spcBef>
                <a:spcPts val="0"/>
              </a:spcBef>
              <a:spcAft>
                <a:spcPts val="0"/>
              </a:spcAft>
              <a:buNone/>
            </a:pPr>
            <a:endParaRPr sz="1600">
              <a:solidFill>
                <a:schemeClr val="accent3"/>
              </a:solidFill>
              <a:latin typeface="Roboto"/>
              <a:ea typeface="Roboto"/>
              <a:cs typeface="Roboto"/>
              <a:sym typeface="Roboto"/>
            </a:endParaRPr>
          </a:p>
          <a:p>
            <a:pPr marL="0" lvl="0" indent="0" algn="l" rtl="0">
              <a:spcBef>
                <a:spcPts val="0"/>
              </a:spcBef>
              <a:spcAft>
                <a:spcPts val="0"/>
              </a:spcAft>
              <a:buNone/>
            </a:pPr>
            <a:r>
              <a:rPr lang="en" sz="2200" b="1" i="1">
                <a:solidFill>
                  <a:schemeClr val="dk1"/>
                </a:solidFill>
                <a:latin typeface="Roboto"/>
                <a:ea typeface="Roboto"/>
                <a:cs typeface="Roboto"/>
                <a:sym typeface="Roboto"/>
              </a:rPr>
              <a:t>Technology is making us lazy. We should stop using computers, gadgets and apps to do so many things for us, and try to be more physically and mentally active.</a:t>
            </a:r>
            <a:r>
              <a:rPr lang="en" sz="2200">
                <a:solidFill>
                  <a:schemeClr val="dk1"/>
                </a:solidFill>
                <a:latin typeface="Roboto"/>
                <a:ea typeface="Roboto"/>
                <a:cs typeface="Roboto"/>
                <a:sym typeface="Roboto"/>
              </a:rPr>
              <a:t> </a:t>
            </a:r>
            <a:endParaRPr sz="2200">
              <a:solidFill>
                <a:schemeClr val="dk1"/>
              </a:solidFill>
              <a:latin typeface="Roboto"/>
              <a:ea typeface="Roboto"/>
              <a:cs typeface="Roboto"/>
              <a:sym typeface="Roboto"/>
            </a:endParaRPr>
          </a:p>
          <a:p>
            <a:pPr marL="0" lvl="0" indent="0" algn="l" rtl="0">
              <a:spcBef>
                <a:spcPts val="0"/>
              </a:spcBef>
              <a:spcAft>
                <a:spcPts val="0"/>
              </a:spcAft>
              <a:buNone/>
            </a:pPr>
            <a:endParaRPr>
              <a:latin typeface="Roboto"/>
              <a:ea typeface="Roboto"/>
              <a:cs typeface="Roboto"/>
              <a:sym typeface="Roboto"/>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Google Shape;124;p19"/>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Task Achievement: to achieve 65+</a:t>
            </a:r>
            <a:endParaRPr/>
          </a:p>
        </p:txBody>
      </p:sp>
      <p:sp>
        <p:nvSpPr>
          <p:cNvPr id="125" name="Google Shape;125;p19"/>
          <p:cNvSpPr txBox="1">
            <a:spLocks noGrp="1"/>
          </p:cNvSpPr>
          <p:nvPr>
            <p:ph type="body" idx="1"/>
          </p:nvPr>
        </p:nvSpPr>
        <p:spPr>
          <a:xfrm>
            <a:off x="311700" y="1229875"/>
            <a:ext cx="8520600" cy="3339000"/>
          </a:xfrm>
          <a:prstGeom prst="rect">
            <a:avLst/>
          </a:prstGeom>
        </p:spPr>
        <p:txBody>
          <a:bodyPr spcFirstLastPara="1" wrap="square" lIns="91425" tIns="91425" rIns="91425" bIns="91425" anchor="t" anchorCtr="0">
            <a:normAutofit/>
          </a:bodyPr>
          <a:lstStyle/>
          <a:p>
            <a:pPr marL="457200" lvl="0" indent="-361950" algn="l" rtl="0">
              <a:spcBef>
                <a:spcPts val="0"/>
              </a:spcBef>
              <a:spcAft>
                <a:spcPts val="0"/>
              </a:spcAft>
              <a:buSzPts val="2100"/>
              <a:buChar char="●"/>
            </a:pPr>
            <a:r>
              <a:rPr lang="en" sz="2100"/>
              <a:t>Your </a:t>
            </a:r>
            <a:r>
              <a:rPr lang="en" sz="2100" b="1"/>
              <a:t>view needs to be clearly stated </a:t>
            </a:r>
            <a:r>
              <a:rPr lang="en" sz="2100"/>
              <a:t>in your introduction (use a clear thesis statement)</a:t>
            </a:r>
            <a:endParaRPr sz="2100"/>
          </a:p>
          <a:p>
            <a:pPr marL="457200" lvl="0" indent="-361950" algn="l" rtl="0">
              <a:spcBef>
                <a:spcPts val="0"/>
              </a:spcBef>
              <a:spcAft>
                <a:spcPts val="0"/>
              </a:spcAft>
              <a:buSzPts val="2100"/>
              <a:buChar char="●"/>
            </a:pPr>
            <a:r>
              <a:rPr lang="en" sz="2100"/>
              <a:t>You need to discuss </a:t>
            </a:r>
            <a:r>
              <a:rPr lang="en" sz="2100" b="1"/>
              <a:t>both sides</a:t>
            </a:r>
            <a:r>
              <a:rPr lang="en" sz="2100"/>
              <a:t> of the view in your essay</a:t>
            </a:r>
            <a:endParaRPr sz="2100"/>
          </a:p>
          <a:p>
            <a:pPr marL="0" lvl="0" indent="0" algn="l" rtl="0">
              <a:spcBef>
                <a:spcPts val="1200"/>
              </a:spcBef>
              <a:spcAft>
                <a:spcPts val="1200"/>
              </a:spcAft>
              <a:buNone/>
            </a:pPr>
            <a:endParaRPr/>
          </a:p>
        </p:txBody>
      </p:sp>
      <p:sp>
        <p:nvSpPr>
          <p:cNvPr id="126" name="Google Shape;126;p19"/>
          <p:cNvSpPr txBox="1"/>
          <p:nvPr/>
        </p:nvSpPr>
        <p:spPr>
          <a:xfrm>
            <a:off x="311700" y="2571750"/>
            <a:ext cx="8294700" cy="1908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600">
                <a:solidFill>
                  <a:schemeClr val="accent3"/>
                </a:solidFill>
                <a:latin typeface="Roboto"/>
                <a:ea typeface="Roboto"/>
                <a:cs typeface="Roboto"/>
                <a:sym typeface="Roboto"/>
              </a:rPr>
              <a:t>First - read the essay question carefully and identify the key words. Example question:</a:t>
            </a:r>
            <a:endParaRPr sz="1600">
              <a:solidFill>
                <a:schemeClr val="accent3"/>
              </a:solidFill>
              <a:latin typeface="Roboto"/>
              <a:ea typeface="Roboto"/>
              <a:cs typeface="Roboto"/>
              <a:sym typeface="Roboto"/>
            </a:endParaRPr>
          </a:p>
          <a:p>
            <a:pPr marL="0" lvl="0" indent="0" algn="l" rtl="0">
              <a:spcBef>
                <a:spcPts val="0"/>
              </a:spcBef>
              <a:spcAft>
                <a:spcPts val="0"/>
              </a:spcAft>
              <a:buNone/>
            </a:pPr>
            <a:endParaRPr sz="1600">
              <a:solidFill>
                <a:schemeClr val="accent3"/>
              </a:solidFill>
              <a:latin typeface="Roboto"/>
              <a:ea typeface="Roboto"/>
              <a:cs typeface="Roboto"/>
              <a:sym typeface="Roboto"/>
            </a:endParaRPr>
          </a:p>
          <a:p>
            <a:pPr marL="0" lvl="0" indent="0" algn="l" rtl="0">
              <a:spcBef>
                <a:spcPts val="0"/>
              </a:spcBef>
              <a:spcAft>
                <a:spcPts val="0"/>
              </a:spcAft>
              <a:buNone/>
            </a:pPr>
            <a:r>
              <a:rPr lang="en" sz="2200" b="1" i="1">
                <a:solidFill>
                  <a:schemeClr val="dk1"/>
                </a:solidFill>
                <a:highlight>
                  <a:srgbClr val="FFFF00"/>
                </a:highlight>
                <a:latin typeface="Roboto"/>
                <a:ea typeface="Roboto"/>
                <a:cs typeface="Roboto"/>
                <a:sym typeface="Roboto"/>
              </a:rPr>
              <a:t>Technology </a:t>
            </a:r>
            <a:r>
              <a:rPr lang="en" sz="2200" b="1" i="1">
                <a:solidFill>
                  <a:schemeClr val="dk1"/>
                </a:solidFill>
                <a:latin typeface="Roboto"/>
                <a:ea typeface="Roboto"/>
                <a:cs typeface="Roboto"/>
                <a:sym typeface="Roboto"/>
              </a:rPr>
              <a:t>is making us </a:t>
            </a:r>
            <a:r>
              <a:rPr lang="en" sz="2200" b="1" i="1">
                <a:solidFill>
                  <a:schemeClr val="dk1"/>
                </a:solidFill>
                <a:highlight>
                  <a:srgbClr val="FFFF00"/>
                </a:highlight>
                <a:latin typeface="Roboto"/>
                <a:ea typeface="Roboto"/>
                <a:cs typeface="Roboto"/>
                <a:sym typeface="Roboto"/>
              </a:rPr>
              <a:t>lazy.</a:t>
            </a:r>
            <a:r>
              <a:rPr lang="en" sz="2200" b="1" i="1">
                <a:solidFill>
                  <a:schemeClr val="dk1"/>
                </a:solidFill>
                <a:latin typeface="Roboto"/>
                <a:ea typeface="Roboto"/>
                <a:cs typeface="Roboto"/>
                <a:sym typeface="Roboto"/>
              </a:rPr>
              <a:t> We </a:t>
            </a:r>
            <a:r>
              <a:rPr lang="en" sz="2200" b="1" i="1">
                <a:solidFill>
                  <a:schemeClr val="dk1"/>
                </a:solidFill>
                <a:highlight>
                  <a:srgbClr val="FFFF00"/>
                </a:highlight>
                <a:latin typeface="Roboto"/>
                <a:ea typeface="Roboto"/>
                <a:cs typeface="Roboto"/>
                <a:sym typeface="Roboto"/>
              </a:rPr>
              <a:t>should stop using</a:t>
            </a:r>
            <a:r>
              <a:rPr lang="en" sz="2200" b="1" i="1">
                <a:solidFill>
                  <a:schemeClr val="dk1"/>
                </a:solidFill>
                <a:latin typeface="Roboto"/>
                <a:ea typeface="Roboto"/>
                <a:cs typeface="Roboto"/>
                <a:sym typeface="Roboto"/>
              </a:rPr>
              <a:t> computers, gadgets and apps to do so many things for us, and try to be more </a:t>
            </a:r>
            <a:r>
              <a:rPr lang="en" sz="2200" b="1" i="1">
                <a:solidFill>
                  <a:schemeClr val="dk1"/>
                </a:solidFill>
                <a:highlight>
                  <a:srgbClr val="FFFF00"/>
                </a:highlight>
                <a:latin typeface="Roboto"/>
                <a:ea typeface="Roboto"/>
                <a:cs typeface="Roboto"/>
                <a:sym typeface="Roboto"/>
              </a:rPr>
              <a:t>physically and mentally active.</a:t>
            </a:r>
            <a:r>
              <a:rPr lang="en" sz="2200">
                <a:solidFill>
                  <a:schemeClr val="dk1"/>
                </a:solidFill>
                <a:highlight>
                  <a:srgbClr val="FFFF00"/>
                </a:highlight>
                <a:latin typeface="Roboto"/>
                <a:ea typeface="Roboto"/>
                <a:cs typeface="Roboto"/>
                <a:sym typeface="Roboto"/>
              </a:rPr>
              <a:t> </a:t>
            </a:r>
            <a:endParaRPr sz="2200">
              <a:solidFill>
                <a:schemeClr val="dk1"/>
              </a:solidFill>
              <a:highlight>
                <a:srgbClr val="FFFF00"/>
              </a:highlight>
              <a:latin typeface="Roboto"/>
              <a:ea typeface="Roboto"/>
              <a:cs typeface="Roboto"/>
              <a:sym typeface="Roboto"/>
            </a:endParaRPr>
          </a:p>
          <a:p>
            <a:pPr marL="0" lvl="0" indent="0" algn="l" rtl="0">
              <a:spcBef>
                <a:spcPts val="0"/>
              </a:spcBef>
              <a:spcAft>
                <a:spcPts val="0"/>
              </a:spcAft>
              <a:buNone/>
            </a:pPr>
            <a:endParaRPr>
              <a:highlight>
                <a:srgbClr val="FFFF00"/>
              </a:highlight>
              <a:latin typeface="Roboto"/>
              <a:ea typeface="Roboto"/>
              <a:cs typeface="Roboto"/>
              <a:sym typeface="Roboto"/>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20"/>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Brainstorm ideas</a:t>
            </a:r>
            <a:endParaRPr/>
          </a:p>
        </p:txBody>
      </p:sp>
      <p:sp>
        <p:nvSpPr>
          <p:cNvPr id="132" name="Google Shape;132;p20"/>
          <p:cNvSpPr txBox="1">
            <a:spLocks noGrp="1"/>
          </p:cNvSpPr>
          <p:nvPr>
            <p:ph type="body" idx="1"/>
          </p:nvPr>
        </p:nvSpPr>
        <p:spPr>
          <a:xfrm>
            <a:off x="311700" y="1229875"/>
            <a:ext cx="8520600" cy="33390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endParaRPr/>
          </a:p>
        </p:txBody>
      </p:sp>
      <p:cxnSp>
        <p:nvCxnSpPr>
          <p:cNvPr id="133" name="Google Shape;133;p20"/>
          <p:cNvCxnSpPr>
            <a:stCxn id="134" idx="2"/>
            <a:endCxn id="135" idx="1"/>
          </p:cNvCxnSpPr>
          <p:nvPr/>
        </p:nvCxnSpPr>
        <p:spPr>
          <a:xfrm>
            <a:off x="2242650" y="2571750"/>
            <a:ext cx="609600" cy="923700"/>
          </a:xfrm>
          <a:prstGeom prst="bentConnector3">
            <a:avLst>
              <a:gd name="adj1" fmla="val 50000"/>
            </a:avLst>
          </a:prstGeom>
          <a:noFill/>
          <a:ln w="9525" cap="flat" cmpd="sng">
            <a:solidFill>
              <a:srgbClr val="C2C2C2"/>
            </a:solidFill>
            <a:prstDash val="solid"/>
            <a:round/>
            <a:headEnd type="none" w="sm" len="sm"/>
            <a:tailEnd type="none" w="sm" len="sm"/>
          </a:ln>
        </p:spPr>
      </p:cxnSp>
      <p:cxnSp>
        <p:nvCxnSpPr>
          <p:cNvPr id="136" name="Google Shape;136;p20"/>
          <p:cNvCxnSpPr>
            <a:stCxn id="134" idx="2"/>
            <a:endCxn id="137" idx="1"/>
          </p:cNvCxnSpPr>
          <p:nvPr/>
        </p:nvCxnSpPr>
        <p:spPr>
          <a:xfrm rot="10800000" flipH="1">
            <a:off x="2242650" y="1675950"/>
            <a:ext cx="609600" cy="895800"/>
          </a:xfrm>
          <a:prstGeom prst="bentConnector3">
            <a:avLst>
              <a:gd name="adj1" fmla="val 50000"/>
            </a:avLst>
          </a:prstGeom>
          <a:noFill/>
          <a:ln w="9525" cap="flat" cmpd="sng">
            <a:solidFill>
              <a:srgbClr val="C2C2C2"/>
            </a:solidFill>
            <a:prstDash val="solid"/>
            <a:round/>
            <a:headEnd type="none" w="sm" len="sm"/>
            <a:tailEnd type="none" w="sm" len="sm"/>
          </a:ln>
        </p:spPr>
      </p:cxnSp>
      <p:sp>
        <p:nvSpPr>
          <p:cNvPr id="134" name="Google Shape;134;p20"/>
          <p:cNvSpPr/>
          <p:nvPr/>
        </p:nvSpPr>
        <p:spPr>
          <a:xfrm rot="-5400000">
            <a:off x="359400" y="2309100"/>
            <a:ext cx="3241200" cy="525300"/>
          </a:xfrm>
          <a:prstGeom prst="roundRect">
            <a:avLst>
              <a:gd name="adj" fmla="val 16667"/>
            </a:avLst>
          </a:prstGeom>
          <a:solidFill>
            <a:srgbClr val="840D35"/>
          </a:solidFill>
          <a:ln w="9525" cap="flat" cmpd="sng">
            <a:solidFill>
              <a:srgbClr val="840D35"/>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100">
                <a:solidFill>
                  <a:srgbClr val="FFFFFF"/>
                </a:solidFill>
                <a:latin typeface="Roboto"/>
                <a:ea typeface="Roboto"/>
                <a:cs typeface="Roboto"/>
                <a:sym typeface="Roboto"/>
              </a:rPr>
              <a:t>Technology</a:t>
            </a:r>
            <a:endParaRPr sz="1100">
              <a:solidFill>
                <a:srgbClr val="FFFFFF"/>
              </a:solidFill>
              <a:latin typeface="Roboto"/>
              <a:ea typeface="Roboto"/>
              <a:cs typeface="Roboto"/>
              <a:sym typeface="Roboto"/>
            </a:endParaRPr>
          </a:p>
        </p:txBody>
      </p:sp>
      <p:sp>
        <p:nvSpPr>
          <p:cNvPr id="137" name="Google Shape;137;p20"/>
          <p:cNvSpPr/>
          <p:nvPr/>
        </p:nvSpPr>
        <p:spPr>
          <a:xfrm>
            <a:off x="2852250" y="1413174"/>
            <a:ext cx="2020500" cy="525300"/>
          </a:xfrm>
          <a:prstGeom prst="roundRect">
            <a:avLst>
              <a:gd name="adj" fmla="val 16667"/>
            </a:avLst>
          </a:prstGeom>
          <a:solidFill>
            <a:srgbClr val="B61249"/>
          </a:solidFill>
          <a:ln w="9525" cap="flat" cmpd="sng">
            <a:solidFill>
              <a:srgbClr val="B61249"/>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100">
                <a:solidFill>
                  <a:srgbClr val="FFFFFF"/>
                </a:solidFill>
                <a:latin typeface="Roboto"/>
                <a:ea typeface="Roboto"/>
                <a:cs typeface="Roboto"/>
                <a:sym typeface="Roboto"/>
              </a:rPr>
              <a:t>Negatives</a:t>
            </a:r>
            <a:endParaRPr sz="1100">
              <a:solidFill>
                <a:srgbClr val="FFFFFF"/>
              </a:solidFill>
              <a:latin typeface="Roboto"/>
              <a:ea typeface="Roboto"/>
              <a:cs typeface="Roboto"/>
              <a:sym typeface="Roboto"/>
            </a:endParaRPr>
          </a:p>
        </p:txBody>
      </p:sp>
      <p:sp>
        <p:nvSpPr>
          <p:cNvPr id="135" name="Google Shape;135;p20"/>
          <p:cNvSpPr/>
          <p:nvPr/>
        </p:nvSpPr>
        <p:spPr>
          <a:xfrm>
            <a:off x="2852250" y="3232774"/>
            <a:ext cx="2020500" cy="525300"/>
          </a:xfrm>
          <a:prstGeom prst="roundRect">
            <a:avLst>
              <a:gd name="adj" fmla="val 16667"/>
            </a:avLst>
          </a:prstGeom>
          <a:solidFill>
            <a:srgbClr val="B61249"/>
          </a:solidFill>
          <a:ln w="9525" cap="flat" cmpd="sng">
            <a:solidFill>
              <a:srgbClr val="B61249"/>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100">
                <a:solidFill>
                  <a:srgbClr val="FFFFFF"/>
                </a:solidFill>
                <a:latin typeface="Roboto"/>
                <a:ea typeface="Roboto"/>
                <a:cs typeface="Roboto"/>
                <a:sym typeface="Roboto"/>
              </a:rPr>
              <a:t>Positives</a:t>
            </a:r>
            <a:endParaRPr sz="1100">
              <a:solidFill>
                <a:srgbClr val="FFFFFF"/>
              </a:solidFill>
              <a:latin typeface="Roboto"/>
              <a:ea typeface="Roboto"/>
              <a:cs typeface="Roboto"/>
              <a:sym typeface="Roboto"/>
            </a:endParaRPr>
          </a:p>
        </p:txBody>
      </p:sp>
      <p:sp>
        <p:nvSpPr>
          <p:cNvPr id="138" name="Google Shape;138;p20"/>
          <p:cNvSpPr/>
          <p:nvPr/>
        </p:nvSpPr>
        <p:spPr>
          <a:xfrm>
            <a:off x="5406150" y="950188"/>
            <a:ext cx="2020500" cy="525300"/>
          </a:xfrm>
          <a:prstGeom prst="roundRect">
            <a:avLst>
              <a:gd name="adj" fmla="val 16667"/>
            </a:avLst>
          </a:prstGeom>
          <a:solidFill>
            <a:srgbClr val="E1165A"/>
          </a:solidFill>
          <a:ln w="9525" cap="flat" cmpd="sng">
            <a:solidFill>
              <a:srgbClr val="E1165A"/>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100">
                <a:solidFill>
                  <a:srgbClr val="FFFFFF"/>
                </a:solidFill>
                <a:latin typeface="Roboto"/>
                <a:ea typeface="Roboto"/>
                <a:cs typeface="Roboto"/>
                <a:sym typeface="Roboto"/>
              </a:rPr>
              <a:t>Lazy - can do everything from home, working, shopping etc</a:t>
            </a:r>
            <a:endParaRPr sz="1100">
              <a:solidFill>
                <a:srgbClr val="FFFFFF"/>
              </a:solidFill>
              <a:latin typeface="Roboto"/>
              <a:ea typeface="Roboto"/>
              <a:cs typeface="Roboto"/>
              <a:sym typeface="Roboto"/>
            </a:endParaRPr>
          </a:p>
        </p:txBody>
      </p:sp>
      <p:sp>
        <p:nvSpPr>
          <p:cNvPr id="139" name="Google Shape;139;p20"/>
          <p:cNvSpPr/>
          <p:nvPr/>
        </p:nvSpPr>
        <p:spPr>
          <a:xfrm>
            <a:off x="5406150" y="1856488"/>
            <a:ext cx="2020500" cy="525300"/>
          </a:xfrm>
          <a:prstGeom prst="roundRect">
            <a:avLst>
              <a:gd name="adj" fmla="val 16667"/>
            </a:avLst>
          </a:prstGeom>
          <a:solidFill>
            <a:srgbClr val="E1165A"/>
          </a:solidFill>
          <a:ln w="9525" cap="flat" cmpd="sng">
            <a:solidFill>
              <a:srgbClr val="E1165A"/>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100">
                <a:solidFill>
                  <a:srgbClr val="FFFFFF"/>
                </a:solidFill>
                <a:latin typeface="Roboto"/>
                <a:ea typeface="Roboto"/>
                <a:cs typeface="Roboto"/>
                <a:sym typeface="Roboto"/>
              </a:rPr>
              <a:t>Less active - play online games instead of exercise</a:t>
            </a:r>
            <a:endParaRPr sz="1100">
              <a:solidFill>
                <a:srgbClr val="FFFFFF"/>
              </a:solidFill>
              <a:latin typeface="Roboto"/>
              <a:ea typeface="Roboto"/>
              <a:cs typeface="Roboto"/>
              <a:sym typeface="Roboto"/>
            </a:endParaRPr>
          </a:p>
        </p:txBody>
      </p:sp>
      <p:sp>
        <p:nvSpPr>
          <p:cNvPr id="140" name="Google Shape;140;p20"/>
          <p:cNvSpPr/>
          <p:nvPr/>
        </p:nvSpPr>
        <p:spPr>
          <a:xfrm>
            <a:off x="5406150" y="2761688"/>
            <a:ext cx="2020500" cy="525300"/>
          </a:xfrm>
          <a:prstGeom prst="roundRect">
            <a:avLst>
              <a:gd name="adj" fmla="val 16667"/>
            </a:avLst>
          </a:prstGeom>
          <a:solidFill>
            <a:srgbClr val="E1165A"/>
          </a:solidFill>
          <a:ln w="9525" cap="flat" cmpd="sng">
            <a:solidFill>
              <a:srgbClr val="E1165A"/>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100">
                <a:solidFill>
                  <a:srgbClr val="FFFFFF"/>
                </a:solidFill>
                <a:latin typeface="Roboto"/>
                <a:ea typeface="Roboto"/>
                <a:cs typeface="Roboto"/>
                <a:sym typeface="Roboto"/>
              </a:rPr>
              <a:t>More convenient - creates more time to do other things</a:t>
            </a:r>
            <a:endParaRPr sz="1100">
              <a:solidFill>
                <a:srgbClr val="FFFFFF"/>
              </a:solidFill>
              <a:latin typeface="Roboto"/>
              <a:ea typeface="Roboto"/>
              <a:cs typeface="Roboto"/>
              <a:sym typeface="Roboto"/>
            </a:endParaRPr>
          </a:p>
        </p:txBody>
      </p:sp>
      <p:sp>
        <p:nvSpPr>
          <p:cNvPr id="141" name="Google Shape;141;p20"/>
          <p:cNvSpPr/>
          <p:nvPr/>
        </p:nvSpPr>
        <p:spPr>
          <a:xfrm>
            <a:off x="5406150" y="3667988"/>
            <a:ext cx="2020500" cy="525300"/>
          </a:xfrm>
          <a:prstGeom prst="roundRect">
            <a:avLst>
              <a:gd name="adj" fmla="val 16667"/>
            </a:avLst>
          </a:prstGeom>
          <a:solidFill>
            <a:srgbClr val="E1165A"/>
          </a:solidFill>
          <a:ln w="9525" cap="flat" cmpd="sng">
            <a:solidFill>
              <a:srgbClr val="E1165A"/>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100">
                <a:solidFill>
                  <a:srgbClr val="FFFFFF"/>
                </a:solidFill>
                <a:latin typeface="Roboto"/>
                <a:ea typeface="Roboto"/>
                <a:cs typeface="Roboto"/>
                <a:sym typeface="Roboto"/>
              </a:rPr>
              <a:t>Better connected to friends and family </a:t>
            </a:r>
            <a:endParaRPr sz="1100">
              <a:solidFill>
                <a:srgbClr val="FFFFFF"/>
              </a:solidFill>
              <a:latin typeface="Roboto"/>
              <a:ea typeface="Roboto"/>
              <a:cs typeface="Roboto"/>
              <a:sym typeface="Roboto"/>
            </a:endParaRPr>
          </a:p>
        </p:txBody>
      </p:sp>
      <p:cxnSp>
        <p:nvCxnSpPr>
          <p:cNvPr id="142" name="Google Shape;142;p20"/>
          <p:cNvCxnSpPr>
            <a:stCxn id="137" idx="3"/>
            <a:endCxn id="138" idx="1"/>
          </p:cNvCxnSpPr>
          <p:nvPr/>
        </p:nvCxnSpPr>
        <p:spPr>
          <a:xfrm rot="10800000" flipH="1">
            <a:off x="4872750" y="1212924"/>
            <a:ext cx="533400" cy="462900"/>
          </a:xfrm>
          <a:prstGeom prst="bentConnector3">
            <a:avLst>
              <a:gd name="adj1" fmla="val 50000"/>
            </a:avLst>
          </a:prstGeom>
          <a:noFill/>
          <a:ln w="9525" cap="flat" cmpd="sng">
            <a:solidFill>
              <a:srgbClr val="C2C2C2"/>
            </a:solidFill>
            <a:prstDash val="solid"/>
            <a:round/>
            <a:headEnd type="none" w="sm" len="sm"/>
            <a:tailEnd type="none" w="sm" len="sm"/>
          </a:ln>
        </p:spPr>
      </p:cxnSp>
      <p:cxnSp>
        <p:nvCxnSpPr>
          <p:cNvPr id="143" name="Google Shape;143;p20"/>
          <p:cNvCxnSpPr>
            <a:stCxn id="137" idx="3"/>
            <a:endCxn id="139" idx="1"/>
          </p:cNvCxnSpPr>
          <p:nvPr/>
        </p:nvCxnSpPr>
        <p:spPr>
          <a:xfrm>
            <a:off x="4872750" y="1675824"/>
            <a:ext cx="533400" cy="443400"/>
          </a:xfrm>
          <a:prstGeom prst="bentConnector3">
            <a:avLst>
              <a:gd name="adj1" fmla="val 50000"/>
            </a:avLst>
          </a:prstGeom>
          <a:noFill/>
          <a:ln w="9525" cap="flat" cmpd="sng">
            <a:solidFill>
              <a:srgbClr val="C2C2C2"/>
            </a:solidFill>
            <a:prstDash val="solid"/>
            <a:round/>
            <a:headEnd type="none" w="sm" len="sm"/>
            <a:tailEnd type="none" w="sm" len="sm"/>
          </a:ln>
        </p:spPr>
      </p:cxnSp>
      <p:cxnSp>
        <p:nvCxnSpPr>
          <p:cNvPr id="144" name="Google Shape;144;p20"/>
          <p:cNvCxnSpPr>
            <a:stCxn id="140" idx="1"/>
            <a:endCxn id="135" idx="3"/>
          </p:cNvCxnSpPr>
          <p:nvPr/>
        </p:nvCxnSpPr>
        <p:spPr>
          <a:xfrm flipH="1">
            <a:off x="4872750" y="3024338"/>
            <a:ext cx="533400" cy="471000"/>
          </a:xfrm>
          <a:prstGeom prst="bentConnector3">
            <a:avLst>
              <a:gd name="adj1" fmla="val 50000"/>
            </a:avLst>
          </a:prstGeom>
          <a:noFill/>
          <a:ln w="9525" cap="flat" cmpd="sng">
            <a:solidFill>
              <a:srgbClr val="C2C2C2"/>
            </a:solidFill>
            <a:prstDash val="solid"/>
            <a:round/>
            <a:headEnd type="none" w="sm" len="sm"/>
            <a:tailEnd type="none" w="sm" len="sm"/>
          </a:ln>
        </p:spPr>
      </p:cxnSp>
      <p:cxnSp>
        <p:nvCxnSpPr>
          <p:cNvPr id="145" name="Google Shape;145;p20"/>
          <p:cNvCxnSpPr>
            <a:stCxn id="141" idx="1"/>
            <a:endCxn id="135" idx="3"/>
          </p:cNvCxnSpPr>
          <p:nvPr/>
        </p:nvCxnSpPr>
        <p:spPr>
          <a:xfrm rot="10800000">
            <a:off x="4872750" y="3495338"/>
            <a:ext cx="533400" cy="435300"/>
          </a:xfrm>
          <a:prstGeom prst="bentConnector3">
            <a:avLst>
              <a:gd name="adj1" fmla="val 50000"/>
            </a:avLst>
          </a:prstGeom>
          <a:noFill/>
          <a:ln w="9525" cap="flat" cmpd="sng">
            <a:solidFill>
              <a:srgbClr val="C2C2C2"/>
            </a:solidFill>
            <a:prstDash val="solid"/>
            <a:round/>
            <a:headEnd type="none" w="sm" len="sm"/>
            <a:tailEnd type="none" w="sm" len="sm"/>
          </a:ln>
        </p:spPr>
      </p:cxn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21"/>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sz="2200" b="1" i="1"/>
              <a:t>Technology is making us lazy. We should stop using computers, gadgets and apps to do so many things for us, and try to be more physically and mentally active.</a:t>
            </a:r>
            <a:r>
              <a:rPr lang="en" sz="2200"/>
              <a:t> </a:t>
            </a:r>
            <a:endParaRPr sz="2200"/>
          </a:p>
          <a:p>
            <a:pPr marL="0" lvl="0" indent="0" algn="l" rtl="0">
              <a:spcBef>
                <a:spcPts val="0"/>
              </a:spcBef>
              <a:spcAft>
                <a:spcPts val="0"/>
              </a:spcAft>
              <a:buNone/>
            </a:pPr>
            <a:endParaRPr/>
          </a:p>
        </p:txBody>
      </p:sp>
      <p:sp>
        <p:nvSpPr>
          <p:cNvPr id="151" name="Google Shape;151;p21"/>
          <p:cNvSpPr txBox="1">
            <a:spLocks noGrp="1"/>
          </p:cNvSpPr>
          <p:nvPr>
            <p:ph type="body" idx="1"/>
          </p:nvPr>
        </p:nvSpPr>
        <p:spPr>
          <a:xfrm>
            <a:off x="311700" y="1229875"/>
            <a:ext cx="8520600" cy="33390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endParaRPr sz="2600"/>
          </a:p>
          <a:p>
            <a:pPr marL="0" lvl="0" indent="0" algn="just" rtl="0">
              <a:lnSpc>
                <a:spcPct val="100000"/>
              </a:lnSpc>
              <a:spcBef>
                <a:spcPts val="1200"/>
              </a:spcBef>
              <a:spcAft>
                <a:spcPts val="0"/>
              </a:spcAft>
              <a:buNone/>
            </a:pPr>
            <a:r>
              <a:rPr lang="en" sz="2000">
                <a:solidFill>
                  <a:srgbClr val="000000"/>
                </a:solidFill>
                <a:latin typeface="Calibri"/>
                <a:ea typeface="Calibri"/>
                <a:cs typeface="Calibri"/>
                <a:sym typeface="Calibri"/>
              </a:rPr>
              <a:t>The development of technology has been growing rapidly and it has become an important part of people’s daily lives. People can access to it through electronic devices like computers and phones every day, bringing them convenience. On the other hand, it may lead to the problem of being physically and mentally inactive. This essay will argue that technology does not make us lose the spirit in doing sports and we should not stop using the electronic devices that help us accomplish things. </a:t>
            </a:r>
            <a:endParaRPr sz="2600"/>
          </a:p>
        </p:txBody>
      </p:sp>
      <p:sp>
        <p:nvSpPr>
          <p:cNvPr id="152" name="Google Shape;152;p21"/>
          <p:cNvSpPr txBox="1"/>
          <p:nvPr/>
        </p:nvSpPr>
        <p:spPr>
          <a:xfrm>
            <a:off x="3589150" y="1229875"/>
            <a:ext cx="3546900" cy="738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800" i="1">
                <a:solidFill>
                  <a:schemeClr val="accent3"/>
                </a:solidFill>
                <a:latin typeface="Roboto"/>
                <a:ea typeface="Roboto"/>
                <a:cs typeface="Roboto"/>
                <a:sym typeface="Roboto"/>
              </a:rPr>
              <a:t>Are both sides discussed? What is the student’s opinion?</a:t>
            </a:r>
            <a:endParaRPr sz="1800" i="1">
              <a:solidFill>
                <a:schemeClr val="accent3"/>
              </a:solidFill>
              <a:latin typeface="Roboto"/>
              <a:ea typeface="Roboto"/>
              <a:cs typeface="Roboto"/>
              <a:sym typeface="Roboto"/>
            </a:endParaRPr>
          </a:p>
        </p:txBody>
      </p:sp>
      <p:sp>
        <p:nvSpPr>
          <p:cNvPr id="153" name="Google Shape;153;p21"/>
          <p:cNvSpPr txBox="1"/>
          <p:nvPr/>
        </p:nvSpPr>
        <p:spPr>
          <a:xfrm>
            <a:off x="113050" y="1540225"/>
            <a:ext cx="34761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b="1">
                <a:latin typeface="Roboto"/>
                <a:ea typeface="Roboto"/>
                <a:cs typeface="Roboto"/>
                <a:sym typeface="Roboto"/>
              </a:rPr>
              <a:t>Example Introduction</a:t>
            </a:r>
            <a:endParaRPr b="1">
              <a:latin typeface="Roboto"/>
              <a:ea typeface="Roboto"/>
              <a:cs typeface="Roboto"/>
              <a:sym typeface="Roboto"/>
            </a:endParaRPr>
          </a:p>
        </p:txBody>
      </p:sp>
    </p:spTree>
  </p:cSld>
  <p:clrMapOvr>
    <a:masterClrMapping/>
  </p:clrMapOvr>
</p:sld>
</file>

<file path=ppt/theme/theme1.xml><?xml version="1.0" encoding="utf-8"?>
<a:theme xmlns:a="http://schemas.openxmlformats.org/drawingml/2006/main" name="Geometric">
  <a:themeElements>
    <a:clrScheme name="Geometric">
      <a:dk1>
        <a:srgbClr val="2A3990"/>
      </a:dk1>
      <a:lt1>
        <a:srgbClr val="FFFFFF"/>
      </a:lt1>
      <a:dk2>
        <a:srgbClr val="434343"/>
      </a:dk2>
      <a:lt2>
        <a:srgbClr val="999999"/>
      </a:lt2>
      <a:accent1>
        <a:srgbClr val="212D74"/>
      </a:accent1>
      <a:accent2>
        <a:srgbClr val="3949AB"/>
      </a:accent2>
      <a:accent3>
        <a:srgbClr val="9C254D"/>
      </a:accent3>
      <a:accent4>
        <a:srgbClr val="D23369"/>
      </a:accent4>
      <a:accent5>
        <a:srgbClr val="F06292"/>
      </a:accent5>
      <a:accent6>
        <a:srgbClr val="7890CD"/>
      </a:accent6>
      <a:hlink>
        <a:srgbClr val="F06292"/>
      </a:hlink>
      <a:folHlink>
        <a:srgbClr val="F0629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87B0457ADA4BC4F839FDA731184F739" ma:contentTypeVersion="39" ma:contentTypeDescription="Create a new document." ma:contentTypeScope="" ma:versionID="94ebf1fd5bd85392a50ed2fed609bd55">
  <xsd:schema xmlns:xsd="http://www.w3.org/2001/XMLSchema" xmlns:xs="http://www.w3.org/2001/XMLSchema" xmlns:p="http://schemas.microsoft.com/office/2006/metadata/properties" xmlns:ns2="63fec4d8-4756-456c-8374-3f3d3a9d14ae" xmlns:ns3="038f71c7-c60a-468c-b066-6c88b9a8d87e" xmlns:ns4="96d43ff4-439c-48c4-90ea-91ab791edce3" targetNamespace="http://schemas.microsoft.com/office/2006/metadata/properties" ma:root="true" ma:fieldsID="73557efa2a21013c7586cda972ab570a" ns2:_="" ns3:_="" ns4:_="">
    <xsd:import namespace="63fec4d8-4756-456c-8374-3f3d3a9d14ae"/>
    <xsd:import namespace="038f71c7-c60a-468c-b066-6c88b9a8d87e"/>
    <xsd:import namespace="96d43ff4-439c-48c4-90ea-91ab791edce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element ref="ns2:NotebookType" minOccurs="0"/>
                <xsd:element ref="ns2:FolderType" minOccurs="0"/>
                <xsd:element ref="ns2:CultureName" minOccurs="0"/>
                <xsd:element ref="ns2:AppVersion" minOccurs="0"/>
                <xsd:element ref="ns2:TeamsChannelId" minOccurs="0"/>
                <xsd:element ref="ns2:Owner" minOccurs="0"/>
                <xsd:element ref="ns2:Math_Settings" minOccurs="0"/>
                <xsd:element ref="ns2:DefaultSectionNames" minOccurs="0"/>
                <xsd:element ref="ns2:Templates" minOccurs="0"/>
                <xsd:element ref="ns2:Teachers" minOccurs="0"/>
                <xsd:element ref="ns2:Students" minOccurs="0"/>
                <xsd:element ref="ns2:Student_Groups" minOccurs="0"/>
                <xsd:element ref="ns2:Distribution_Groups" minOccurs="0"/>
                <xsd:element ref="ns2:LMS_Mappings" minOccurs="0"/>
                <xsd:element ref="ns2:Invited_Teachers" minOccurs="0"/>
                <xsd:element ref="ns2:Invited_Students" minOccurs="0"/>
                <xsd:element ref="ns2:Self_Registration_Enabled" minOccurs="0"/>
                <xsd:element ref="ns2:Has_Teacher_Only_SectionGroup" minOccurs="0"/>
                <xsd:element ref="ns2:Is_Collaboration_Space_Locked" minOccurs="0"/>
                <xsd:element ref="ns2:IsNotebookLocked" minOccurs="0"/>
                <xsd:element ref="ns2:Teams_Channel_Section_Location" minOccurs="0"/>
                <xsd:element ref="ns2:MediaLengthInSeconds" minOccurs="0"/>
                <xsd:element ref="ns2:lcf76f155ced4ddcb4097134ff3c332f" minOccurs="0"/>
                <xsd:element ref="ns4: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3fec4d8-4756-456c-8374-3f3d3a9d14a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NotebookType" ma:index="20" nillable="true" ma:displayName="Notebook Type" ma:internalName="NotebookType">
      <xsd:simpleType>
        <xsd:restriction base="dms:Text"/>
      </xsd:simpleType>
    </xsd:element>
    <xsd:element name="FolderType" ma:index="21" nillable="true" ma:displayName="Folder Type" ma:internalName="FolderType">
      <xsd:simpleType>
        <xsd:restriction base="dms:Text"/>
      </xsd:simpleType>
    </xsd:element>
    <xsd:element name="CultureName" ma:index="22" nillable="true" ma:displayName="Culture Name" ma:internalName="CultureName">
      <xsd:simpleType>
        <xsd:restriction base="dms:Text"/>
      </xsd:simpleType>
    </xsd:element>
    <xsd:element name="AppVersion" ma:index="23" nillable="true" ma:displayName="App Version" ma:internalName="AppVersion">
      <xsd:simpleType>
        <xsd:restriction base="dms:Text"/>
      </xsd:simpleType>
    </xsd:element>
    <xsd:element name="TeamsChannelId" ma:index="24" nillable="true" ma:displayName="Teams Channel Id" ma:internalName="TeamsChannelId">
      <xsd:simpleType>
        <xsd:restriction base="dms:Text"/>
      </xsd:simpleType>
    </xsd:element>
    <xsd:element name="Owner" ma:index="25" nillable="true" ma:displayName="Owner"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ath_Settings" ma:index="26" nillable="true" ma:displayName="Math Settings" ma:internalName="Math_Settings">
      <xsd:simpleType>
        <xsd:restriction base="dms:Text"/>
      </xsd:simpleType>
    </xsd:element>
    <xsd:element name="DefaultSectionNames" ma:index="27" nillable="true" ma:displayName="Default Section Names" ma:internalName="DefaultSectionNames">
      <xsd:simpleType>
        <xsd:restriction base="dms:Note">
          <xsd:maxLength value="255"/>
        </xsd:restriction>
      </xsd:simpleType>
    </xsd:element>
    <xsd:element name="Templates" ma:index="28" nillable="true" ma:displayName="Templates" ma:internalName="Templates">
      <xsd:simpleType>
        <xsd:restriction base="dms:Note">
          <xsd:maxLength value="255"/>
        </xsd:restriction>
      </xsd:simpleType>
    </xsd:element>
    <xsd:element name="Teachers" ma:index="29" nillable="true" ma:displayName="Teachers" ma:internalName="Teach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s" ma:index="30" nillable="true" ma:displayName="Students" ma:internalName="Student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_Groups" ma:index="31" nillable="true" ma:displayName="Student Groups" ma:internalName="Student_Group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istribution_Groups" ma:index="32" nillable="true" ma:displayName="Distribution Groups" ma:internalName="Distribution_Groups">
      <xsd:simpleType>
        <xsd:restriction base="dms:Note">
          <xsd:maxLength value="255"/>
        </xsd:restriction>
      </xsd:simpleType>
    </xsd:element>
    <xsd:element name="LMS_Mappings" ma:index="33" nillable="true" ma:displayName="LMS Mappings" ma:internalName="LMS_Mappings">
      <xsd:simpleType>
        <xsd:restriction base="dms:Note">
          <xsd:maxLength value="255"/>
        </xsd:restriction>
      </xsd:simpleType>
    </xsd:element>
    <xsd:element name="Invited_Teachers" ma:index="34" nillable="true" ma:displayName="Invited Teachers" ma:internalName="Invited_Teachers">
      <xsd:simpleType>
        <xsd:restriction base="dms:Note">
          <xsd:maxLength value="255"/>
        </xsd:restriction>
      </xsd:simpleType>
    </xsd:element>
    <xsd:element name="Invited_Students" ma:index="35" nillable="true" ma:displayName="Invited Students" ma:internalName="Invited_Students">
      <xsd:simpleType>
        <xsd:restriction base="dms:Note">
          <xsd:maxLength value="255"/>
        </xsd:restriction>
      </xsd:simpleType>
    </xsd:element>
    <xsd:element name="Self_Registration_Enabled" ma:index="36" nillable="true" ma:displayName="Self Registration Enabled" ma:internalName="Self_Registration_Enabled">
      <xsd:simpleType>
        <xsd:restriction base="dms:Boolean"/>
      </xsd:simpleType>
    </xsd:element>
    <xsd:element name="Has_Teacher_Only_SectionGroup" ma:index="37" nillable="true" ma:displayName="Has Teacher Only SectionGroup" ma:internalName="Has_Teacher_Only_SectionGroup">
      <xsd:simpleType>
        <xsd:restriction base="dms:Boolean"/>
      </xsd:simpleType>
    </xsd:element>
    <xsd:element name="Is_Collaboration_Space_Locked" ma:index="38" nillable="true" ma:displayName="Is Collaboration Space Locked" ma:internalName="Is_Collaboration_Space_Locked">
      <xsd:simpleType>
        <xsd:restriction base="dms:Boolean"/>
      </xsd:simpleType>
    </xsd:element>
    <xsd:element name="IsNotebookLocked" ma:index="39" nillable="true" ma:displayName="Is Notebook Locked" ma:internalName="IsNotebookLocked">
      <xsd:simpleType>
        <xsd:restriction base="dms:Boolean"/>
      </xsd:simpleType>
    </xsd:element>
    <xsd:element name="Teams_Channel_Section_Location" ma:index="40" nillable="true" ma:displayName="Teams Channel Section Location" ma:internalName="Teams_Channel_Section_Location">
      <xsd:simpleType>
        <xsd:restriction base="dms:Text"/>
      </xsd:simpleType>
    </xsd:element>
    <xsd:element name="MediaLengthInSeconds" ma:index="41" nillable="true" ma:displayName="Length (seconds)" ma:internalName="MediaLengthInSeconds" ma:readOnly="true">
      <xsd:simpleType>
        <xsd:restriction base="dms:Unknown"/>
      </xsd:simpleType>
    </xsd:element>
    <xsd:element name="lcf76f155ced4ddcb4097134ff3c332f" ma:index="43" nillable="true" ma:taxonomy="true" ma:internalName="lcf76f155ced4ddcb4097134ff3c332f" ma:taxonomyFieldName="MediaServiceImageTags" ma:displayName="Image Tags" ma:readOnly="false" ma:fieldId="{5cf76f15-5ced-4ddc-b409-7134ff3c332f}" ma:taxonomyMulti="true" ma:sspId="a5e5bc10-9866-49dc-a6aa-e0bb4ae8a1a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45" nillable="true" ma:displayName="MediaServiceObjectDetectorVersions" ma:hidden="true" ma:indexed="true" ma:internalName="MediaServiceObjectDetectorVersions" ma:readOnly="true">
      <xsd:simpleType>
        <xsd:restriction base="dms:Text"/>
      </xsd:simpleType>
    </xsd:element>
    <xsd:element name="MediaServiceSearchProperties" ma:index="4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38f71c7-c60a-468c-b066-6c88b9a8d87e"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6d43ff4-439c-48c4-90ea-91ab791edce3" elementFormDefault="qualified">
    <xsd:import namespace="http://schemas.microsoft.com/office/2006/documentManagement/types"/>
    <xsd:import namespace="http://schemas.microsoft.com/office/infopath/2007/PartnerControls"/>
    <xsd:element name="TaxCatchAll" ma:index="44" nillable="true" ma:displayName="Taxonomy Catch All Column" ma:hidden="true" ma:list="{cf1ca6bf-4199-4f68-8a73-9bb5fdba4b88}" ma:internalName="TaxCatchAll" ma:showField="CatchAllData" ma:web="038f71c7-c60a-468c-b066-6c88b9a8d87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MS_Mappings xmlns="63fec4d8-4756-456c-8374-3f3d3a9d14ae" xsi:nil="true"/>
    <Teams_Channel_Section_Location xmlns="63fec4d8-4756-456c-8374-3f3d3a9d14ae" xsi:nil="true"/>
    <Self_Registration_Enabled xmlns="63fec4d8-4756-456c-8374-3f3d3a9d14ae" xsi:nil="true"/>
    <Teachers xmlns="63fec4d8-4756-456c-8374-3f3d3a9d14ae">
      <UserInfo>
        <DisplayName/>
        <AccountId xsi:nil="true"/>
        <AccountType/>
      </UserInfo>
    </Teachers>
    <AppVersion xmlns="63fec4d8-4756-456c-8374-3f3d3a9d14ae" xsi:nil="true"/>
    <Invited_Teachers xmlns="63fec4d8-4756-456c-8374-3f3d3a9d14ae" xsi:nil="true"/>
    <Invited_Students xmlns="63fec4d8-4756-456c-8374-3f3d3a9d14ae" xsi:nil="true"/>
    <Math_Settings xmlns="63fec4d8-4756-456c-8374-3f3d3a9d14ae" xsi:nil="true"/>
    <TeamsChannelId xmlns="63fec4d8-4756-456c-8374-3f3d3a9d14ae" xsi:nil="true"/>
    <Templates xmlns="63fec4d8-4756-456c-8374-3f3d3a9d14ae" xsi:nil="true"/>
    <Students xmlns="63fec4d8-4756-456c-8374-3f3d3a9d14ae">
      <UserInfo>
        <DisplayName/>
        <AccountId xsi:nil="true"/>
        <AccountType/>
      </UserInfo>
    </Students>
    <Student_Groups xmlns="63fec4d8-4756-456c-8374-3f3d3a9d14ae">
      <UserInfo>
        <DisplayName/>
        <AccountId xsi:nil="true"/>
        <AccountType/>
      </UserInfo>
    </Student_Groups>
    <Distribution_Groups xmlns="63fec4d8-4756-456c-8374-3f3d3a9d14ae" xsi:nil="true"/>
    <IsNotebookLocked xmlns="63fec4d8-4756-456c-8374-3f3d3a9d14ae" xsi:nil="true"/>
    <DefaultSectionNames xmlns="63fec4d8-4756-456c-8374-3f3d3a9d14ae" xsi:nil="true"/>
    <Is_Collaboration_Space_Locked xmlns="63fec4d8-4756-456c-8374-3f3d3a9d14ae" xsi:nil="true"/>
    <CultureName xmlns="63fec4d8-4756-456c-8374-3f3d3a9d14ae" xsi:nil="true"/>
    <Owner xmlns="63fec4d8-4756-456c-8374-3f3d3a9d14ae">
      <UserInfo>
        <DisplayName/>
        <AccountId xsi:nil="true"/>
        <AccountType/>
      </UserInfo>
    </Owner>
    <Has_Teacher_Only_SectionGroup xmlns="63fec4d8-4756-456c-8374-3f3d3a9d14ae" xsi:nil="true"/>
    <NotebookType xmlns="63fec4d8-4756-456c-8374-3f3d3a9d14ae" xsi:nil="true"/>
    <FolderType xmlns="63fec4d8-4756-456c-8374-3f3d3a9d14ae" xsi:nil="true"/>
    <TaxCatchAll xmlns="96d43ff4-439c-48c4-90ea-91ab791edce3" xsi:nil="true"/>
    <lcf76f155ced4ddcb4097134ff3c332f xmlns="63fec4d8-4756-456c-8374-3f3d3a9d14ae">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27503ED8-E93B-4307-904A-051790A92BDC}">
  <ds:schemaRefs>
    <ds:schemaRef ds:uri="http://schemas.microsoft.com/sharepoint/v3/contenttype/forms"/>
  </ds:schemaRefs>
</ds:datastoreItem>
</file>

<file path=customXml/itemProps2.xml><?xml version="1.0" encoding="utf-8"?>
<ds:datastoreItem xmlns:ds="http://schemas.openxmlformats.org/officeDocument/2006/customXml" ds:itemID="{83B4BC1D-FBC7-44D4-9A10-627E132100A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3fec4d8-4756-456c-8374-3f3d3a9d14ae"/>
    <ds:schemaRef ds:uri="038f71c7-c60a-468c-b066-6c88b9a8d87e"/>
    <ds:schemaRef ds:uri="96d43ff4-439c-48c4-90ea-91ab791edce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5382F85-CCC6-40EB-80CB-DDAEE33C0B09}">
  <ds:schemaRefs>
    <ds:schemaRef ds:uri="http://schemas.microsoft.com/office/infopath/2007/PartnerControls"/>
    <ds:schemaRef ds:uri="http://purl.org/dc/dcmitype/"/>
    <ds:schemaRef ds:uri="http://schemas.microsoft.com/office/2006/metadata/properties"/>
    <ds:schemaRef ds:uri="http://schemas.openxmlformats.org/package/2006/metadata/core-properties"/>
    <ds:schemaRef ds:uri="63fec4d8-4756-456c-8374-3f3d3a9d14ae"/>
    <ds:schemaRef ds:uri="http://purl.org/dc/elements/1.1/"/>
    <ds:schemaRef ds:uri="http://schemas.microsoft.com/office/2006/documentManagement/types"/>
    <ds:schemaRef ds:uri="http://purl.org/dc/terms/"/>
    <ds:schemaRef ds:uri="96d43ff4-439c-48c4-90ea-91ab791edce3"/>
    <ds:schemaRef ds:uri="038f71c7-c60a-468c-b066-6c88b9a8d87e"/>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0</TotalTime>
  <Words>2131</Words>
  <Application>Microsoft Office PowerPoint</Application>
  <PresentationFormat>On-screen Show (16:9)</PresentationFormat>
  <Paragraphs>126</Paragraphs>
  <Slides>32</Slides>
  <Notes>32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32</vt:i4>
      </vt:variant>
    </vt:vector>
  </HeadingPairs>
  <TitlesOfParts>
    <vt:vector size="36" baseType="lpstr">
      <vt:lpstr>Calibri</vt:lpstr>
      <vt:lpstr>Arial</vt:lpstr>
      <vt:lpstr>Roboto</vt:lpstr>
      <vt:lpstr>Geometric</vt:lpstr>
      <vt:lpstr>EAP Writing Revision</vt:lpstr>
      <vt:lpstr>Important Reminder</vt:lpstr>
      <vt:lpstr>Task Achievement and language Range (70)</vt:lpstr>
      <vt:lpstr>Task Achievement: to achieve 70+</vt:lpstr>
      <vt:lpstr>Task Achievement: to achieve 70+</vt:lpstr>
      <vt:lpstr>Task Achievement: to achieve 65+</vt:lpstr>
      <vt:lpstr>Task Achievement: to achieve 65+</vt:lpstr>
      <vt:lpstr>Brainstorm ideas</vt:lpstr>
      <vt:lpstr>Technology is making us lazy. We should stop using computers, gadgets and apps to do so many things for us, and try to be more physically and mentally active.  </vt:lpstr>
      <vt:lpstr>Technology is making us lazy. We should stop using computers, gadgets and apps to do so many things for us, and try to be more physically and mentally active.  </vt:lpstr>
      <vt:lpstr>Technology is making us lazy. We should stop using computers, gadgets and apps to do so many things for us, and try to be more physically and mentally active.  </vt:lpstr>
      <vt:lpstr>Technology is making us lazy. We should stop using computers, gadgets and apps to do so many things for us, and try to be more physically and mentally active.  </vt:lpstr>
      <vt:lpstr>Technology is making us lazy. We should stop using computers, gadgets and apps to do so many things for us, and try to be more physically and mentally active.  </vt:lpstr>
      <vt:lpstr>Task Achievement: to achieve 65+</vt:lpstr>
      <vt:lpstr>Task Achievement: to achieve 65+</vt:lpstr>
      <vt:lpstr>Task Achievement: to achieve 65+</vt:lpstr>
      <vt:lpstr>Analysis of sample essay</vt:lpstr>
      <vt:lpstr>Analysis of sample essay</vt:lpstr>
      <vt:lpstr>Language Range to achieve 70+</vt:lpstr>
      <vt:lpstr>Language Range to achieve 70+</vt:lpstr>
      <vt:lpstr>Language Range to achieve 70+</vt:lpstr>
      <vt:lpstr>Language Accuracy, Cohesion and Coherence</vt:lpstr>
      <vt:lpstr>Sample Essay: Language Analysis</vt:lpstr>
      <vt:lpstr>Cohesive devices</vt:lpstr>
      <vt:lpstr>Hedging</vt:lpstr>
      <vt:lpstr>Collocations and topic-specific vocabulary</vt:lpstr>
      <vt:lpstr>Conclusion</vt:lpstr>
      <vt:lpstr>Conclusion</vt:lpstr>
      <vt:lpstr>Extra Practice: Worksheet 2</vt:lpstr>
      <vt:lpstr>Useful Resources</vt:lpstr>
      <vt:lpstr>Reflection</vt:lpstr>
      <vt:lpstr>Important Reminder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EAP Writing Revision</dc:title>
  <cp:lastModifiedBy>Maja Skara</cp:lastModifiedBy>
  <cp:revision>4</cp:revision>
  <dcterms:modified xsi:type="dcterms:W3CDTF">2024-04-05T15:09:45Z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0x010100887B0457ADA4BC4F839FDA731184F739</vt:lpwstr>
  </property>
  <property fmtid="{D5CDD505-2E9C-101B-9397-08002B2CF9AE}" pid="3" name="MSIP_Label_9762d7e7-4474-4a67-9ef6-3d4dc52b0ea7_Enabled">
    <vt:lpwstr>true</vt:lpwstr>
  </property>
  <property fmtid="{D5CDD505-2E9C-101B-9397-08002B2CF9AE}" pid="4" name="MSIP_Label_9762d7e7-4474-4a67-9ef6-3d4dc52b0ea7_SetDate">
    <vt:lpwstr>2024-04-05T15:09:29Z</vt:lpwstr>
  </property>
  <property fmtid="{D5CDD505-2E9C-101B-9397-08002B2CF9AE}" pid="5" name="MSIP_Label_9762d7e7-4474-4a67-9ef6-3d4dc52b0ea7_Method">
    <vt:lpwstr>Privileged</vt:lpwstr>
  </property>
  <property fmtid="{D5CDD505-2E9C-101B-9397-08002B2CF9AE}" pid="6" name="MSIP_Label_9762d7e7-4474-4a67-9ef6-3d4dc52b0ea7_Name">
    <vt:lpwstr>Internal</vt:lpwstr>
  </property>
  <property fmtid="{D5CDD505-2E9C-101B-9397-08002B2CF9AE}" pid="7" name="MSIP_Label_9762d7e7-4474-4a67-9ef6-3d4dc52b0ea7_SiteId">
    <vt:lpwstr>057daf85-b1d5-44cd-ab7b-0a4ce1b29eae</vt:lpwstr>
  </property>
  <property fmtid="{D5CDD505-2E9C-101B-9397-08002B2CF9AE}" pid="8" name="MSIP_Label_9762d7e7-4474-4a67-9ef6-3d4dc52b0ea7_ActionId">
    <vt:lpwstr>1e130a52-4829-4234-9c4e-30d75882549b</vt:lpwstr>
  </property>
  <property fmtid="{D5CDD505-2E9C-101B-9397-08002B2CF9AE}" pid="9" name="MSIP_Label_9762d7e7-4474-4a67-9ef6-3d4dc52b0ea7_ContentBits">
    <vt:lpwstr>0</vt:lpwstr>
  </property>
</Properties>
</file>