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sldIdLst>
    <p:sldId id="266" r:id="rId5"/>
    <p:sldId id="257" r:id="rId6"/>
    <p:sldId id="258" r:id="rId7"/>
    <p:sldId id="259" r:id="rId8"/>
    <p:sldId id="260" r:id="rId9"/>
    <p:sldId id="261" r:id="rId10"/>
    <p:sldId id="262" r:id="rId11"/>
    <p:sldId id="263" r:id="rId12"/>
    <p:sldId id="264"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DD2D7E-F1AB-414D-A2CD-3A0F0EBBE7E5}" v="2" dt="2022-02-09T14:39:28.138"/>
    <p1510:client id="{4C403B70-7A4F-4CE1-BFAC-1E846A670DAE}" v="45" dt="2020-10-13T08:40:10.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188" y="-8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morrison_2" userId="S::lizmorrison_2_outlook.com#ext#@kaplanint.onmicrosoft.com::89d52c1a-bd15-4725-af94-06925a5a38e3" providerId="AD" clId="Web-{4C403B70-7A4F-4CE1-BFAC-1E846A670DAE}"/>
    <pc:docChg chg="modSld">
      <pc:chgData name="lizmorrison_2" userId="S::lizmorrison_2_outlook.com#ext#@kaplanint.onmicrosoft.com::89d52c1a-bd15-4725-af94-06925a5a38e3" providerId="AD" clId="Web-{4C403B70-7A4F-4CE1-BFAC-1E846A670DAE}" dt="2020-10-13T08:40:10.509" v="44" actId="20577"/>
      <pc:docMkLst>
        <pc:docMk/>
      </pc:docMkLst>
      <pc:sldChg chg="modSp">
        <pc:chgData name="lizmorrison_2" userId="S::lizmorrison_2_outlook.com#ext#@kaplanint.onmicrosoft.com::89d52c1a-bd15-4725-af94-06925a5a38e3" providerId="AD" clId="Web-{4C403B70-7A4F-4CE1-BFAC-1E846A670DAE}" dt="2020-10-13T08:28:36.213" v="0" actId="1076"/>
        <pc:sldMkLst>
          <pc:docMk/>
          <pc:sldMk cId="0" sldId="257"/>
        </pc:sldMkLst>
        <pc:spChg chg="mod">
          <ac:chgData name="lizmorrison_2" userId="S::lizmorrison_2_outlook.com#ext#@kaplanint.onmicrosoft.com::89d52c1a-bd15-4725-af94-06925a5a38e3" providerId="AD" clId="Web-{4C403B70-7A4F-4CE1-BFAC-1E846A670DAE}" dt="2020-10-13T08:28:36.213" v="0" actId="1076"/>
          <ac:spMkLst>
            <pc:docMk/>
            <pc:sldMk cId="0" sldId="257"/>
            <ac:spMk id="3" creationId="{00000000-0000-0000-0000-000000000000}"/>
          </ac:spMkLst>
        </pc:spChg>
      </pc:sldChg>
      <pc:sldChg chg="modSp">
        <pc:chgData name="lizmorrison_2" userId="S::lizmorrison_2_outlook.com#ext#@kaplanint.onmicrosoft.com::89d52c1a-bd15-4725-af94-06925a5a38e3" providerId="AD" clId="Web-{4C403B70-7A4F-4CE1-BFAC-1E846A670DAE}" dt="2020-10-13T08:37:27.100" v="39" actId="20577"/>
        <pc:sldMkLst>
          <pc:docMk/>
          <pc:sldMk cId="0" sldId="259"/>
        </pc:sldMkLst>
        <pc:spChg chg="mod">
          <ac:chgData name="lizmorrison_2" userId="S::lizmorrison_2_outlook.com#ext#@kaplanint.onmicrosoft.com::89d52c1a-bd15-4725-af94-06925a5a38e3" providerId="AD" clId="Web-{4C403B70-7A4F-4CE1-BFAC-1E846A670DAE}" dt="2020-10-13T08:37:27.100" v="39" actId="20577"/>
          <ac:spMkLst>
            <pc:docMk/>
            <pc:sldMk cId="0" sldId="259"/>
            <ac:spMk id="20483" creationId="{00000000-0000-0000-0000-000000000000}"/>
          </ac:spMkLst>
        </pc:spChg>
      </pc:sldChg>
      <pc:sldChg chg="modSp">
        <pc:chgData name="lizmorrison_2" userId="S::lizmorrison_2_outlook.com#ext#@kaplanint.onmicrosoft.com::89d52c1a-bd15-4725-af94-06925a5a38e3" providerId="AD" clId="Web-{4C403B70-7A4F-4CE1-BFAC-1E846A670DAE}" dt="2020-10-13T08:40:10.509" v="43" actId="20577"/>
        <pc:sldMkLst>
          <pc:docMk/>
          <pc:sldMk cId="0" sldId="263"/>
        </pc:sldMkLst>
        <pc:spChg chg="mod">
          <ac:chgData name="lizmorrison_2" userId="S::lizmorrison_2_outlook.com#ext#@kaplanint.onmicrosoft.com::89d52c1a-bd15-4725-af94-06925a5a38e3" providerId="AD" clId="Web-{4C403B70-7A4F-4CE1-BFAC-1E846A670DAE}" dt="2020-10-13T08:40:10.509" v="43" actId="20577"/>
          <ac:spMkLst>
            <pc:docMk/>
            <pc:sldMk cId="0" sldId="263"/>
            <ac:spMk id="24579" creationId="{00000000-0000-0000-0000-000000000000}"/>
          </ac:spMkLst>
        </pc:spChg>
      </pc:sldChg>
    </pc:docChg>
  </pc:docChgLst>
  <pc:docChgLst>
    <pc:chgData name="Elizabeth Morrison" userId="S::elizabeth.morrison@aspectworld.com::a5bde4c6-a4be-4049-9944-ccb8515a15c6" providerId="AD" clId="Web-{33DD2D7E-F1AB-414D-A2CD-3A0F0EBBE7E5}"/>
    <pc:docChg chg="modSld">
      <pc:chgData name="Elizabeth Morrison" userId="S::elizabeth.morrison@aspectworld.com::a5bde4c6-a4be-4049-9944-ccb8515a15c6" providerId="AD" clId="Web-{33DD2D7E-F1AB-414D-A2CD-3A0F0EBBE7E5}" dt="2022-02-09T14:39:28.138" v="1" actId="20577"/>
      <pc:docMkLst>
        <pc:docMk/>
      </pc:docMkLst>
      <pc:sldChg chg="modSp">
        <pc:chgData name="Elizabeth Morrison" userId="S::elizabeth.morrison@aspectworld.com::a5bde4c6-a4be-4049-9944-ccb8515a15c6" providerId="AD" clId="Web-{33DD2D7E-F1AB-414D-A2CD-3A0F0EBBE7E5}" dt="2022-02-09T14:39:28.138" v="1" actId="20577"/>
        <pc:sldMkLst>
          <pc:docMk/>
          <pc:sldMk cId="0" sldId="260"/>
        </pc:sldMkLst>
        <pc:spChg chg="mod">
          <ac:chgData name="Elizabeth Morrison" userId="S::elizabeth.morrison@aspectworld.com::a5bde4c6-a4be-4049-9944-ccb8515a15c6" providerId="AD" clId="Web-{33DD2D7E-F1AB-414D-A2CD-3A0F0EBBE7E5}" dt="2022-02-09T14:39:28.138" v="1" actId="20577"/>
          <ac:spMkLst>
            <pc:docMk/>
            <pc:sldMk cId="0" sldId="260"/>
            <ac:spMk id="21507"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8B6B92-F0B5-42A2-9FE9-A08F0E23B4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55569A5B-B395-49BE-8488-CF3B2AB6CD27}">
      <dgm:prSet phldrT="[Text]"/>
      <dgm:spPr/>
      <dgm:t>
        <a:bodyPr/>
        <a:lstStyle/>
        <a:p>
          <a:r>
            <a:rPr lang="en-US" dirty="0"/>
            <a:t>Paraphrase</a:t>
          </a:r>
        </a:p>
      </dgm:t>
    </dgm:pt>
    <dgm:pt modelId="{95263CE8-9974-4D44-AC17-7B646B66B6F0}" type="parTrans" cxnId="{C06327D3-5B56-4EE3-A0C6-54737510CFB2}">
      <dgm:prSet/>
      <dgm:spPr/>
      <dgm:t>
        <a:bodyPr/>
        <a:lstStyle/>
        <a:p>
          <a:endParaRPr lang="en-US"/>
        </a:p>
      </dgm:t>
    </dgm:pt>
    <dgm:pt modelId="{E1509CB8-79F6-4298-A7F1-0B80A080430A}" type="sibTrans" cxnId="{C06327D3-5B56-4EE3-A0C6-54737510CFB2}">
      <dgm:prSet/>
      <dgm:spPr/>
      <dgm:t>
        <a:bodyPr/>
        <a:lstStyle/>
        <a:p>
          <a:endParaRPr lang="en-US"/>
        </a:p>
      </dgm:t>
    </dgm:pt>
    <dgm:pt modelId="{AB512B2E-F790-47B2-81D6-708DF70FBC67}">
      <dgm:prSet phldrT="[Text]"/>
      <dgm:spPr/>
      <dgm:t>
        <a:bodyPr anchor="ctr"/>
        <a:lstStyle/>
        <a:p>
          <a:r>
            <a:rPr lang="en-US" dirty="0"/>
            <a:t>Put another’s ideas into your own words by completely rephrasing</a:t>
          </a:r>
        </a:p>
      </dgm:t>
    </dgm:pt>
    <dgm:pt modelId="{71402A82-2439-496F-BC20-AE3C090134EA}" type="parTrans" cxnId="{30F916B8-62B5-4E6A-9803-A1671A026A16}">
      <dgm:prSet/>
      <dgm:spPr/>
      <dgm:t>
        <a:bodyPr/>
        <a:lstStyle/>
        <a:p>
          <a:endParaRPr lang="en-US"/>
        </a:p>
      </dgm:t>
    </dgm:pt>
    <dgm:pt modelId="{8AFB7BCC-72F3-4E2D-85B5-FDF7D927D452}" type="sibTrans" cxnId="{30F916B8-62B5-4E6A-9803-A1671A026A16}">
      <dgm:prSet/>
      <dgm:spPr/>
      <dgm:t>
        <a:bodyPr/>
        <a:lstStyle/>
        <a:p>
          <a:endParaRPr lang="en-US"/>
        </a:p>
      </dgm:t>
    </dgm:pt>
    <dgm:pt modelId="{CB615A1E-76E4-47A1-B961-09DFA656D5BF}">
      <dgm:prSet phldrT="[Text]"/>
      <dgm:spPr/>
      <dgm:t>
        <a:bodyPr/>
        <a:lstStyle/>
        <a:p>
          <a:r>
            <a:rPr lang="en-US" dirty="0" err="1"/>
            <a:t>Summarise</a:t>
          </a:r>
          <a:endParaRPr lang="en-US" dirty="0"/>
        </a:p>
      </dgm:t>
    </dgm:pt>
    <dgm:pt modelId="{53AD2086-C851-42FA-9DFF-AA4F5F464DC6}" type="parTrans" cxnId="{5F2156E4-0C2B-4EF5-AF20-2AD177F8511A}">
      <dgm:prSet/>
      <dgm:spPr/>
      <dgm:t>
        <a:bodyPr/>
        <a:lstStyle/>
        <a:p>
          <a:endParaRPr lang="en-US"/>
        </a:p>
      </dgm:t>
    </dgm:pt>
    <dgm:pt modelId="{96DE83D5-D83E-4B27-9686-A15EFB079123}" type="sibTrans" cxnId="{5F2156E4-0C2B-4EF5-AF20-2AD177F8511A}">
      <dgm:prSet/>
      <dgm:spPr/>
      <dgm:t>
        <a:bodyPr/>
        <a:lstStyle/>
        <a:p>
          <a:endParaRPr lang="en-US"/>
        </a:p>
      </dgm:t>
    </dgm:pt>
    <dgm:pt modelId="{F4A43D78-3315-403F-A0D3-500FB121400A}">
      <dgm:prSet phldrT="[Text]"/>
      <dgm:spPr/>
      <dgm:t>
        <a:bodyPr anchor="ctr"/>
        <a:lstStyle/>
        <a:p>
          <a:r>
            <a:rPr lang="en-US" dirty="0"/>
            <a:t>Paraphrase AND reduce the length of another’s words</a:t>
          </a:r>
        </a:p>
      </dgm:t>
    </dgm:pt>
    <dgm:pt modelId="{DDE3FE6C-9EA3-4CCD-8D6B-90EA59D4DAF0}" type="parTrans" cxnId="{B30058D8-FAD8-43B6-BDCE-7C48BA607203}">
      <dgm:prSet/>
      <dgm:spPr/>
      <dgm:t>
        <a:bodyPr/>
        <a:lstStyle/>
        <a:p>
          <a:endParaRPr lang="en-US"/>
        </a:p>
      </dgm:t>
    </dgm:pt>
    <dgm:pt modelId="{E23E31E4-D2E4-4BDF-B6C1-89154D6A65AD}" type="sibTrans" cxnId="{B30058D8-FAD8-43B6-BDCE-7C48BA607203}">
      <dgm:prSet/>
      <dgm:spPr/>
      <dgm:t>
        <a:bodyPr/>
        <a:lstStyle/>
        <a:p>
          <a:endParaRPr lang="en-US"/>
        </a:p>
      </dgm:t>
    </dgm:pt>
    <dgm:pt modelId="{796E91E3-3126-4442-8979-7EF24307AADF}" type="pres">
      <dgm:prSet presAssocID="{178B6B92-F0B5-42A2-9FE9-A08F0E23B4FB}" presName="Name0" presStyleCnt="0">
        <dgm:presLayoutVars>
          <dgm:dir/>
          <dgm:animLvl val="lvl"/>
          <dgm:resizeHandles val="exact"/>
        </dgm:presLayoutVars>
      </dgm:prSet>
      <dgm:spPr/>
    </dgm:pt>
    <dgm:pt modelId="{177E8EBA-0B54-444A-AA4D-0C3C9DF72BF4}" type="pres">
      <dgm:prSet presAssocID="{55569A5B-B395-49BE-8488-CF3B2AB6CD27}" presName="composite" presStyleCnt="0"/>
      <dgm:spPr/>
    </dgm:pt>
    <dgm:pt modelId="{D27F432B-FB4E-444D-947E-994358A5A406}" type="pres">
      <dgm:prSet presAssocID="{55569A5B-B395-49BE-8488-CF3B2AB6CD27}" presName="parTx" presStyleLbl="alignNode1" presStyleIdx="0" presStyleCnt="2">
        <dgm:presLayoutVars>
          <dgm:chMax val="0"/>
          <dgm:chPref val="0"/>
          <dgm:bulletEnabled val="1"/>
        </dgm:presLayoutVars>
      </dgm:prSet>
      <dgm:spPr/>
    </dgm:pt>
    <dgm:pt modelId="{AC48E52E-AD30-459D-B5B1-941595A57169}" type="pres">
      <dgm:prSet presAssocID="{55569A5B-B395-49BE-8488-CF3B2AB6CD27}" presName="desTx" presStyleLbl="alignAccFollowNode1" presStyleIdx="0" presStyleCnt="2">
        <dgm:presLayoutVars>
          <dgm:bulletEnabled val="1"/>
        </dgm:presLayoutVars>
      </dgm:prSet>
      <dgm:spPr/>
    </dgm:pt>
    <dgm:pt modelId="{4258F781-7128-4502-B6E1-AB9BCC0976E0}" type="pres">
      <dgm:prSet presAssocID="{E1509CB8-79F6-4298-A7F1-0B80A080430A}" presName="space" presStyleCnt="0"/>
      <dgm:spPr/>
    </dgm:pt>
    <dgm:pt modelId="{61EBD8AD-EE2D-41D5-B203-1CBE176A3FD9}" type="pres">
      <dgm:prSet presAssocID="{CB615A1E-76E4-47A1-B961-09DFA656D5BF}" presName="composite" presStyleCnt="0"/>
      <dgm:spPr/>
    </dgm:pt>
    <dgm:pt modelId="{1C0D0E82-3AC8-49F3-9F27-ACDE4727B080}" type="pres">
      <dgm:prSet presAssocID="{CB615A1E-76E4-47A1-B961-09DFA656D5BF}" presName="parTx" presStyleLbl="alignNode1" presStyleIdx="1" presStyleCnt="2">
        <dgm:presLayoutVars>
          <dgm:chMax val="0"/>
          <dgm:chPref val="0"/>
          <dgm:bulletEnabled val="1"/>
        </dgm:presLayoutVars>
      </dgm:prSet>
      <dgm:spPr/>
    </dgm:pt>
    <dgm:pt modelId="{0920C323-AF35-43CE-996C-27BB10263D5F}" type="pres">
      <dgm:prSet presAssocID="{CB615A1E-76E4-47A1-B961-09DFA656D5BF}" presName="desTx" presStyleLbl="alignAccFollowNode1" presStyleIdx="1" presStyleCnt="2">
        <dgm:presLayoutVars>
          <dgm:bulletEnabled val="1"/>
        </dgm:presLayoutVars>
      </dgm:prSet>
      <dgm:spPr/>
    </dgm:pt>
  </dgm:ptLst>
  <dgm:cxnLst>
    <dgm:cxn modelId="{9BD81B19-E06E-4E01-8E5C-113370300828}" type="presOf" srcId="{CB615A1E-76E4-47A1-B961-09DFA656D5BF}" destId="{1C0D0E82-3AC8-49F3-9F27-ACDE4727B080}" srcOrd="0" destOrd="0" presId="urn:microsoft.com/office/officeart/2005/8/layout/hList1"/>
    <dgm:cxn modelId="{DBC39E68-758A-4D0A-8109-2AE4692232AE}" type="presOf" srcId="{178B6B92-F0B5-42A2-9FE9-A08F0E23B4FB}" destId="{796E91E3-3126-4442-8979-7EF24307AADF}" srcOrd="0" destOrd="0" presId="urn:microsoft.com/office/officeart/2005/8/layout/hList1"/>
    <dgm:cxn modelId="{EB30D358-5712-4A25-81C6-4315F92BA3E6}" type="presOf" srcId="{F4A43D78-3315-403F-A0D3-500FB121400A}" destId="{0920C323-AF35-43CE-996C-27BB10263D5F}" srcOrd="0" destOrd="0" presId="urn:microsoft.com/office/officeart/2005/8/layout/hList1"/>
    <dgm:cxn modelId="{30F916B8-62B5-4E6A-9803-A1671A026A16}" srcId="{55569A5B-B395-49BE-8488-CF3B2AB6CD27}" destId="{AB512B2E-F790-47B2-81D6-708DF70FBC67}" srcOrd="0" destOrd="0" parTransId="{71402A82-2439-496F-BC20-AE3C090134EA}" sibTransId="{8AFB7BCC-72F3-4E2D-85B5-FDF7D927D452}"/>
    <dgm:cxn modelId="{C06327D3-5B56-4EE3-A0C6-54737510CFB2}" srcId="{178B6B92-F0B5-42A2-9FE9-A08F0E23B4FB}" destId="{55569A5B-B395-49BE-8488-CF3B2AB6CD27}" srcOrd="0" destOrd="0" parTransId="{95263CE8-9974-4D44-AC17-7B646B66B6F0}" sibTransId="{E1509CB8-79F6-4298-A7F1-0B80A080430A}"/>
    <dgm:cxn modelId="{04A83FD3-C176-4DE9-94E4-0988B3FD42FC}" type="presOf" srcId="{AB512B2E-F790-47B2-81D6-708DF70FBC67}" destId="{AC48E52E-AD30-459D-B5B1-941595A57169}" srcOrd="0" destOrd="0" presId="urn:microsoft.com/office/officeart/2005/8/layout/hList1"/>
    <dgm:cxn modelId="{D6D0EDD5-F38C-41E3-81EB-8BBA20FA8ED6}" type="presOf" srcId="{55569A5B-B395-49BE-8488-CF3B2AB6CD27}" destId="{D27F432B-FB4E-444D-947E-994358A5A406}" srcOrd="0" destOrd="0" presId="urn:microsoft.com/office/officeart/2005/8/layout/hList1"/>
    <dgm:cxn modelId="{B30058D8-FAD8-43B6-BDCE-7C48BA607203}" srcId="{CB615A1E-76E4-47A1-B961-09DFA656D5BF}" destId="{F4A43D78-3315-403F-A0D3-500FB121400A}" srcOrd="0" destOrd="0" parTransId="{DDE3FE6C-9EA3-4CCD-8D6B-90EA59D4DAF0}" sibTransId="{E23E31E4-D2E4-4BDF-B6C1-89154D6A65AD}"/>
    <dgm:cxn modelId="{5F2156E4-0C2B-4EF5-AF20-2AD177F8511A}" srcId="{178B6B92-F0B5-42A2-9FE9-A08F0E23B4FB}" destId="{CB615A1E-76E4-47A1-B961-09DFA656D5BF}" srcOrd="1" destOrd="0" parTransId="{53AD2086-C851-42FA-9DFF-AA4F5F464DC6}" sibTransId="{96DE83D5-D83E-4B27-9686-A15EFB079123}"/>
    <dgm:cxn modelId="{D989266F-26E7-4C7D-9358-B1251127CED3}" type="presParOf" srcId="{796E91E3-3126-4442-8979-7EF24307AADF}" destId="{177E8EBA-0B54-444A-AA4D-0C3C9DF72BF4}" srcOrd="0" destOrd="0" presId="urn:microsoft.com/office/officeart/2005/8/layout/hList1"/>
    <dgm:cxn modelId="{F36B910B-A020-4581-ABA7-B489ECD2C6D2}" type="presParOf" srcId="{177E8EBA-0B54-444A-AA4D-0C3C9DF72BF4}" destId="{D27F432B-FB4E-444D-947E-994358A5A406}" srcOrd="0" destOrd="0" presId="urn:microsoft.com/office/officeart/2005/8/layout/hList1"/>
    <dgm:cxn modelId="{653E9376-B8A6-481D-AD6A-A9E7C2105EF1}" type="presParOf" srcId="{177E8EBA-0B54-444A-AA4D-0C3C9DF72BF4}" destId="{AC48E52E-AD30-459D-B5B1-941595A57169}" srcOrd="1" destOrd="0" presId="urn:microsoft.com/office/officeart/2005/8/layout/hList1"/>
    <dgm:cxn modelId="{8E5C3B5C-91F5-4942-9314-7CFC4C6637DE}" type="presParOf" srcId="{796E91E3-3126-4442-8979-7EF24307AADF}" destId="{4258F781-7128-4502-B6E1-AB9BCC0976E0}" srcOrd="1" destOrd="0" presId="urn:microsoft.com/office/officeart/2005/8/layout/hList1"/>
    <dgm:cxn modelId="{2A36AC02-767C-4939-88E1-D79D2CC57DE5}" type="presParOf" srcId="{796E91E3-3126-4442-8979-7EF24307AADF}" destId="{61EBD8AD-EE2D-41D5-B203-1CBE176A3FD9}" srcOrd="2" destOrd="0" presId="urn:microsoft.com/office/officeart/2005/8/layout/hList1"/>
    <dgm:cxn modelId="{4D5A51B3-0EDB-4B9C-AA93-81548BE79314}" type="presParOf" srcId="{61EBD8AD-EE2D-41D5-B203-1CBE176A3FD9}" destId="{1C0D0E82-3AC8-49F3-9F27-ACDE4727B080}" srcOrd="0" destOrd="0" presId="urn:microsoft.com/office/officeart/2005/8/layout/hList1"/>
    <dgm:cxn modelId="{62247120-1117-4B24-956B-588061BDB0D6}" type="presParOf" srcId="{61EBD8AD-EE2D-41D5-B203-1CBE176A3FD9}" destId="{0920C323-AF35-43CE-996C-27BB10263D5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35D13D-E3B6-4CB5-BFFB-DC3EC28BC3E8}"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8FF4B9DA-341B-43F4-AAC6-41B7EEFF333A}">
      <dgm:prSet phldrT="[Text]" custT="1"/>
      <dgm:spPr/>
      <dgm:t>
        <a:bodyPr/>
        <a:lstStyle/>
        <a:p>
          <a:r>
            <a:rPr lang="en-US" sz="2000" dirty="0"/>
            <a:t>Use Synonyms</a:t>
          </a:r>
        </a:p>
      </dgm:t>
    </dgm:pt>
    <dgm:pt modelId="{3C1D577B-F717-4A97-9447-295FAE7D7B52}" type="parTrans" cxnId="{2DCF76F7-0313-47A0-A875-5A01C981B2E8}">
      <dgm:prSet/>
      <dgm:spPr/>
      <dgm:t>
        <a:bodyPr/>
        <a:lstStyle/>
        <a:p>
          <a:endParaRPr lang="en-US"/>
        </a:p>
      </dgm:t>
    </dgm:pt>
    <dgm:pt modelId="{EA389B4B-8A08-44C2-A663-98B6C3467268}" type="sibTrans" cxnId="{2DCF76F7-0313-47A0-A875-5A01C981B2E8}">
      <dgm:prSet/>
      <dgm:spPr/>
      <dgm:t>
        <a:bodyPr/>
        <a:lstStyle/>
        <a:p>
          <a:endParaRPr lang="en-US" sz="2000"/>
        </a:p>
      </dgm:t>
    </dgm:pt>
    <dgm:pt modelId="{15361E76-4C9F-40FF-A48B-FA64AE8CD6EC}">
      <dgm:prSet custT="1"/>
      <dgm:spPr/>
      <dgm:t>
        <a:bodyPr/>
        <a:lstStyle/>
        <a:p>
          <a:r>
            <a:rPr lang="en-GB" sz="2000" dirty="0"/>
            <a:t>Change word order (may involve some grammatical changes)</a:t>
          </a:r>
        </a:p>
      </dgm:t>
    </dgm:pt>
    <dgm:pt modelId="{8775226E-F061-4AD8-B118-8F23AC445298}" type="parTrans" cxnId="{7EA365C1-1D63-4DFE-862D-861352E83C6B}">
      <dgm:prSet/>
      <dgm:spPr/>
      <dgm:t>
        <a:bodyPr/>
        <a:lstStyle/>
        <a:p>
          <a:endParaRPr lang="en-US"/>
        </a:p>
      </dgm:t>
    </dgm:pt>
    <dgm:pt modelId="{359B6D47-AB00-4C93-A89E-DE68D8F9F580}" type="sibTrans" cxnId="{7EA365C1-1D63-4DFE-862D-861352E83C6B}">
      <dgm:prSet/>
      <dgm:spPr/>
      <dgm:t>
        <a:bodyPr/>
        <a:lstStyle/>
        <a:p>
          <a:endParaRPr lang="en-US"/>
        </a:p>
      </dgm:t>
    </dgm:pt>
    <dgm:pt modelId="{6B0191A9-BD77-400F-A8ED-47658B328527}">
      <dgm:prSet custT="1"/>
      <dgm:spPr/>
      <dgm:t>
        <a:bodyPr/>
        <a:lstStyle/>
        <a:p>
          <a:r>
            <a:rPr lang="en-GB" sz="2000" dirty="0"/>
            <a:t>Change word class (e.g. use noun rather than verb)</a:t>
          </a:r>
        </a:p>
      </dgm:t>
    </dgm:pt>
    <dgm:pt modelId="{C0E7EADA-DC24-441B-99D0-B0AA9CA27D74}" type="parTrans" cxnId="{6449D3A7-EF53-47F6-8F7C-5EBB6578B221}">
      <dgm:prSet/>
      <dgm:spPr/>
      <dgm:t>
        <a:bodyPr/>
        <a:lstStyle/>
        <a:p>
          <a:endParaRPr lang="en-US"/>
        </a:p>
      </dgm:t>
    </dgm:pt>
    <dgm:pt modelId="{A1171E14-9DD5-40D6-9996-08F35D70F15A}" type="sibTrans" cxnId="{6449D3A7-EF53-47F6-8F7C-5EBB6578B221}">
      <dgm:prSet/>
      <dgm:spPr/>
      <dgm:t>
        <a:bodyPr/>
        <a:lstStyle/>
        <a:p>
          <a:endParaRPr lang="en-US"/>
        </a:p>
      </dgm:t>
    </dgm:pt>
    <dgm:pt modelId="{9B66B2D1-E561-4611-8F9E-8BCB8F444FEF}">
      <dgm:prSet custT="1"/>
      <dgm:spPr/>
      <dgm:t>
        <a:bodyPr/>
        <a:lstStyle/>
        <a:p>
          <a:r>
            <a:rPr lang="en-GB" sz="2000"/>
            <a:t>Change from active to passive (or vice-versa)</a:t>
          </a:r>
          <a:endParaRPr lang="en-GB" sz="2000" dirty="0"/>
        </a:p>
      </dgm:t>
    </dgm:pt>
    <dgm:pt modelId="{031F9201-36B0-43E5-907B-B1C37DAAEDAE}" type="parTrans" cxnId="{7BB9996C-F416-4B8D-ABFF-49C7FF35AD1E}">
      <dgm:prSet/>
      <dgm:spPr/>
      <dgm:t>
        <a:bodyPr/>
        <a:lstStyle/>
        <a:p>
          <a:endParaRPr lang="en-US"/>
        </a:p>
      </dgm:t>
    </dgm:pt>
    <dgm:pt modelId="{CB4CE42A-EEBE-4A5D-A8F3-5F13632D5A77}" type="sibTrans" cxnId="{7BB9996C-F416-4B8D-ABFF-49C7FF35AD1E}">
      <dgm:prSet/>
      <dgm:spPr/>
      <dgm:t>
        <a:bodyPr/>
        <a:lstStyle/>
        <a:p>
          <a:endParaRPr lang="en-US"/>
        </a:p>
      </dgm:t>
    </dgm:pt>
    <dgm:pt modelId="{C5B01B4C-3EEF-40C9-BD31-1DBC92FBBDEB}">
      <dgm:prSet custT="1"/>
      <dgm:spPr/>
      <dgm:t>
        <a:bodyPr/>
        <a:lstStyle/>
        <a:p>
          <a:r>
            <a:rPr lang="en-GB" sz="2000"/>
            <a:t>Change from positive slant to negative slant (or vice-versa)</a:t>
          </a:r>
          <a:endParaRPr lang="en-GB" sz="2000" dirty="0"/>
        </a:p>
      </dgm:t>
    </dgm:pt>
    <dgm:pt modelId="{F91942B2-5393-4FEE-A1DC-18F91CCF4F1F}" type="parTrans" cxnId="{347A59FA-CBBC-4F4C-9D63-ACFFA58F3E10}">
      <dgm:prSet/>
      <dgm:spPr/>
      <dgm:t>
        <a:bodyPr/>
        <a:lstStyle/>
        <a:p>
          <a:endParaRPr lang="en-US"/>
        </a:p>
      </dgm:t>
    </dgm:pt>
    <dgm:pt modelId="{337C8400-5049-458D-B973-E7C7E3B287D5}" type="sibTrans" cxnId="{347A59FA-CBBC-4F4C-9D63-ACFFA58F3E10}">
      <dgm:prSet/>
      <dgm:spPr/>
      <dgm:t>
        <a:bodyPr/>
        <a:lstStyle/>
        <a:p>
          <a:endParaRPr lang="en-US"/>
        </a:p>
      </dgm:t>
    </dgm:pt>
    <dgm:pt modelId="{2E69839F-4A81-4D62-BAE0-2A8E85E63A90}">
      <dgm:prSet custT="1"/>
      <dgm:spPr/>
      <dgm:t>
        <a:bodyPr/>
        <a:lstStyle/>
        <a:p>
          <a:r>
            <a:rPr lang="en-GB" sz="2000"/>
            <a:t>Simplify/ generalise </a:t>
          </a:r>
          <a:endParaRPr lang="en-GB" sz="2000" dirty="0"/>
        </a:p>
      </dgm:t>
    </dgm:pt>
    <dgm:pt modelId="{5A401DA0-A3B0-4C50-BE40-4A92C589D0CE}" type="parTrans" cxnId="{28EA1FC1-6A59-4E62-B4CD-0CA0ADA07A62}">
      <dgm:prSet/>
      <dgm:spPr/>
      <dgm:t>
        <a:bodyPr/>
        <a:lstStyle/>
        <a:p>
          <a:endParaRPr lang="en-US"/>
        </a:p>
      </dgm:t>
    </dgm:pt>
    <dgm:pt modelId="{A2475537-32DF-4861-9739-1A5C2E2F2A48}" type="sibTrans" cxnId="{28EA1FC1-6A59-4E62-B4CD-0CA0ADA07A62}">
      <dgm:prSet/>
      <dgm:spPr/>
      <dgm:t>
        <a:bodyPr/>
        <a:lstStyle/>
        <a:p>
          <a:endParaRPr lang="en-US"/>
        </a:p>
      </dgm:t>
    </dgm:pt>
    <dgm:pt modelId="{83D2D419-B904-405D-8948-65C8A53D8665}" type="pres">
      <dgm:prSet presAssocID="{A535D13D-E3B6-4CB5-BFFB-DC3EC28BC3E8}" presName="Name0" presStyleCnt="0">
        <dgm:presLayoutVars>
          <dgm:chMax val="7"/>
          <dgm:chPref val="7"/>
          <dgm:dir/>
        </dgm:presLayoutVars>
      </dgm:prSet>
      <dgm:spPr/>
    </dgm:pt>
    <dgm:pt modelId="{38447993-D90C-49F8-B0C3-7542AE0250F6}" type="pres">
      <dgm:prSet presAssocID="{A535D13D-E3B6-4CB5-BFFB-DC3EC28BC3E8}" presName="Name1" presStyleCnt="0"/>
      <dgm:spPr/>
    </dgm:pt>
    <dgm:pt modelId="{1F1DAA91-17A0-4890-9F17-3E501A85E4D4}" type="pres">
      <dgm:prSet presAssocID="{A535D13D-E3B6-4CB5-BFFB-DC3EC28BC3E8}" presName="cycle" presStyleCnt="0"/>
      <dgm:spPr/>
    </dgm:pt>
    <dgm:pt modelId="{0336F05E-FBDD-4B5C-8D01-451A99E98723}" type="pres">
      <dgm:prSet presAssocID="{A535D13D-E3B6-4CB5-BFFB-DC3EC28BC3E8}" presName="srcNode" presStyleLbl="node1" presStyleIdx="0" presStyleCnt="6"/>
      <dgm:spPr/>
    </dgm:pt>
    <dgm:pt modelId="{3A084EE9-8771-4C88-926A-8641CAC2003F}" type="pres">
      <dgm:prSet presAssocID="{A535D13D-E3B6-4CB5-BFFB-DC3EC28BC3E8}" presName="conn" presStyleLbl="parChTrans1D2" presStyleIdx="0" presStyleCnt="1"/>
      <dgm:spPr/>
    </dgm:pt>
    <dgm:pt modelId="{55D4D61C-205C-4DAD-B8B6-D160D51D0495}" type="pres">
      <dgm:prSet presAssocID="{A535D13D-E3B6-4CB5-BFFB-DC3EC28BC3E8}" presName="extraNode" presStyleLbl="node1" presStyleIdx="0" presStyleCnt="6"/>
      <dgm:spPr/>
    </dgm:pt>
    <dgm:pt modelId="{A5704C23-C01B-4D67-B276-D4C3761D3C31}" type="pres">
      <dgm:prSet presAssocID="{A535D13D-E3B6-4CB5-BFFB-DC3EC28BC3E8}" presName="dstNode" presStyleLbl="node1" presStyleIdx="0" presStyleCnt="6"/>
      <dgm:spPr/>
    </dgm:pt>
    <dgm:pt modelId="{23F55E80-0EF7-4D20-BEB0-424CE3ABA91E}" type="pres">
      <dgm:prSet presAssocID="{8FF4B9DA-341B-43F4-AAC6-41B7EEFF333A}" presName="text_1" presStyleLbl="node1" presStyleIdx="0" presStyleCnt="6">
        <dgm:presLayoutVars>
          <dgm:bulletEnabled val="1"/>
        </dgm:presLayoutVars>
      </dgm:prSet>
      <dgm:spPr/>
    </dgm:pt>
    <dgm:pt modelId="{BD79B44D-25E1-44A8-9ACA-30DFD6269D2C}" type="pres">
      <dgm:prSet presAssocID="{8FF4B9DA-341B-43F4-AAC6-41B7EEFF333A}" presName="accent_1" presStyleCnt="0"/>
      <dgm:spPr/>
    </dgm:pt>
    <dgm:pt modelId="{E83D41E2-DE54-4976-A1D6-04942420D63D}" type="pres">
      <dgm:prSet presAssocID="{8FF4B9DA-341B-43F4-AAC6-41B7EEFF333A}" presName="accentRepeatNode" presStyleLbl="solidFgAcc1" presStyleIdx="0" presStyleCnt="6"/>
      <dgm:spPr/>
    </dgm:pt>
    <dgm:pt modelId="{C3D8D393-17DB-4BFF-94EA-3B356343EA1C}" type="pres">
      <dgm:prSet presAssocID="{15361E76-4C9F-40FF-A48B-FA64AE8CD6EC}" presName="text_2" presStyleLbl="node1" presStyleIdx="1" presStyleCnt="6">
        <dgm:presLayoutVars>
          <dgm:bulletEnabled val="1"/>
        </dgm:presLayoutVars>
      </dgm:prSet>
      <dgm:spPr/>
    </dgm:pt>
    <dgm:pt modelId="{5F41C2B6-0B1E-4BDF-BB03-B72F80CF81D6}" type="pres">
      <dgm:prSet presAssocID="{15361E76-4C9F-40FF-A48B-FA64AE8CD6EC}" presName="accent_2" presStyleCnt="0"/>
      <dgm:spPr/>
    </dgm:pt>
    <dgm:pt modelId="{43B8CD97-C827-412D-86D0-F05425CFD86C}" type="pres">
      <dgm:prSet presAssocID="{15361E76-4C9F-40FF-A48B-FA64AE8CD6EC}" presName="accentRepeatNode" presStyleLbl="solidFgAcc1" presStyleIdx="1" presStyleCnt="6"/>
      <dgm:spPr/>
    </dgm:pt>
    <dgm:pt modelId="{1F7C5144-8183-4473-A7CD-51C0D657301F}" type="pres">
      <dgm:prSet presAssocID="{6B0191A9-BD77-400F-A8ED-47658B328527}" presName="text_3" presStyleLbl="node1" presStyleIdx="2" presStyleCnt="6">
        <dgm:presLayoutVars>
          <dgm:bulletEnabled val="1"/>
        </dgm:presLayoutVars>
      </dgm:prSet>
      <dgm:spPr/>
    </dgm:pt>
    <dgm:pt modelId="{012EA9B6-6AC4-4265-A390-DBB3FAA47E23}" type="pres">
      <dgm:prSet presAssocID="{6B0191A9-BD77-400F-A8ED-47658B328527}" presName="accent_3" presStyleCnt="0"/>
      <dgm:spPr/>
    </dgm:pt>
    <dgm:pt modelId="{0474F314-C139-4762-98D7-9DE25088013A}" type="pres">
      <dgm:prSet presAssocID="{6B0191A9-BD77-400F-A8ED-47658B328527}" presName="accentRepeatNode" presStyleLbl="solidFgAcc1" presStyleIdx="2" presStyleCnt="6"/>
      <dgm:spPr/>
    </dgm:pt>
    <dgm:pt modelId="{A1C0F5C9-F1CA-45A3-B987-8336EE7097A5}" type="pres">
      <dgm:prSet presAssocID="{9B66B2D1-E561-4611-8F9E-8BCB8F444FEF}" presName="text_4" presStyleLbl="node1" presStyleIdx="3" presStyleCnt="6">
        <dgm:presLayoutVars>
          <dgm:bulletEnabled val="1"/>
        </dgm:presLayoutVars>
      </dgm:prSet>
      <dgm:spPr/>
    </dgm:pt>
    <dgm:pt modelId="{62C5E398-C59A-4A6D-B65C-1105A7F66C97}" type="pres">
      <dgm:prSet presAssocID="{9B66B2D1-E561-4611-8F9E-8BCB8F444FEF}" presName="accent_4" presStyleCnt="0"/>
      <dgm:spPr/>
    </dgm:pt>
    <dgm:pt modelId="{83ABC4B1-1FD0-41E7-8755-22AB79BA9491}" type="pres">
      <dgm:prSet presAssocID="{9B66B2D1-E561-4611-8F9E-8BCB8F444FEF}" presName="accentRepeatNode" presStyleLbl="solidFgAcc1" presStyleIdx="3" presStyleCnt="6"/>
      <dgm:spPr/>
    </dgm:pt>
    <dgm:pt modelId="{4DA6DD76-DB60-4289-9FE5-AEEE8202149B}" type="pres">
      <dgm:prSet presAssocID="{C5B01B4C-3EEF-40C9-BD31-1DBC92FBBDEB}" presName="text_5" presStyleLbl="node1" presStyleIdx="4" presStyleCnt="6">
        <dgm:presLayoutVars>
          <dgm:bulletEnabled val="1"/>
        </dgm:presLayoutVars>
      </dgm:prSet>
      <dgm:spPr/>
    </dgm:pt>
    <dgm:pt modelId="{1FFF4648-2028-4177-876F-5EEC6EDB2D1E}" type="pres">
      <dgm:prSet presAssocID="{C5B01B4C-3EEF-40C9-BD31-1DBC92FBBDEB}" presName="accent_5" presStyleCnt="0"/>
      <dgm:spPr/>
    </dgm:pt>
    <dgm:pt modelId="{CBAD795E-3182-4382-8A85-9819F96B1D31}" type="pres">
      <dgm:prSet presAssocID="{C5B01B4C-3EEF-40C9-BD31-1DBC92FBBDEB}" presName="accentRepeatNode" presStyleLbl="solidFgAcc1" presStyleIdx="4" presStyleCnt="6"/>
      <dgm:spPr/>
    </dgm:pt>
    <dgm:pt modelId="{ACCC4175-69D2-478B-BA29-65035A639859}" type="pres">
      <dgm:prSet presAssocID="{2E69839F-4A81-4D62-BAE0-2A8E85E63A90}" presName="text_6" presStyleLbl="node1" presStyleIdx="5" presStyleCnt="6">
        <dgm:presLayoutVars>
          <dgm:bulletEnabled val="1"/>
        </dgm:presLayoutVars>
      </dgm:prSet>
      <dgm:spPr/>
    </dgm:pt>
    <dgm:pt modelId="{C1CF630F-83B4-414F-BC42-38C7C11378D1}" type="pres">
      <dgm:prSet presAssocID="{2E69839F-4A81-4D62-BAE0-2A8E85E63A90}" presName="accent_6" presStyleCnt="0"/>
      <dgm:spPr/>
    </dgm:pt>
    <dgm:pt modelId="{3028DA67-3598-492C-8319-E7C05C43C456}" type="pres">
      <dgm:prSet presAssocID="{2E69839F-4A81-4D62-BAE0-2A8E85E63A90}" presName="accentRepeatNode" presStyleLbl="solidFgAcc1" presStyleIdx="5" presStyleCnt="6"/>
      <dgm:spPr/>
    </dgm:pt>
  </dgm:ptLst>
  <dgm:cxnLst>
    <dgm:cxn modelId="{C5686501-FC8F-4F23-9B75-D5BB44F323AC}" type="presOf" srcId="{EA389B4B-8A08-44C2-A663-98B6C3467268}" destId="{3A084EE9-8771-4C88-926A-8641CAC2003F}" srcOrd="0" destOrd="0" presId="urn:microsoft.com/office/officeart/2008/layout/VerticalCurvedList"/>
    <dgm:cxn modelId="{67098601-E57F-4153-86B6-1EE75DFF0A49}" type="presOf" srcId="{A535D13D-E3B6-4CB5-BFFB-DC3EC28BC3E8}" destId="{83D2D419-B904-405D-8948-65C8A53D8665}" srcOrd="0" destOrd="0" presId="urn:microsoft.com/office/officeart/2008/layout/VerticalCurvedList"/>
    <dgm:cxn modelId="{6980F70A-0FD4-4E58-906D-A2339B5513B4}" type="presOf" srcId="{8FF4B9DA-341B-43F4-AAC6-41B7EEFF333A}" destId="{23F55E80-0EF7-4D20-BEB0-424CE3ABA91E}" srcOrd="0" destOrd="0" presId="urn:microsoft.com/office/officeart/2008/layout/VerticalCurvedList"/>
    <dgm:cxn modelId="{72108216-0E16-489A-BB30-ECFED6A75821}" type="presOf" srcId="{C5B01B4C-3EEF-40C9-BD31-1DBC92FBBDEB}" destId="{4DA6DD76-DB60-4289-9FE5-AEEE8202149B}" srcOrd="0" destOrd="0" presId="urn:microsoft.com/office/officeart/2008/layout/VerticalCurvedList"/>
    <dgm:cxn modelId="{7BB9996C-F416-4B8D-ABFF-49C7FF35AD1E}" srcId="{A535D13D-E3B6-4CB5-BFFB-DC3EC28BC3E8}" destId="{9B66B2D1-E561-4611-8F9E-8BCB8F444FEF}" srcOrd="3" destOrd="0" parTransId="{031F9201-36B0-43E5-907B-B1C37DAAEDAE}" sibTransId="{CB4CE42A-EEBE-4A5D-A8F3-5F13632D5A77}"/>
    <dgm:cxn modelId="{F8CBD14E-53AC-452F-AACB-EA5A338EC761}" type="presOf" srcId="{15361E76-4C9F-40FF-A48B-FA64AE8CD6EC}" destId="{C3D8D393-17DB-4BFF-94EA-3B356343EA1C}" srcOrd="0" destOrd="0" presId="urn:microsoft.com/office/officeart/2008/layout/VerticalCurvedList"/>
    <dgm:cxn modelId="{6449D3A7-EF53-47F6-8F7C-5EBB6578B221}" srcId="{A535D13D-E3B6-4CB5-BFFB-DC3EC28BC3E8}" destId="{6B0191A9-BD77-400F-A8ED-47658B328527}" srcOrd="2" destOrd="0" parTransId="{C0E7EADA-DC24-441B-99D0-B0AA9CA27D74}" sibTransId="{A1171E14-9DD5-40D6-9996-08F35D70F15A}"/>
    <dgm:cxn modelId="{28EA1FC1-6A59-4E62-B4CD-0CA0ADA07A62}" srcId="{A535D13D-E3B6-4CB5-BFFB-DC3EC28BC3E8}" destId="{2E69839F-4A81-4D62-BAE0-2A8E85E63A90}" srcOrd="5" destOrd="0" parTransId="{5A401DA0-A3B0-4C50-BE40-4A92C589D0CE}" sibTransId="{A2475537-32DF-4861-9739-1A5C2E2F2A48}"/>
    <dgm:cxn modelId="{7EA365C1-1D63-4DFE-862D-861352E83C6B}" srcId="{A535D13D-E3B6-4CB5-BFFB-DC3EC28BC3E8}" destId="{15361E76-4C9F-40FF-A48B-FA64AE8CD6EC}" srcOrd="1" destOrd="0" parTransId="{8775226E-F061-4AD8-B118-8F23AC445298}" sibTransId="{359B6D47-AB00-4C93-A89E-DE68D8F9F580}"/>
    <dgm:cxn modelId="{215877C1-219F-44AA-9BDD-7BBAA93F622B}" type="presOf" srcId="{6B0191A9-BD77-400F-A8ED-47658B328527}" destId="{1F7C5144-8183-4473-A7CD-51C0D657301F}" srcOrd="0" destOrd="0" presId="urn:microsoft.com/office/officeart/2008/layout/VerticalCurvedList"/>
    <dgm:cxn modelId="{85C464EC-EFE0-4085-9D8A-B0EE1580E70D}" type="presOf" srcId="{9B66B2D1-E561-4611-8F9E-8BCB8F444FEF}" destId="{A1C0F5C9-F1CA-45A3-B987-8336EE7097A5}" srcOrd="0" destOrd="0" presId="urn:microsoft.com/office/officeart/2008/layout/VerticalCurvedList"/>
    <dgm:cxn modelId="{2DCF76F7-0313-47A0-A875-5A01C981B2E8}" srcId="{A535D13D-E3B6-4CB5-BFFB-DC3EC28BC3E8}" destId="{8FF4B9DA-341B-43F4-AAC6-41B7EEFF333A}" srcOrd="0" destOrd="0" parTransId="{3C1D577B-F717-4A97-9447-295FAE7D7B52}" sibTransId="{EA389B4B-8A08-44C2-A663-98B6C3467268}"/>
    <dgm:cxn modelId="{347A59FA-CBBC-4F4C-9D63-ACFFA58F3E10}" srcId="{A535D13D-E3B6-4CB5-BFFB-DC3EC28BC3E8}" destId="{C5B01B4C-3EEF-40C9-BD31-1DBC92FBBDEB}" srcOrd="4" destOrd="0" parTransId="{F91942B2-5393-4FEE-A1DC-18F91CCF4F1F}" sibTransId="{337C8400-5049-458D-B973-E7C7E3B287D5}"/>
    <dgm:cxn modelId="{D41276FE-D729-4FFD-AEF8-762C1F668765}" type="presOf" srcId="{2E69839F-4A81-4D62-BAE0-2A8E85E63A90}" destId="{ACCC4175-69D2-478B-BA29-65035A639859}" srcOrd="0" destOrd="0" presId="urn:microsoft.com/office/officeart/2008/layout/VerticalCurvedList"/>
    <dgm:cxn modelId="{04F4F6FE-9C0C-43D0-B9C8-C8CAEA08147C}" type="presParOf" srcId="{83D2D419-B904-405D-8948-65C8A53D8665}" destId="{38447993-D90C-49F8-B0C3-7542AE0250F6}" srcOrd="0" destOrd="0" presId="urn:microsoft.com/office/officeart/2008/layout/VerticalCurvedList"/>
    <dgm:cxn modelId="{475C3302-CBC0-4BDA-B600-79A9F1A789F8}" type="presParOf" srcId="{38447993-D90C-49F8-B0C3-7542AE0250F6}" destId="{1F1DAA91-17A0-4890-9F17-3E501A85E4D4}" srcOrd="0" destOrd="0" presId="urn:microsoft.com/office/officeart/2008/layout/VerticalCurvedList"/>
    <dgm:cxn modelId="{FABE7459-1B8C-4B07-B6ED-8CA72A2EDB3A}" type="presParOf" srcId="{1F1DAA91-17A0-4890-9F17-3E501A85E4D4}" destId="{0336F05E-FBDD-4B5C-8D01-451A99E98723}" srcOrd="0" destOrd="0" presId="urn:microsoft.com/office/officeart/2008/layout/VerticalCurvedList"/>
    <dgm:cxn modelId="{006D5DFE-11DB-4339-A4F7-60B285A843C9}" type="presParOf" srcId="{1F1DAA91-17A0-4890-9F17-3E501A85E4D4}" destId="{3A084EE9-8771-4C88-926A-8641CAC2003F}" srcOrd="1" destOrd="0" presId="urn:microsoft.com/office/officeart/2008/layout/VerticalCurvedList"/>
    <dgm:cxn modelId="{5CC694C6-7D97-4A32-A4C2-C92AB08BB647}" type="presParOf" srcId="{1F1DAA91-17A0-4890-9F17-3E501A85E4D4}" destId="{55D4D61C-205C-4DAD-B8B6-D160D51D0495}" srcOrd="2" destOrd="0" presId="urn:microsoft.com/office/officeart/2008/layout/VerticalCurvedList"/>
    <dgm:cxn modelId="{902A23F4-8561-4573-9BD0-E525BE34306B}" type="presParOf" srcId="{1F1DAA91-17A0-4890-9F17-3E501A85E4D4}" destId="{A5704C23-C01B-4D67-B276-D4C3761D3C31}" srcOrd="3" destOrd="0" presId="urn:microsoft.com/office/officeart/2008/layout/VerticalCurvedList"/>
    <dgm:cxn modelId="{CA0C7F7E-4AF5-4B0A-9E82-2A2CCD3A3B2A}" type="presParOf" srcId="{38447993-D90C-49F8-B0C3-7542AE0250F6}" destId="{23F55E80-0EF7-4D20-BEB0-424CE3ABA91E}" srcOrd="1" destOrd="0" presId="urn:microsoft.com/office/officeart/2008/layout/VerticalCurvedList"/>
    <dgm:cxn modelId="{B3F14C81-A9DE-49AD-BD70-799BF3C74C90}" type="presParOf" srcId="{38447993-D90C-49F8-B0C3-7542AE0250F6}" destId="{BD79B44D-25E1-44A8-9ACA-30DFD6269D2C}" srcOrd="2" destOrd="0" presId="urn:microsoft.com/office/officeart/2008/layout/VerticalCurvedList"/>
    <dgm:cxn modelId="{1730968C-1F8B-48B6-A555-0B4A94A792C9}" type="presParOf" srcId="{BD79B44D-25E1-44A8-9ACA-30DFD6269D2C}" destId="{E83D41E2-DE54-4976-A1D6-04942420D63D}" srcOrd="0" destOrd="0" presId="urn:microsoft.com/office/officeart/2008/layout/VerticalCurvedList"/>
    <dgm:cxn modelId="{D059A4F0-9E44-4879-B165-80246AEC16A7}" type="presParOf" srcId="{38447993-D90C-49F8-B0C3-7542AE0250F6}" destId="{C3D8D393-17DB-4BFF-94EA-3B356343EA1C}" srcOrd="3" destOrd="0" presId="urn:microsoft.com/office/officeart/2008/layout/VerticalCurvedList"/>
    <dgm:cxn modelId="{81CF490C-6427-4C31-813D-85923BBA34D1}" type="presParOf" srcId="{38447993-D90C-49F8-B0C3-7542AE0250F6}" destId="{5F41C2B6-0B1E-4BDF-BB03-B72F80CF81D6}" srcOrd="4" destOrd="0" presId="urn:microsoft.com/office/officeart/2008/layout/VerticalCurvedList"/>
    <dgm:cxn modelId="{846FE9B0-A1E3-4FD0-8C27-F3660BD54687}" type="presParOf" srcId="{5F41C2B6-0B1E-4BDF-BB03-B72F80CF81D6}" destId="{43B8CD97-C827-412D-86D0-F05425CFD86C}" srcOrd="0" destOrd="0" presId="urn:microsoft.com/office/officeart/2008/layout/VerticalCurvedList"/>
    <dgm:cxn modelId="{CD84783E-9D08-491D-891E-F3A5271C6C74}" type="presParOf" srcId="{38447993-D90C-49F8-B0C3-7542AE0250F6}" destId="{1F7C5144-8183-4473-A7CD-51C0D657301F}" srcOrd="5" destOrd="0" presId="urn:microsoft.com/office/officeart/2008/layout/VerticalCurvedList"/>
    <dgm:cxn modelId="{AB49B672-4ED2-4148-9DA0-9ED75D9CFD34}" type="presParOf" srcId="{38447993-D90C-49F8-B0C3-7542AE0250F6}" destId="{012EA9B6-6AC4-4265-A390-DBB3FAA47E23}" srcOrd="6" destOrd="0" presId="urn:microsoft.com/office/officeart/2008/layout/VerticalCurvedList"/>
    <dgm:cxn modelId="{BA2FD37C-AC72-4915-8447-1617EFF9F650}" type="presParOf" srcId="{012EA9B6-6AC4-4265-A390-DBB3FAA47E23}" destId="{0474F314-C139-4762-98D7-9DE25088013A}" srcOrd="0" destOrd="0" presId="urn:microsoft.com/office/officeart/2008/layout/VerticalCurvedList"/>
    <dgm:cxn modelId="{C1D5D8FF-66EA-43C6-BC62-7AEEFF98D3D3}" type="presParOf" srcId="{38447993-D90C-49F8-B0C3-7542AE0250F6}" destId="{A1C0F5C9-F1CA-45A3-B987-8336EE7097A5}" srcOrd="7" destOrd="0" presId="urn:microsoft.com/office/officeart/2008/layout/VerticalCurvedList"/>
    <dgm:cxn modelId="{4FC41FDB-B065-4BF8-AEBB-6CF72C8FA64B}" type="presParOf" srcId="{38447993-D90C-49F8-B0C3-7542AE0250F6}" destId="{62C5E398-C59A-4A6D-B65C-1105A7F66C97}" srcOrd="8" destOrd="0" presId="urn:microsoft.com/office/officeart/2008/layout/VerticalCurvedList"/>
    <dgm:cxn modelId="{2E34CDC8-5F22-4CD3-BD32-992738779AE1}" type="presParOf" srcId="{62C5E398-C59A-4A6D-B65C-1105A7F66C97}" destId="{83ABC4B1-1FD0-41E7-8755-22AB79BA9491}" srcOrd="0" destOrd="0" presId="urn:microsoft.com/office/officeart/2008/layout/VerticalCurvedList"/>
    <dgm:cxn modelId="{B288DE6E-DF09-4B3D-BCA5-B32ACD2C42EF}" type="presParOf" srcId="{38447993-D90C-49F8-B0C3-7542AE0250F6}" destId="{4DA6DD76-DB60-4289-9FE5-AEEE8202149B}" srcOrd="9" destOrd="0" presId="urn:microsoft.com/office/officeart/2008/layout/VerticalCurvedList"/>
    <dgm:cxn modelId="{0C416936-980D-4C8A-95A8-EC25D89CED7B}" type="presParOf" srcId="{38447993-D90C-49F8-B0C3-7542AE0250F6}" destId="{1FFF4648-2028-4177-876F-5EEC6EDB2D1E}" srcOrd="10" destOrd="0" presId="urn:microsoft.com/office/officeart/2008/layout/VerticalCurvedList"/>
    <dgm:cxn modelId="{2917485B-4CAA-4630-BFC9-126D5FB81801}" type="presParOf" srcId="{1FFF4648-2028-4177-876F-5EEC6EDB2D1E}" destId="{CBAD795E-3182-4382-8A85-9819F96B1D31}" srcOrd="0" destOrd="0" presId="urn:microsoft.com/office/officeart/2008/layout/VerticalCurvedList"/>
    <dgm:cxn modelId="{5EFED4A1-084F-4D3A-BD95-18ACB93366B1}" type="presParOf" srcId="{38447993-D90C-49F8-B0C3-7542AE0250F6}" destId="{ACCC4175-69D2-478B-BA29-65035A639859}" srcOrd="11" destOrd="0" presId="urn:microsoft.com/office/officeart/2008/layout/VerticalCurvedList"/>
    <dgm:cxn modelId="{E29A060E-537C-41E2-A39E-B07E72821412}" type="presParOf" srcId="{38447993-D90C-49F8-B0C3-7542AE0250F6}" destId="{C1CF630F-83B4-414F-BC42-38C7C11378D1}" srcOrd="12" destOrd="0" presId="urn:microsoft.com/office/officeart/2008/layout/VerticalCurvedList"/>
    <dgm:cxn modelId="{771F570C-9210-4DB5-9C49-172908732423}" type="presParOf" srcId="{C1CF630F-83B4-414F-BC42-38C7C11378D1}" destId="{3028DA67-3598-492C-8319-E7C05C43C45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F432B-FB4E-444D-947E-994358A5A406}">
      <dsp:nvSpPr>
        <dsp:cNvPr id="0" name=""/>
        <dsp:cNvSpPr/>
      </dsp:nvSpPr>
      <dsp:spPr>
        <a:xfrm>
          <a:off x="35" y="38414"/>
          <a:ext cx="343212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Paraphrase</a:t>
          </a:r>
        </a:p>
      </dsp:txBody>
      <dsp:txXfrm>
        <a:off x="35" y="38414"/>
        <a:ext cx="3432123" cy="576000"/>
      </dsp:txXfrm>
    </dsp:sp>
    <dsp:sp modelId="{AC48E52E-AD30-459D-B5B1-941595A57169}">
      <dsp:nvSpPr>
        <dsp:cNvPr id="0" name=""/>
        <dsp:cNvSpPr/>
      </dsp:nvSpPr>
      <dsp:spPr>
        <a:xfrm>
          <a:off x="35" y="614414"/>
          <a:ext cx="3432123" cy="11254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Put another’s ideas into your own words by completely rephrasing</a:t>
          </a:r>
        </a:p>
      </dsp:txBody>
      <dsp:txXfrm>
        <a:off x="35" y="614414"/>
        <a:ext cx="3432123" cy="1125449"/>
      </dsp:txXfrm>
    </dsp:sp>
    <dsp:sp modelId="{1C0D0E82-3AC8-49F3-9F27-ACDE4727B080}">
      <dsp:nvSpPr>
        <dsp:cNvPr id="0" name=""/>
        <dsp:cNvSpPr/>
      </dsp:nvSpPr>
      <dsp:spPr>
        <a:xfrm>
          <a:off x="3912656" y="38414"/>
          <a:ext cx="343212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err="1"/>
            <a:t>Summarise</a:t>
          </a:r>
          <a:endParaRPr lang="en-US" sz="2000" kern="1200" dirty="0"/>
        </a:p>
      </dsp:txBody>
      <dsp:txXfrm>
        <a:off x="3912656" y="38414"/>
        <a:ext cx="3432123" cy="576000"/>
      </dsp:txXfrm>
    </dsp:sp>
    <dsp:sp modelId="{0920C323-AF35-43CE-996C-27BB10263D5F}">
      <dsp:nvSpPr>
        <dsp:cNvPr id="0" name=""/>
        <dsp:cNvSpPr/>
      </dsp:nvSpPr>
      <dsp:spPr>
        <a:xfrm>
          <a:off x="3912656" y="614414"/>
          <a:ext cx="3432123" cy="11254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Paraphrase AND reduce the length of another’s words</a:t>
          </a:r>
        </a:p>
      </dsp:txBody>
      <dsp:txXfrm>
        <a:off x="3912656" y="614414"/>
        <a:ext cx="3432123" cy="11254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84EE9-8771-4C88-926A-8641CAC2003F}">
      <dsp:nvSpPr>
        <dsp:cNvPr id="0" name=""/>
        <dsp:cNvSpPr/>
      </dsp:nvSpPr>
      <dsp:spPr>
        <a:xfrm>
          <a:off x="-4594335" y="-704407"/>
          <a:ext cx="5472816" cy="5472816"/>
        </a:xfrm>
        <a:prstGeom prst="blockArc">
          <a:avLst>
            <a:gd name="adj1" fmla="val 18900000"/>
            <a:gd name="adj2" fmla="val 2700000"/>
            <a:gd name="adj3" fmla="val 395"/>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F55E80-0EF7-4D20-BEB0-424CE3ABA91E}">
      <dsp:nvSpPr>
        <dsp:cNvPr id="0" name=""/>
        <dsp:cNvSpPr/>
      </dsp:nvSpPr>
      <dsp:spPr>
        <a:xfrm>
          <a:off x="328048" y="214010"/>
          <a:ext cx="7406409"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Use Synonyms</a:t>
          </a:r>
        </a:p>
      </dsp:txBody>
      <dsp:txXfrm>
        <a:off x="328048" y="214010"/>
        <a:ext cx="7406409" cy="427857"/>
      </dsp:txXfrm>
    </dsp:sp>
    <dsp:sp modelId="{E83D41E2-DE54-4976-A1D6-04942420D63D}">
      <dsp:nvSpPr>
        <dsp:cNvPr id="0" name=""/>
        <dsp:cNvSpPr/>
      </dsp:nvSpPr>
      <dsp:spPr>
        <a:xfrm>
          <a:off x="60637" y="160528"/>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3D8D393-17DB-4BFF-94EA-3B356343EA1C}">
      <dsp:nvSpPr>
        <dsp:cNvPr id="0" name=""/>
        <dsp:cNvSpPr/>
      </dsp:nvSpPr>
      <dsp:spPr>
        <a:xfrm>
          <a:off x="679991" y="855715"/>
          <a:ext cx="7054467"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Change word order (may involve some grammatical changes)</a:t>
          </a:r>
        </a:p>
      </dsp:txBody>
      <dsp:txXfrm>
        <a:off x="679991" y="855715"/>
        <a:ext cx="7054467" cy="427857"/>
      </dsp:txXfrm>
    </dsp:sp>
    <dsp:sp modelId="{43B8CD97-C827-412D-86D0-F05425CFD86C}">
      <dsp:nvSpPr>
        <dsp:cNvPr id="0" name=""/>
        <dsp:cNvSpPr/>
      </dsp:nvSpPr>
      <dsp:spPr>
        <a:xfrm>
          <a:off x="412579" y="802233"/>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7C5144-8183-4473-A7CD-51C0D657301F}">
      <dsp:nvSpPr>
        <dsp:cNvPr id="0" name=""/>
        <dsp:cNvSpPr/>
      </dsp:nvSpPr>
      <dsp:spPr>
        <a:xfrm>
          <a:off x="840925" y="1497421"/>
          <a:ext cx="6893533"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Change word class (e.g. use noun rather than verb)</a:t>
          </a:r>
        </a:p>
      </dsp:txBody>
      <dsp:txXfrm>
        <a:off x="840925" y="1497421"/>
        <a:ext cx="6893533" cy="427857"/>
      </dsp:txXfrm>
    </dsp:sp>
    <dsp:sp modelId="{0474F314-C139-4762-98D7-9DE25088013A}">
      <dsp:nvSpPr>
        <dsp:cNvPr id="0" name=""/>
        <dsp:cNvSpPr/>
      </dsp:nvSpPr>
      <dsp:spPr>
        <a:xfrm>
          <a:off x="573514" y="1443939"/>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C0F5C9-F1CA-45A3-B987-8336EE7097A5}">
      <dsp:nvSpPr>
        <dsp:cNvPr id="0" name=""/>
        <dsp:cNvSpPr/>
      </dsp:nvSpPr>
      <dsp:spPr>
        <a:xfrm>
          <a:off x="840925" y="2138720"/>
          <a:ext cx="6893533"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a:t>Change from active to passive (or vice-versa)</a:t>
          </a:r>
          <a:endParaRPr lang="en-GB" sz="2000" kern="1200" dirty="0"/>
        </a:p>
      </dsp:txBody>
      <dsp:txXfrm>
        <a:off x="840925" y="2138720"/>
        <a:ext cx="6893533" cy="427857"/>
      </dsp:txXfrm>
    </dsp:sp>
    <dsp:sp modelId="{83ABC4B1-1FD0-41E7-8755-22AB79BA9491}">
      <dsp:nvSpPr>
        <dsp:cNvPr id="0" name=""/>
        <dsp:cNvSpPr/>
      </dsp:nvSpPr>
      <dsp:spPr>
        <a:xfrm>
          <a:off x="573514" y="2085238"/>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A6DD76-DB60-4289-9FE5-AEEE8202149B}">
      <dsp:nvSpPr>
        <dsp:cNvPr id="0" name=""/>
        <dsp:cNvSpPr/>
      </dsp:nvSpPr>
      <dsp:spPr>
        <a:xfrm>
          <a:off x="679991" y="2780426"/>
          <a:ext cx="7054467"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a:t>Change from positive slant to negative slant (or vice-versa)</a:t>
          </a:r>
          <a:endParaRPr lang="en-GB" sz="2000" kern="1200" dirty="0"/>
        </a:p>
      </dsp:txBody>
      <dsp:txXfrm>
        <a:off x="679991" y="2780426"/>
        <a:ext cx="7054467" cy="427857"/>
      </dsp:txXfrm>
    </dsp:sp>
    <dsp:sp modelId="{CBAD795E-3182-4382-8A85-9819F96B1D31}">
      <dsp:nvSpPr>
        <dsp:cNvPr id="0" name=""/>
        <dsp:cNvSpPr/>
      </dsp:nvSpPr>
      <dsp:spPr>
        <a:xfrm>
          <a:off x="412579" y="2726944"/>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CC4175-69D2-478B-BA29-65035A639859}">
      <dsp:nvSpPr>
        <dsp:cNvPr id="0" name=""/>
        <dsp:cNvSpPr/>
      </dsp:nvSpPr>
      <dsp:spPr>
        <a:xfrm>
          <a:off x="328048" y="3422131"/>
          <a:ext cx="7406409" cy="42785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612"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a:t>Simplify/ generalise </a:t>
          </a:r>
          <a:endParaRPr lang="en-GB" sz="2000" kern="1200" dirty="0"/>
        </a:p>
      </dsp:txBody>
      <dsp:txXfrm>
        <a:off x="328048" y="3422131"/>
        <a:ext cx="7406409" cy="427857"/>
      </dsp:txXfrm>
    </dsp:sp>
    <dsp:sp modelId="{3028DA67-3598-492C-8319-E7C05C43C456}">
      <dsp:nvSpPr>
        <dsp:cNvPr id="0" name=""/>
        <dsp:cNvSpPr/>
      </dsp:nvSpPr>
      <dsp:spPr>
        <a:xfrm>
          <a:off x="60637" y="3368649"/>
          <a:ext cx="534822" cy="534822"/>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791D62F-7854-4634-B3B7-79F8A730786A}"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90DDC4-F0D3-487A-8E75-E798659A485C}" type="slidenum">
              <a:rPr lang="en-GB" smtClean="0"/>
              <a:t>‹#›</a:t>
            </a:fld>
            <a:endParaRPr lang="en-GB"/>
          </a:p>
        </p:txBody>
      </p:sp>
    </p:spTree>
    <p:extLst>
      <p:ext uri="{BB962C8B-B14F-4D97-AF65-F5344CB8AC3E}">
        <p14:creationId xmlns:p14="http://schemas.microsoft.com/office/powerpoint/2010/main" val="2929743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9AC565-92F3-4076-ADBD-9A0945D8B9B6}" type="datetimeFigureOut">
              <a:rPr lang="en-US" smtClean="0"/>
              <a:pPr/>
              <a:t>2/9/2022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3659110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9AC565-92F3-4076-ADBD-9A0945D8B9B6}" type="datetimeFigureOut">
              <a:rPr lang="en-US" smtClean="0"/>
              <a:pPr/>
              <a:t>2/9/2022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260595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9AC565-92F3-4076-ADBD-9A0945D8B9B6}" type="datetimeFigureOut">
              <a:rPr lang="en-US" smtClean="0"/>
              <a:pPr/>
              <a:t>2/9/2022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3477720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9AC565-92F3-4076-ADBD-9A0945D8B9B6}" type="datetimeFigureOut">
              <a:rPr lang="en-US" smtClean="0"/>
              <a:pPr/>
              <a:t>2/9/2022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2004354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9AC565-92F3-4076-ADBD-9A0945D8B9B6}" type="datetimeFigureOut">
              <a:rPr lang="en-US" smtClean="0"/>
              <a:pPr/>
              <a:t>2/9/2022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3491845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9AC565-92F3-4076-ADBD-9A0945D8B9B6}" type="datetimeFigureOut">
              <a:rPr lang="en-US" smtClean="0"/>
              <a:pPr/>
              <a:t>2/9/2022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246414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9AC565-92F3-4076-ADBD-9A0945D8B9B6}" type="datetimeFigureOut">
              <a:rPr lang="en-US" smtClean="0"/>
              <a:pPr/>
              <a:t>2/9/2022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2717316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91D62F-7854-4634-B3B7-79F8A730786A}" type="datetimeFigureOut">
              <a:rPr lang="en-GB" smtClean="0"/>
              <a:t>09/02/2022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990DDC4-F0D3-487A-8E75-E798659A485C}" type="slidenum">
              <a:rPr lang="en-GB" smtClean="0"/>
              <a:t>‹#›</a:t>
            </a:fld>
            <a:endParaRPr lang="en-GB"/>
          </a:p>
        </p:txBody>
      </p:sp>
    </p:spTree>
    <p:extLst>
      <p:ext uri="{BB962C8B-B14F-4D97-AF65-F5344CB8AC3E}">
        <p14:creationId xmlns:p14="http://schemas.microsoft.com/office/powerpoint/2010/main" val="1247051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C9AC565-92F3-4076-ADBD-9A0945D8B9B6}" type="datetimeFigureOut">
              <a:rPr lang="en-US" smtClean="0"/>
              <a:pPr/>
              <a:t>2/9/2022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2002931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C9AC565-92F3-4076-ADBD-9A0945D8B9B6}" type="datetimeFigureOut">
              <a:rPr lang="en-US" smtClean="0"/>
              <a:pPr/>
              <a:t>2/9/2022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BA485C-77FC-4698-A474-7F44449A4CD7}" type="slidenum">
              <a:rPr lang="en-GB" smtClean="0"/>
              <a:pPr/>
              <a:t>‹#›</a:t>
            </a:fld>
            <a:endParaRPr lang="en-GB"/>
          </a:p>
        </p:txBody>
      </p:sp>
    </p:spTree>
    <p:extLst>
      <p:ext uri="{BB962C8B-B14F-4D97-AF65-F5344CB8AC3E}">
        <p14:creationId xmlns:p14="http://schemas.microsoft.com/office/powerpoint/2010/main" val="3536759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C9AC565-92F3-4076-ADBD-9A0945D8B9B6}" type="datetimeFigureOut">
              <a:rPr lang="en-US" smtClean="0"/>
              <a:pPr/>
              <a:t>2/9/2022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0BA485C-77FC-4698-A474-7F44449A4CD7}" type="slidenum">
              <a:rPr lang="en-GB" smtClean="0"/>
              <a:pPr/>
              <a:t>‹#›</a:t>
            </a:fld>
            <a:endParaRPr lang="en-GB"/>
          </a:p>
        </p:txBody>
      </p:sp>
    </p:spTree>
    <p:extLst>
      <p:ext uri="{BB962C8B-B14F-4D97-AF65-F5344CB8AC3E}">
        <p14:creationId xmlns:p14="http://schemas.microsoft.com/office/powerpoint/2010/main" val="286737317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55576" y="3140968"/>
            <a:ext cx="7772400" cy="1325811"/>
          </a:xfrm>
        </p:spPr>
        <p:txBody>
          <a:bodyPr>
            <a:normAutofit fontScale="90000"/>
          </a:bodyPr>
          <a:lstStyle/>
          <a:p>
            <a:pPr eaLnBrk="1" hangingPunct="1"/>
            <a:r>
              <a:rPr lang="en-GB" altLang="en-US" dirty="0"/>
              <a:t>Paraphrasing </a:t>
            </a:r>
            <a:br>
              <a:rPr lang="en-GB" altLang="en-US" dirty="0"/>
            </a:br>
            <a:r>
              <a:rPr lang="en-GB" altLang="en-US" dirty="0"/>
              <a:t>and Summarising</a:t>
            </a:r>
          </a:p>
        </p:txBody>
      </p:sp>
      <p:pic>
        <p:nvPicPr>
          <p:cNvPr id="2051"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3328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305" y="1412776"/>
            <a:ext cx="7886700" cy="4464496"/>
          </a:xfrm>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GB" sz="2400" dirty="0">
                <a:latin typeface="+mj-lt"/>
              </a:rPr>
              <a:t>E.g. </a:t>
            </a:r>
          </a:p>
          <a:p>
            <a:pPr marL="548640" lvl="1" eaLnBrk="1" fontAlgn="auto" hangingPunct="1">
              <a:spcBef>
                <a:spcPts val="370"/>
              </a:spcBef>
              <a:spcAft>
                <a:spcPts val="0"/>
              </a:spcAft>
              <a:buFont typeface="Wingdings 2"/>
              <a:buChar char=""/>
              <a:defRPr/>
            </a:pPr>
            <a:r>
              <a:rPr lang="en-GB" sz="2000" dirty="0">
                <a:latin typeface="+mj-lt"/>
              </a:rPr>
              <a:t>Original text: </a:t>
            </a:r>
            <a:r>
              <a:rPr lang="en-GB" sz="2000" dirty="0">
                <a:solidFill>
                  <a:srgbClr val="0070C0"/>
                </a:solidFill>
                <a:latin typeface="+mj-lt"/>
              </a:rPr>
              <a:t>After the prejudiced treatment in her interview, the candidate went home feeling very unhappy.  She ran the events over in her mind all evening and found herself crying with frustration at her situation.  She felt that there was nothing she could do to get fair treatment.</a:t>
            </a:r>
          </a:p>
          <a:p>
            <a:pPr marL="548640" lvl="1" eaLnBrk="1" fontAlgn="auto" hangingPunct="1">
              <a:spcBef>
                <a:spcPts val="370"/>
              </a:spcBef>
              <a:spcAft>
                <a:spcPts val="0"/>
              </a:spcAft>
              <a:buFont typeface="Wingdings 2"/>
              <a:buChar char=""/>
              <a:defRPr/>
            </a:pPr>
            <a:r>
              <a:rPr lang="en-GB" sz="2000" dirty="0">
                <a:latin typeface="+mj-lt"/>
              </a:rPr>
              <a:t>Paraphrase:  </a:t>
            </a:r>
            <a:r>
              <a:rPr lang="en-GB" sz="2000" dirty="0">
                <a:solidFill>
                  <a:srgbClr val="0070C0"/>
                </a:solidFill>
                <a:latin typeface="+mj-lt"/>
              </a:rPr>
              <a:t>The candidate was distressed following the unfair, prejudiced treatment in her interview.</a:t>
            </a:r>
          </a:p>
          <a:p>
            <a:pPr marL="548640" lvl="1" eaLnBrk="1" fontAlgn="auto" hangingPunct="1">
              <a:spcBef>
                <a:spcPts val="370"/>
              </a:spcBef>
              <a:spcAft>
                <a:spcPts val="0"/>
              </a:spcAft>
              <a:buFont typeface="Wingdings 2"/>
              <a:buChar char=""/>
              <a:defRPr/>
            </a:pPr>
            <a:endParaRPr lang="en-GB" sz="2000" dirty="0">
              <a:solidFill>
                <a:srgbClr val="0070C0"/>
              </a:solidFill>
              <a:latin typeface="+mj-lt"/>
            </a:endParaRPr>
          </a:p>
          <a:p>
            <a:pPr marL="274320" indent="-274320" eaLnBrk="1" fontAlgn="auto" hangingPunct="1">
              <a:spcBef>
                <a:spcPts val="580"/>
              </a:spcBef>
              <a:spcAft>
                <a:spcPts val="0"/>
              </a:spcAft>
              <a:buFont typeface="Wingdings 2"/>
              <a:buChar char=""/>
              <a:defRPr/>
            </a:pPr>
            <a:r>
              <a:rPr lang="en-GB" sz="2400" dirty="0">
                <a:latin typeface="+mj-lt"/>
              </a:rPr>
              <a:t>You try!</a:t>
            </a:r>
          </a:p>
          <a:p>
            <a:pPr marL="548640" lvl="1" eaLnBrk="1" fontAlgn="auto" hangingPunct="1">
              <a:spcBef>
                <a:spcPts val="370"/>
              </a:spcBef>
              <a:spcAft>
                <a:spcPts val="0"/>
              </a:spcAft>
              <a:buFont typeface="Wingdings 2"/>
              <a:buChar char=""/>
              <a:defRPr/>
            </a:pPr>
            <a:r>
              <a:rPr lang="en-GB" sz="2000" dirty="0">
                <a:latin typeface="+mj-lt"/>
              </a:rPr>
              <a:t>Original text: </a:t>
            </a:r>
            <a:r>
              <a:rPr lang="en-GB" sz="2000" dirty="0">
                <a:solidFill>
                  <a:srgbClr val="0070C0"/>
                </a:solidFill>
                <a:latin typeface="+mj-lt"/>
              </a:rPr>
              <a:t>The respondent runs three times a week, takes step classes at the gym every Thursday, and swims with her family at the weekend.  She tries not to eat fatty food, limits her sugar intake and includes plenty of whole grains, fruit, vegetables and oily fish in her diet.</a:t>
            </a:r>
            <a:endParaRPr lang="en-GB" sz="2000" dirty="0">
              <a:latin typeface="+mj-lt"/>
            </a:endParaRPr>
          </a:p>
          <a:p>
            <a:pPr marL="548640" lvl="1" eaLnBrk="1" fontAlgn="auto" hangingPunct="1">
              <a:spcBef>
                <a:spcPts val="370"/>
              </a:spcBef>
              <a:spcAft>
                <a:spcPts val="0"/>
              </a:spcAft>
              <a:buFont typeface="Wingdings 2"/>
              <a:buChar char=""/>
              <a:defRPr/>
            </a:pPr>
            <a:r>
              <a:rPr lang="en-GB" sz="2000" dirty="0">
                <a:latin typeface="+mj-lt"/>
              </a:rPr>
              <a:t>Paraphrase: </a:t>
            </a:r>
            <a:r>
              <a:rPr lang="en-GB" sz="2000" dirty="0">
                <a:solidFill>
                  <a:srgbClr val="0070C0"/>
                </a:solidFill>
                <a:latin typeface="+mj-lt"/>
              </a:rPr>
              <a:t>The participant exercises almost daily and tries to eat a healthy diet.</a:t>
            </a:r>
          </a:p>
          <a:p>
            <a:pPr marL="548640" lvl="1" eaLnBrk="1" fontAlgn="auto" hangingPunct="1">
              <a:spcBef>
                <a:spcPts val="370"/>
              </a:spcBef>
              <a:spcAft>
                <a:spcPts val="0"/>
              </a:spcAft>
              <a:buFont typeface="Wingdings 2"/>
              <a:buNone/>
              <a:defRPr/>
            </a:pPr>
            <a:endParaRPr lang="en-GB" dirty="0"/>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8650" y="404664"/>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Simplify / Generalise Concepts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20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pPr eaLnBrk="1" hangingPunct="1"/>
            <a:r>
              <a:rPr lang="en-GB" dirty="0"/>
              <a:t>What are Paraphrasing and Summarising?</a:t>
            </a:r>
          </a:p>
        </p:txBody>
      </p:sp>
      <p:sp>
        <p:nvSpPr>
          <p:cNvPr id="3" name="Content Placeholder 2"/>
          <p:cNvSpPr>
            <a:spLocks noGrp="1"/>
          </p:cNvSpPr>
          <p:nvPr>
            <p:ph idx="1"/>
          </p:nvPr>
        </p:nvSpPr>
        <p:spPr>
          <a:xfrm>
            <a:off x="687568" y="3466943"/>
            <a:ext cx="7886700" cy="1512169"/>
          </a:xfrm>
          <a:solidFill>
            <a:schemeClr val="tx2">
              <a:lumMod val="75000"/>
            </a:schemeClr>
          </a:solidFill>
        </p:spPr>
        <p:txBody>
          <a:bodyPr anchor="ctr">
            <a:noAutofit/>
          </a:bodyPr>
          <a:lstStyle/>
          <a:p>
            <a:pPr marL="377190" lvl="1" indent="0" eaLnBrk="1" fontAlgn="auto" hangingPunct="1">
              <a:spcBef>
                <a:spcPts val="370"/>
              </a:spcBef>
              <a:spcAft>
                <a:spcPts val="0"/>
              </a:spcAft>
              <a:buNone/>
              <a:defRPr/>
            </a:pPr>
            <a:r>
              <a:rPr lang="en-GB" sz="2800" dirty="0">
                <a:solidFill>
                  <a:schemeClr val="bg1"/>
                </a:solidFill>
                <a:latin typeface="+mj-lt"/>
              </a:rPr>
              <a:t>Paraphrasing shows </a:t>
            </a:r>
            <a:r>
              <a:rPr lang="en-GB" sz="2800" b="1" dirty="0">
                <a:solidFill>
                  <a:schemeClr val="bg1"/>
                </a:solidFill>
                <a:latin typeface="+mj-lt"/>
              </a:rPr>
              <a:t>your</a:t>
            </a:r>
            <a:r>
              <a:rPr lang="en-GB" sz="2800" dirty="0">
                <a:solidFill>
                  <a:schemeClr val="bg1"/>
                </a:solidFill>
                <a:latin typeface="+mj-lt"/>
              </a:rPr>
              <a:t> understanding – it’s impossible to rephrase successfully without processing and understanding the information.</a:t>
            </a: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Diagram 1"/>
          <p:cNvGraphicFramePr/>
          <p:nvPr>
            <p:extLst>
              <p:ext uri="{D42A27DB-BD31-4B8C-83A1-F6EECF244321}">
                <p14:modId xmlns:p14="http://schemas.microsoft.com/office/powerpoint/2010/main" val="3998336870"/>
              </p:ext>
            </p:extLst>
          </p:nvPr>
        </p:nvGraphicFramePr>
        <p:xfrm>
          <a:off x="899592" y="1690689"/>
          <a:ext cx="7344816" cy="17782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15602"/>
          </a:xfrm>
        </p:spPr>
        <p:txBody>
          <a:bodyPr>
            <a:normAutofit/>
          </a:bodyPr>
          <a:lstStyle/>
          <a:p>
            <a:pPr eaLnBrk="1" fontAlgn="auto" hangingPunct="1">
              <a:spcAft>
                <a:spcPts val="0"/>
              </a:spcAft>
              <a:defRPr/>
            </a:pPr>
            <a:r>
              <a:rPr lang="en-GB" dirty="0"/>
              <a:t>How can we Paraphrase/Summarise?</a:t>
            </a:r>
          </a:p>
        </p:txBody>
      </p:sp>
      <p:sp>
        <p:nvSpPr>
          <p:cNvPr id="3" name="Content Placeholder 2"/>
          <p:cNvSpPr>
            <a:spLocks noGrp="1"/>
          </p:cNvSpPr>
          <p:nvPr>
            <p:ph idx="1"/>
          </p:nvPr>
        </p:nvSpPr>
        <p:spPr/>
        <p:txBody>
          <a:bodyPr>
            <a:normAutofit/>
          </a:bodyPr>
          <a:lstStyle/>
          <a:p>
            <a:pPr marL="274320" indent="-274320" eaLnBrk="1" fontAlgn="auto" hangingPunct="1">
              <a:spcBef>
                <a:spcPts val="580"/>
              </a:spcBef>
              <a:spcAft>
                <a:spcPts val="0"/>
              </a:spcAft>
              <a:buFont typeface="Wingdings 2"/>
              <a:buChar char=""/>
              <a:defRPr/>
            </a:pPr>
            <a:endParaRPr lang="en-GB" dirty="0"/>
          </a:p>
          <a:p>
            <a:pPr marL="548640" lvl="1" eaLnBrk="1" fontAlgn="auto" hangingPunct="1">
              <a:spcBef>
                <a:spcPts val="370"/>
              </a:spcBef>
              <a:spcAft>
                <a:spcPts val="0"/>
              </a:spcAft>
              <a:buFont typeface="Wingdings 2"/>
              <a:buNone/>
              <a:defRPr/>
            </a:pPr>
            <a:endParaRPr lang="en-GB" dirty="0"/>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Diagram 4"/>
          <p:cNvGraphicFramePr/>
          <p:nvPr>
            <p:extLst>
              <p:ext uri="{D42A27DB-BD31-4B8C-83A1-F6EECF244321}">
                <p14:modId xmlns:p14="http://schemas.microsoft.com/office/powerpoint/2010/main" val="2910561140"/>
              </p:ext>
            </p:extLst>
          </p:nvPr>
        </p:nvGraphicFramePr>
        <p:xfrm>
          <a:off x="628650" y="1124744"/>
          <a:ext cx="7789645"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95536" y="5511715"/>
            <a:ext cx="8280920" cy="461665"/>
          </a:xfrm>
          <a:prstGeom prst="rect">
            <a:avLst/>
          </a:prstGeom>
          <a:solidFill>
            <a:schemeClr val="accent4">
              <a:lumMod val="75000"/>
            </a:schemeClr>
          </a:solidFill>
        </p:spPr>
        <p:txBody>
          <a:bodyPr wrap="square" rtlCol="0" anchor="ctr">
            <a:spAutoFit/>
          </a:bodyPr>
          <a:lstStyle/>
          <a:p>
            <a:r>
              <a:rPr lang="en-GB" sz="2400" dirty="0">
                <a:solidFill>
                  <a:schemeClr val="bg1"/>
                </a:solidFill>
              </a:rPr>
              <a:t>The best paraphrases use several of these techniques together!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28650" y="365127"/>
            <a:ext cx="7886700" cy="687610"/>
          </a:xfrm>
          <a:solidFill>
            <a:schemeClr val="tx2">
              <a:lumMod val="75000"/>
            </a:schemeClr>
          </a:solidFill>
        </p:spPr>
        <p:txBody>
          <a:bodyPr/>
          <a:lstStyle/>
          <a:p>
            <a:pPr eaLnBrk="1" hangingPunct="1"/>
            <a:r>
              <a:rPr lang="en-GB" b="1" dirty="0">
                <a:solidFill>
                  <a:schemeClr val="bg1"/>
                </a:solidFill>
              </a:rPr>
              <a:t>Use synonyms</a:t>
            </a:r>
          </a:p>
        </p:txBody>
      </p:sp>
      <p:sp>
        <p:nvSpPr>
          <p:cNvPr id="20483" name="Content Placeholder 2"/>
          <p:cNvSpPr>
            <a:spLocks noGrp="1"/>
          </p:cNvSpPr>
          <p:nvPr>
            <p:ph idx="1"/>
          </p:nvPr>
        </p:nvSpPr>
        <p:spPr>
          <a:xfrm>
            <a:off x="323528" y="1295401"/>
            <a:ext cx="8363272" cy="4848243"/>
          </a:xfrm>
        </p:spPr>
        <p:txBody>
          <a:bodyPr vert="horz" lIns="91440" tIns="45720" rIns="91440" bIns="45720" rtlCol="0" anchor="t">
            <a:normAutofit/>
          </a:bodyPr>
          <a:lstStyle/>
          <a:p>
            <a:pPr eaLnBrk="1" hangingPunct="1"/>
            <a:r>
              <a:rPr lang="en-GB" sz="2800" dirty="0">
                <a:latin typeface="+mj-lt"/>
              </a:rPr>
              <a:t>E.g. 	</a:t>
            </a:r>
          </a:p>
          <a:p>
            <a:pPr lvl="1" eaLnBrk="1" hangingPunct="1"/>
            <a:r>
              <a:rPr lang="en-GB" sz="2800" dirty="0">
                <a:latin typeface="+mj-lt"/>
              </a:rPr>
              <a:t>Original text:  </a:t>
            </a:r>
            <a:r>
              <a:rPr lang="en-GB" sz="2800" dirty="0">
                <a:solidFill>
                  <a:srgbClr val="0070C0"/>
                </a:solidFill>
                <a:latin typeface="+mj-lt"/>
              </a:rPr>
              <a:t>“The company employs talented manual workers”</a:t>
            </a:r>
          </a:p>
          <a:p>
            <a:pPr lvl="1" eaLnBrk="1" hangingPunct="1"/>
            <a:r>
              <a:rPr lang="en-GB" sz="2800" dirty="0">
                <a:latin typeface="+mj-lt"/>
              </a:rPr>
              <a:t>Paraphrase: </a:t>
            </a:r>
            <a:r>
              <a:rPr lang="en-GB" sz="2800" dirty="0">
                <a:solidFill>
                  <a:srgbClr val="0070C0"/>
                </a:solidFill>
                <a:latin typeface="+mj-lt"/>
              </a:rPr>
              <a:t>“The business takes on skilled labourers”</a:t>
            </a:r>
          </a:p>
          <a:p>
            <a:pPr eaLnBrk="1" hangingPunct="1"/>
            <a:endParaRPr lang="en-GB" sz="2800" dirty="0">
              <a:latin typeface="+mj-lt"/>
            </a:endParaRPr>
          </a:p>
          <a:p>
            <a:pPr eaLnBrk="1" hangingPunct="1"/>
            <a:r>
              <a:rPr lang="en-GB" sz="2800" dirty="0">
                <a:latin typeface="+mj-lt"/>
              </a:rPr>
              <a:t>You try!</a:t>
            </a:r>
          </a:p>
          <a:p>
            <a:pPr lvl="1" eaLnBrk="1" hangingPunct="1"/>
            <a:r>
              <a:rPr lang="en-GB" sz="2800" dirty="0">
                <a:latin typeface="+mj-lt"/>
              </a:rPr>
              <a:t>Original text: </a:t>
            </a:r>
            <a:r>
              <a:rPr lang="en-GB" sz="2800" dirty="0">
                <a:solidFill>
                  <a:srgbClr val="0070C0"/>
                </a:solidFill>
                <a:latin typeface="+mj-lt"/>
              </a:rPr>
              <a:t>“Staff frequently visit the canteen”</a:t>
            </a:r>
          </a:p>
          <a:p>
            <a:pPr lvl="1"/>
            <a:r>
              <a:rPr lang="en-GB" sz="2800" dirty="0">
                <a:latin typeface="+mj-lt"/>
              </a:rPr>
              <a:t>Paraphrase:</a:t>
            </a:r>
            <a:r>
              <a:rPr lang="en-GB" sz="2800" dirty="0">
                <a:solidFill>
                  <a:srgbClr val="0070C0"/>
                </a:solidFill>
                <a:latin typeface="+mj-lt"/>
              </a:rPr>
              <a:t> </a:t>
            </a:r>
            <a:endParaRPr lang="en-GB" sz="2800">
              <a:solidFill>
                <a:srgbClr val="0070C0"/>
              </a:solidFill>
              <a:latin typeface="+mj-lt"/>
            </a:endParaRPr>
          </a:p>
          <a:p>
            <a:pPr lvl="1"/>
            <a:r>
              <a:rPr lang="en-GB" sz="3600" dirty="0">
                <a:solidFill>
                  <a:srgbClr val="0070C0"/>
                </a:solidFill>
                <a:latin typeface="+mj-lt"/>
                <a:cs typeface="Calibri Light"/>
              </a:rPr>
              <a:t>collocation</a:t>
            </a: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2000"/>
                                        <p:tgtEl>
                                          <p:spTgt spid="2048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483">
                                            <p:txEl>
                                              <p:pRg st="1" end="1"/>
                                            </p:txEl>
                                          </p:spTgt>
                                        </p:tgtEl>
                                        <p:attrNameLst>
                                          <p:attrName>style.visibility</p:attrName>
                                        </p:attrNameLst>
                                      </p:cBhvr>
                                      <p:to>
                                        <p:strVal val="visible"/>
                                      </p:to>
                                    </p:set>
                                    <p:animEffect transition="in" filter="fade">
                                      <p:cBhvr>
                                        <p:cTn id="10" dur="2000"/>
                                        <p:tgtEl>
                                          <p:spTgt spid="2048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Effect transition="in" filter="fade">
                                      <p:cBhvr>
                                        <p:cTn id="13" dur="2000"/>
                                        <p:tgtEl>
                                          <p:spTgt spid="2048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483">
                                            <p:txEl>
                                              <p:pRg st="4" end="4"/>
                                            </p:txEl>
                                          </p:spTgt>
                                        </p:tgtEl>
                                        <p:attrNameLst>
                                          <p:attrName>style.visibility</p:attrName>
                                        </p:attrNameLst>
                                      </p:cBhvr>
                                      <p:to>
                                        <p:strVal val="visible"/>
                                      </p:to>
                                    </p:set>
                                    <p:animEffect transition="in" filter="fade">
                                      <p:cBhvr>
                                        <p:cTn id="18" dur="2000"/>
                                        <p:tgtEl>
                                          <p:spTgt spid="2048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0483">
                                            <p:txEl>
                                              <p:pRg st="5" end="5"/>
                                            </p:txEl>
                                          </p:spTgt>
                                        </p:tgtEl>
                                        <p:attrNameLst>
                                          <p:attrName>style.visibility</p:attrName>
                                        </p:attrNameLst>
                                      </p:cBhvr>
                                      <p:to>
                                        <p:strVal val="visible"/>
                                      </p:to>
                                    </p:set>
                                    <p:animEffect transition="in" filter="fade">
                                      <p:cBhvr>
                                        <p:cTn id="21" dur="2000"/>
                                        <p:tgtEl>
                                          <p:spTgt spid="2048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20483">
                                            <p:txEl>
                                              <p:pRg st="6" end="6"/>
                                            </p:txEl>
                                          </p:spTgt>
                                        </p:tgtEl>
                                        <p:attrNameLst>
                                          <p:attrName>style.visibility</p:attrName>
                                        </p:attrNameLst>
                                      </p:cBhvr>
                                      <p:to>
                                        <p:strVal val="visible"/>
                                      </p:to>
                                    </p:set>
                                    <p:animEffect transition="in" filter="blinds(horizontal)">
                                      <p:cBhvr>
                                        <p:cTn id="26" dur="500"/>
                                        <p:tgtEl>
                                          <p:spTgt spid="2048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20483">
                                            <p:txEl>
                                              <p:pRg st="7" end="7"/>
                                            </p:txEl>
                                          </p:spTgt>
                                        </p:tgtEl>
                                        <p:attrNameLst>
                                          <p:attrName>style.visibility</p:attrName>
                                        </p:attrNameLst>
                                      </p:cBhvr>
                                      <p:to>
                                        <p:strVal val="visible"/>
                                      </p:to>
                                    </p:set>
                                    <p:animEffect transition="in" filter="blinds(horizontal)">
                                      <p:cBhvr>
                                        <p:cTn id="31" dur="500"/>
                                        <p:tgtEl>
                                          <p:spTgt spid="204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539552" y="1412776"/>
            <a:ext cx="7886700" cy="4351338"/>
          </a:xfrm>
        </p:spPr>
        <p:txBody>
          <a:bodyPr vert="horz" lIns="91440" tIns="45720" rIns="91440" bIns="45720" rtlCol="0" anchor="t">
            <a:normAutofit/>
          </a:bodyPr>
          <a:lstStyle/>
          <a:p>
            <a:pPr eaLnBrk="1" hangingPunct="1"/>
            <a:r>
              <a:rPr lang="en-GB" sz="2400" dirty="0">
                <a:latin typeface="+mj-lt"/>
              </a:rPr>
              <a:t>E.g. </a:t>
            </a:r>
          </a:p>
          <a:p>
            <a:pPr lvl="1" eaLnBrk="1" hangingPunct="1"/>
            <a:r>
              <a:rPr lang="en-GB" sz="2400" dirty="0">
                <a:latin typeface="+mj-lt"/>
              </a:rPr>
              <a:t>Original text: </a:t>
            </a:r>
            <a:r>
              <a:rPr lang="en-GB" sz="2400" dirty="0">
                <a:solidFill>
                  <a:srgbClr val="0070C0"/>
                </a:solidFill>
                <a:latin typeface="+mj-lt"/>
              </a:rPr>
              <a:t>“The men involved were given the order in 1976”</a:t>
            </a:r>
          </a:p>
          <a:p>
            <a:pPr lvl="1" eaLnBrk="1" hangingPunct="1"/>
            <a:r>
              <a:rPr lang="en-GB" sz="2400" dirty="0">
                <a:latin typeface="+mj-lt"/>
              </a:rPr>
              <a:t>Paraphrase: </a:t>
            </a:r>
            <a:r>
              <a:rPr lang="en-GB" sz="2400" dirty="0">
                <a:solidFill>
                  <a:srgbClr val="0070C0"/>
                </a:solidFill>
                <a:latin typeface="+mj-lt"/>
              </a:rPr>
              <a:t>“In 1976 the order was given to the men”.</a:t>
            </a:r>
          </a:p>
          <a:p>
            <a:pPr lvl="1" eaLnBrk="1" hangingPunct="1"/>
            <a:endParaRPr lang="en-GB" sz="2400" dirty="0">
              <a:latin typeface="+mj-lt"/>
            </a:endParaRPr>
          </a:p>
          <a:p>
            <a:pPr eaLnBrk="1" hangingPunct="1"/>
            <a:r>
              <a:rPr lang="en-GB" sz="2400" dirty="0">
                <a:latin typeface="+mj-lt"/>
              </a:rPr>
              <a:t>You try!</a:t>
            </a:r>
          </a:p>
          <a:p>
            <a:pPr lvl="1" eaLnBrk="1" hangingPunct="1"/>
            <a:r>
              <a:rPr lang="en-GB" sz="2400" dirty="0">
                <a:latin typeface="+mj-lt"/>
              </a:rPr>
              <a:t>Original text: </a:t>
            </a:r>
            <a:r>
              <a:rPr lang="en-GB" sz="2400" dirty="0">
                <a:solidFill>
                  <a:srgbClr val="0070C0"/>
                </a:solidFill>
                <a:latin typeface="+mj-lt"/>
              </a:rPr>
              <a:t>“This phenomenon is also experienced in Russia, particularly in the northern regions”.</a:t>
            </a:r>
          </a:p>
          <a:p>
            <a:pPr lvl="1"/>
            <a:r>
              <a:rPr lang="en-GB" sz="2400" dirty="0">
                <a:latin typeface="+mj-lt"/>
              </a:rPr>
              <a:t>Paraphrase: </a:t>
            </a:r>
            <a:endParaRPr lang="en-GB" sz="2400">
              <a:latin typeface="+mj-lt"/>
              <a:cs typeface="Calibri Light"/>
            </a:endParaRP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8650" y="404664"/>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Change Word Order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2000"/>
                                        <p:tgtEl>
                                          <p:spTgt spid="2150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507">
                                            <p:txEl>
                                              <p:pRg st="1" end="1"/>
                                            </p:txEl>
                                          </p:spTgt>
                                        </p:tgtEl>
                                        <p:attrNameLst>
                                          <p:attrName>style.visibility</p:attrName>
                                        </p:attrNameLst>
                                      </p:cBhvr>
                                      <p:to>
                                        <p:strVal val="visible"/>
                                      </p:to>
                                    </p:set>
                                    <p:animEffect transition="in" filter="fade">
                                      <p:cBhvr>
                                        <p:cTn id="10" dur="2000"/>
                                        <p:tgtEl>
                                          <p:spTgt spid="2150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507">
                                            <p:txEl>
                                              <p:pRg st="2" end="2"/>
                                            </p:txEl>
                                          </p:spTgt>
                                        </p:tgtEl>
                                        <p:attrNameLst>
                                          <p:attrName>style.visibility</p:attrName>
                                        </p:attrNameLst>
                                      </p:cBhvr>
                                      <p:to>
                                        <p:strVal val="visible"/>
                                      </p:to>
                                    </p:set>
                                    <p:animEffect transition="in" filter="fade">
                                      <p:cBhvr>
                                        <p:cTn id="13" dur="2000"/>
                                        <p:tgtEl>
                                          <p:spTgt spid="2150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1507">
                                            <p:txEl>
                                              <p:pRg st="4" end="4"/>
                                            </p:txEl>
                                          </p:spTgt>
                                        </p:tgtEl>
                                        <p:attrNameLst>
                                          <p:attrName>style.visibility</p:attrName>
                                        </p:attrNameLst>
                                      </p:cBhvr>
                                      <p:to>
                                        <p:strVal val="visible"/>
                                      </p:to>
                                    </p:set>
                                    <p:animEffect transition="in" filter="fade">
                                      <p:cBhvr>
                                        <p:cTn id="18" dur="2000"/>
                                        <p:tgtEl>
                                          <p:spTgt spid="21507">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1507">
                                            <p:txEl>
                                              <p:pRg st="5" end="5"/>
                                            </p:txEl>
                                          </p:spTgt>
                                        </p:tgtEl>
                                        <p:attrNameLst>
                                          <p:attrName>style.visibility</p:attrName>
                                        </p:attrNameLst>
                                      </p:cBhvr>
                                      <p:to>
                                        <p:strVal val="visible"/>
                                      </p:to>
                                    </p:set>
                                    <p:animEffect transition="in" filter="fade">
                                      <p:cBhvr>
                                        <p:cTn id="21" dur="2000"/>
                                        <p:tgtEl>
                                          <p:spTgt spid="21507">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1507">
                                            <p:txEl>
                                              <p:pRg st="6" end="6"/>
                                            </p:txEl>
                                          </p:spTgt>
                                        </p:tgtEl>
                                        <p:attrNameLst>
                                          <p:attrName>style.visibility</p:attrName>
                                        </p:attrNameLst>
                                      </p:cBhvr>
                                      <p:to>
                                        <p:strVal val="visible"/>
                                      </p:to>
                                    </p:set>
                                    <p:anim calcmode="lin" valueType="num">
                                      <p:cBhvr additive="base">
                                        <p:cTn id="26" dur="500" fill="hold"/>
                                        <p:tgtEl>
                                          <p:spTgt spid="21507">
                                            <p:txEl>
                                              <p:pRg st="6" end="6"/>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150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ln>
            <a:solidFill>
              <a:schemeClr val="bg1"/>
            </a:solidFill>
          </a:ln>
        </p:spPr>
        <p:txBody>
          <a:bodyPr>
            <a:normAutofit/>
          </a:bodyPr>
          <a:lstStyle/>
          <a:p>
            <a:pPr eaLnBrk="1" hangingPunct="1"/>
            <a:r>
              <a:rPr lang="en-GB" sz="2400" dirty="0">
                <a:latin typeface="+mj-lt"/>
              </a:rPr>
              <a:t>E.g. </a:t>
            </a:r>
          </a:p>
          <a:p>
            <a:pPr lvl="1" eaLnBrk="1" hangingPunct="1"/>
            <a:r>
              <a:rPr lang="en-GB" sz="2400" dirty="0">
                <a:latin typeface="+mj-lt"/>
              </a:rPr>
              <a:t>Original text: </a:t>
            </a:r>
            <a:r>
              <a:rPr lang="en-GB" sz="2400" dirty="0">
                <a:solidFill>
                  <a:srgbClr val="0070C0"/>
                </a:solidFill>
                <a:latin typeface="+mj-lt"/>
              </a:rPr>
              <a:t>“Attempts were made to make the area more industrial”</a:t>
            </a:r>
          </a:p>
          <a:p>
            <a:pPr lvl="1" eaLnBrk="1" hangingPunct="1"/>
            <a:r>
              <a:rPr lang="en-GB" sz="2400" dirty="0">
                <a:latin typeface="+mj-lt"/>
              </a:rPr>
              <a:t>Paraphrase: </a:t>
            </a:r>
            <a:r>
              <a:rPr lang="en-GB" sz="2400" dirty="0">
                <a:solidFill>
                  <a:srgbClr val="0070C0"/>
                </a:solidFill>
                <a:latin typeface="+mj-lt"/>
              </a:rPr>
              <a:t>“Attempts were made to industrialise the area”.</a:t>
            </a:r>
          </a:p>
          <a:p>
            <a:pPr lvl="1" eaLnBrk="1" hangingPunct="1"/>
            <a:endParaRPr lang="en-GB" sz="2400" dirty="0">
              <a:latin typeface="+mj-lt"/>
            </a:endParaRPr>
          </a:p>
          <a:p>
            <a:pPr eaLnBrk="1" hangingPunct="1"/>
            <a:r>
              <a:rPr lang="en-GB" sz="2400" dirty="0">
                <a:latin typeface="+mj-lt"/>
              </a:rPr>
              <a:t>You try!</a:t>
            </a:r>
          </a:p>
          <a:p>
            <a:pPr lvl="1" eaLnBrk="1" hangingPunct="1"/>
            <a:r>
              <a:rPr lang="en-GB" sz="2400" dirty="0">
                <a:latin typeface="+mj-lt"/>
              </a:rPr>
              <a:t>Original text: </a:t>
            </a:r>
            <a:r>
              <a:rPr lang="en-GB" sz="2400" dirty="0">
                <a:solidFill>
                  <a:srgbClr val="0070C0"/>
                </a:solidFill>
                <a:latin typeface="+mj-lt"/>
              </a:rPr>
              <a:t>“The issue is of particular interest”</a:t>
            </a:r>
          </a:p>
          <a:p>
            <a:pPr lvl="1" eaLnBrk="1" hangingPunct="1"/>
            <a:r>
              <a:rPr lang="en-GB" sz="2400" dirty="0">
                <a:latin typeface="+mj-lt"/>
              </a:rPr>
              <a:t>Paraphrase: </a:t>
            </a:r>
            <a:r>
              <a:rPr lang="en-GB" sz="2400" dirty="0">
                <a:solidFill>
                  <a:srgbClr val="0070C0"/>
                </a:solidFill>
                <a:latin typeface="+mj-lt"/>
              </a:rPr>
              <a:t>The issue is particularly interesting</a:t>
            </a: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60303" y="365126"/>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Change Word Class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1">
                                            <p:bg/>
                                          </p:spTgt>
                                        </p:tgtEl>
                                        <p:attrNameLst>
                                          <p:attrName>style.visibility</p:attrName>
                                        </p:attrNameLst>
                                      </p:cBhvr>
                                      <p:to>
                                        <p:strVal val="visible"/>
                                      </p:to>
                                    </p:set>
                                    <p:animEffect transition="in" filter="fade">
                                      <p:cBhvr>
                                        <p:cTn id="7" dur="2000"/>
                                        <p:tgtEl>
                                          <p:spTgt spid="22531">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2000"/>
                                        <p:tgtEl>
                                          <p:spTgt spid="2253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Effect transition="in" filter="fade">
                                      <p:cBhvr>
                                        <p:cTn id="15" dur="2000"/>
                                        <p:tgtEl>
                                          <p:spTgt spid="2253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2531">
                                            <p:txEl>
                                              <p:pRg st="2" end="2"/>
                                            </p:txEl>
                                          </p:spTgt>
                                        </p:tgtEl>
                                        <p:attrNameLst>
                                          <p:attrName>style.visibility</p:attrName>
                                        </p:attrNameLst>
                                      </p:cBhvr>
                                      <p:to>
                                        <p:strVal val="visible"/>
                                      </p:to>
                                    </p:set>
                                    <p:animEffect transition="in" filter="fade">
                                      <p:cBhvr>
                                        <p:cTn id="18" dur="2000"/>
                                        <p:tgtEl>
                                          <p:spTgt spid="22531">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animEffect transition="in" filter="fade">
                                      <p:cBhvr>
                                        <p:cTn id="23" dur="2000"/>
                                        <p:tgtEl>
                                          <p:spTgt spid="22531">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2531">
                                            <p:txEl>
                                              <p:pRg st="5" end="5"/>
                                            </p:txEl>
                                          </p:spTgt>
                                        </p:tgtEl>
                                        <p:attrNameLst>
                                          <p:attrName>style.visibility</p:attrName>
                                        </p:attrNameLst>
                                      </p:cBhvr>
                                      <p:to>
                                        <p:strVal val="visible"/>
                                      </p:to>
                                    </p:set>
                                    <p:animEffect transition="in" filter="fade">
                                      <p:cBhvr>
                                        <p:cTn id="26" dur="2000"/>
                                        <p:tgtEl>
                                          <p:spTgt spid="22531">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animEffect transition="in" filter="blinds(horizontal)">
                                      <p:cBhvr>
                                        <p:cTn id="31" dur="500"/>
                                        <p:tgtEl>
                                          <p:spTgt spid="225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28650" y="1628800"/>
            <a:ext cx="7886700" cy="4351338"/>
          </a:xfrm>
        </p:spPr>
        <p:txBody>
          <a:bodyPr>
            <a:normAutofit/>
          </a:bodyPr>
          <a:lstStyle/>
          <a:p>
            <a:pPr eaLnBrk="1" hangingPunct="1"/>
            <a:r>
              <a:rPr lang="en-GB" sz="2400" dirty="0">
                <a:latin typeface="+mj-lt"/>
              </a:rPr>
              <a:t>E.g.</a:t>
            </a:r>
          </a:p>
          <a:p>
            <a:pPr lvl="1" eaLnBrk="1" hangingPunct="1"/>
            <a:r>
              <a:rPr lang="en-GB" sz="2400" dirty="0">
                <a:latin typeface="+mj-lt"/>
              </a:rPr>
              <a:t>Original text: </a:t>
            </a:r>
            <a:r>
              <a:rPr lang="en-GB" sz="2400" dirty="0">
                <a:solidFill>
                  <a:srgbClr val="0070C0"/>
                </a:solidFill>
                <a:latin typeface="+mj-lt"/>
              </a:rPr>
              <a:t>“The company gave the bonuses to twelve employees in 2008”</a:t>
            </a:r>
          </a:p>
          <a:p>
            <a:pPr lvl="1" eaLnBrk="1" hangingPunct="1"/>
            <a:r>
              <a:rPr lang="en-GB" sz="2400" dirty="0">
                <a:latin typeface="+mj-lt"/>
              </a:rPr>
              <a:t>Paraphrase: </a:t>
            </a:r>
            <a:r>
              <a:rPr lang="en-GB" sz="2400" dirty="0">
                <a:solidFill>
                  <a:srgbClr val="0070C0"/>
                </a:solidFill>
                <a:latin typeface="+mj-lt"/>
              </a:rPr>
              <a:t>“Twelve employees were given the bonuses in 2008”</a:t>
            </a:r>
          </a:p>
          <a:p>
            <a:pPr lvl="1" eaLnBrk="1" hangingPunct="1"/>
            <a:endParaRPr lang="en-GB" sz="2400" dirty="0">
              <a:latin typeface="+mj-lt"/>
            </a:endParaRPr>
          </a:p>
          <a:p>
            <a:pPr eaLnBrk="1" hangingPunct="1"/>
            <a:r>
              <a:rPr lang="en-GB" sz="2400" dirty="0">
                <a:latin typeface="+mj-lt"/>
              </a:rPr>
              <a:t>You try!</a:t>
            </a:r>
          </a:p>
          <a:p>
            <a:pPr lvl="1" eaLnBrk="1" hangingPunct="1"/>
            <a:r>
              <a:rPr lang="en-GB" sz="2400" dirty="0">
                <a:latin typeface="+mj-lt"/>
              </a:rPr>
              <a:t>Original text: </a:t>
            </a:r>
            <a:r>
              <a:rPr lang="en-GB" sz="2400" dirty="0">
                <a:solidFill>
                  <a:srgbClr val="0070C0"/>
                </a:solidFill>
                <a:latin typeface="+mj-lt"/>
              </a:rPr>
              <a:t>“The company’s pension scheme enabled three managers to retire at 55”.</a:t>
            </a:r>
          </a:p>
          <a:p>
            <a:pPr lvl="1" eaLnBrk="1" hangingPunct="1"/>
            <a:r>
              <a:rPr lang="en-GB" sz="2400" dirty="0">
                <a:latin typeface="+mj-lt"/>
              </a:rPr>
              <a:t>Paraphrase: </a:t>
            </a:r>
            <a:r>
              <a:rPr lang="en-GB" sz="2400" dirty="0">
                <a:solidFill>
                  <a:srgbClr val="0070C0"/>
                </a:solidFill>
                <a:latin typeface="+mj-lt"/>
              </a:rPr>
              <a:t>Three managers were allowed to retire at 55 due to the company’s pension scheme.</a:t>
            </a: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8650" y="404664"/>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Active Voice ↔ Passive Voice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2000"/>
                                        <p:tgtEl>
                                          <p:spTgt spid="2355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555">
                                            <p:txEl>
                                              <p:pRg st="1" end="1"/>
                                            </p:txEl>
                                          </p:spTgt>
                                        </p:tgtEl>
                                        <p:attrNameLst>
                                          <p:attrName>style.visibility</p:attrName>
                                        </p:attrNameLst>
                                      </p:cBhvr>
                                      <p:to>
                                        <p:strVal val="visible"/>
                                      </p:to>
                                    </p:set>
                                    <p:animEffect transition="in" filter="fade">
                                      <p:cBhvr>
                                        <p:cTn id="10" dur="2000"/>
                                        <p:tgtEl>
                                          <p:spTgt spid="2355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Effect transition="in" filter="fade">
                                      <p:cBhvr>
                                        <p:cTn id="13" dur="2000"/>
                                        <p:tgtEl>
                                          <p:spTgt spid="2355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3555">
                                            <p:txEl>
                                              <p:pRg st="4" end="4"/>
                                            </p:txEl>
                                          </p:spTgt>
                                        </p:tgtEl>
                                        <p:attrNameLst>
                                          <p:attrName>style.visibility</p:attrName>
                                        </p:attrNameLst>
                                      </p:cBhvr>
                                      <p:to>
                                        <p:strVal val="visible"/>
                                      </p:to>
                                    </p:set>
                                    <p:animEffect transition="in" filter="fade">
                                      <p:cBhvr>
                                        <p:cTn id="18" dur="2000"/>
                                        <p:tgtEl>
                                          <p:spTgt spid="23555">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3555">
                                            <p:txEl>
                                              <p:pRg st="5" end="5"/>
                                            </p:txEl>
                                          </p:spTgt>
                                        </p:tgtEl>
                                        <p:attrNameLst>
                                          <p:attrName>style.visibility</p:attrName>
                                        </p:attrNameLst>
                                      </p:cBhvr>
                                      <p:to>
                                        <p:strVal val="visible"/>
                                      </p:to>
                                    </p:set>
                                    <p:animEffect transition="in" filter="fade">
                                      <p:cBhvr>
                                        <p:cTn id="21" dur="2000"/>
                                        <p:tgtEl>
                                          <p:spTgt spid="23555">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23555">
                                            <p:txEl>
                                              <p:pRg st="6" end="6"/>
                                            </p:txEl>
                                          </p:spTgt>
                                        </p:tgtEl>
                                        <p:attrNameLst>
                                          <p:attrName>style.visibility</p:attrName>
                                        </p:attrNameLst>
                                      </p:cBhvr>
                                      <p:to>
                                        <p:strVal val="visible"/>
                                      </p:to>
                                    </p:set>
                                    <p:animEffect transition="in" filter="blinds(horizontal)">
                                      <p:cBhvr>
                                        <p:cTn id="26" dur="500"/>
                                        <p:tgtEl>
                                          <p:spTgt spid="235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28014" y="1496115"/>
            <a:ext cx="7886700" cy="4351338"/>
          </a:xfrm>
        </p:spPr>
        <p:txBody>
          <a:bodyPr vert="horz" lIns="91440" tIns="45720" rIns="91440" bIns="45720" rtlCol="0" anchor="t">
            <a:normAutofit/>
          </a:bodyPr>
          <a:lstStyle/>
          <a:p>
            <a:pPr eaLnBrk="1" hangingPunct="1"/>
            <a:r>
              <a:rPr lang="en-GB" sz="2400" dirty="0">
                <a:latin typeface="+mj-lt"/>
              </a:rPr>
              <a:t>E.g. </a:t>
            </a:r>
          </a:p>
          <a:p>
            <a:pPr lvl="1" eaLnBrk="1" hangingPunct="1"/>
            <a:r>
              <a:rPr lang="en-GB" sz="2400" dirty="0">
                <a:latin typeface="+mj-lt"/>
              </a:rPr>
              <a:t>Original text: </a:t>
            </a:r>
            <a:r>
              <a:rPr lang="en-GB" sz="2400" dirty="0">
                <a:solidFill>
                  <a:srgbClr val="0070C0"/>
                </a:solidFill>
                <a:latin typeface="+mj-lt"/>
              </a:rPr>
              <a:t>The team leader claimed that team members’ communication skills were not good.</a:t>
            </a:r>
          </a:p>
          <a:p>
            <a:pPr lvl="1" eaLnBrk="1" hangingPunct="1"/>
            <a:r>
              <a:rPr lang="en-GB" sz="2400" dirty="0">
                <a:latin typeface="+mj-lt"/>
              </a:rPr>
              <a:t>Paraphrase: </a:t>
            </a:r>
            <a:r>
              <a:rPr lang="en-GB" sz="2400" dirty="0">
                <a:solidFill>
                  <a:srgbClr val="0070C0"/>
                </a:solidFill>
                <a:latin typeface="+mj-lt"/>
              </a:rPr>
              <a:t>The team leader claimed that team members’ communication skills were poor.</a:t>
            </a:r>
          </a:p>
          <a:p>
            <a:pPr lvl="1" eaLnBrk="1" hangingPunct="1"/>
            <a:endParaRPr lang="en-GB" sz="2400" dirty="0">
              <a:latin typeface="+mj-lt"/>
            </a:endParaRPr>
          </a:p>
          <a:p>
            <a:pPr eaLnBrk="1" hangingPunct="1"/>
            <a:r>
              <a:rPr lang="en-GB" sz="2400" dirty="0">
                <a:latin typeface="+mj-lt"/>
              </a:rPr>
              <a:t>You try!</a:t>
            </a:r>
          </a:p>
          <a:p>
            <a:pPr lvl="1" eaLnBrk="1" hangingPunct="1"/>
            <a:r>
              <a:rPr lang="en-GB" sz="2400" dirty="0">
                <a:latin typeface="+mj-lt"/>
              </a:rPr>
              <a:t>Original text: </a:t>
            </a:r>
            <a:r>
              <a:rPr lang="en-GB" sz="2400" dirty="0">
                <a:solidFill>
                  <a:srgbClr val="0070C0"/>
                </a:solidFill>
                <a:latin typeface="+mj-lt"/>
              </a:rPr>
              <a:t>The safety manager assured us the renovation work was not dangerous.</a:t>
            </a:r>
          </a:p>
          <a:p>
            <a:pPr lvl="1"/>
            <a:r>
              <a:rPr lang="en-GB" sz="2400" dirty="0">
                <a:latin typeface="+mj-lt"/>
              </a:rPr>
              <a:t>Paraphrase: </a:t>
            </a:r>
            <a:endParaRPr lang="en-GB" sz="2400">
              <a:solidFill>
                <a:srgbClr val="0070C0"/>
              </a:solidFill>
              <a:latin typeface="+mj-lt"/>
              <a:cs typeface="Calibri Light"/>
            </a:endParaRP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8650" y="404664"/>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Positive ↔ Negative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2000"/>
                                        <p:tgtEl>
                                          <p:spTgt spid="2457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579">
                                            <p:txEl>
                                              <p:pRg st="1" end="1"/>
                                            </p:txEl>
                                          </p:spTgt>
                                        </p:tgtEl>
                                        <p:attrNameLst>
                                          <p:attrName>style.visibility</p:attrName>
                                        </p:attrNameLst>
                                      </p:cBhvr>
                                      <p:to>
                                        <p:strVal val="visible"/>
                                      </p:to>
                                    </p:set>
                                    <p:animEffect transition="in" filter="fade">
                                      <p:cBhvr>
                                        <p:cTn id="10" dur="2000"/>
                                        <p:tgtEl>
                                          <p:spTgt spid="2457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579">
                                            <p:txEl>
                                              <p:pRg st="2" end="2"/>
                                            </p:txEl>
                                          </p:spTgt>
                                        </p:tgtEl>
                                        <p:attrNameLst>
                                          <p:attrName>style.visibility</p:attrName>
                                        </p:attrNameLst>
                                      </p:cBhvr>
                                      <p:to>
                                        <p:strVal val="visible"/>
                                      </p:to>
                                    </p:set>
                                    <p:animEffect transition="in" filter="fade">
                                      <p:cBhvr>
                                        <p:cTn id="13" dur="2000"/>
                                        <p:tgtEl>
                                          <p:spTgt spid="2457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4579">
                                            <p:txEl>
                                              <p:pRg st="4" end="4"/>
                                            </p:txEl>
                                          </p:spTgt>
                                        </p:tgtEl>
                                        <p:attrNameLst>
                                          <p:attrName>style.visibility</p:attrName>
                                        </p:attrNameLst>
                                      </p:cBhvr>
                                      <p:to>
                                        <p:strVal val="visible"/>
                                      </p:to>
                                    </p:set>
                                    <p:animEffect transition="in" filter="fade">
                                      <p:cBhvr>
                                        <p:cTn id="18" dur="2000"/>
                                        <p:tgtEl>
                                          <p:spTgt spid="24579">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4579">
                                            <p:txEl>
                                              <p:pRg st="5" end="5"/>
                                            </p:txEl>
                                          </p:spTgt>
                                        </p:tgtEl>
                                        <p:attrNameLst>
                                          <p:attrName>style.visibility</p:attrName>
                                        </p:attrNameLst>
                                      </p:cBhvr>
                                      <p:to>
                                        <p:strVal val="visible"/>
                                      </p:to>
                                    </p:set>
                                    <p:animEffect transition="in" filter="fade">
                                      <p:cBhvr>
                                        <p:cTn id="21" dur="2000"/>
                                        <p:tgtEl>
                                          <p:spTgt spid="24579">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24579">
                                            <p:txEl>
                                              <p:pRg st="6" end="6"/>
                                            </p:txEl>
                                          </p:spTgt>
                                        </p:tgtEl>
                                        <p:attrNameLst>
                                          <p:attrName>style.visibility</p:attrName>
                                        </p:attrNameLst>
                                      </p:cBhvr>
                                      <p:to>
                                        <p:strVal val="visible"/>
                                      </p:to>
                                    </p:set>
                                    <p:animEffect transition="in" filter="blinds(horizontal)">
                                      <p:cBhvr>
                                        <p:cTn id="26" dur="500"/>
                                        <p:tgtEl>
                                          <p:spTgt spid="245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628800"/>
            <a:ext cx="7886700" cy="4351338"/>
          </a:xfrm>
        </p:spPr>
        <p:txBody>
          <a:bodyPr>
            <a:noAutofit/>
          </a:bodyPr>
          <a:lstStyle/>
          <a:p>
            <a:pPr marL="274320" indent="-274320" eaLnBrk="1" fontAlgn="auto" hangingPunct="1">
              <a:spcBef>
                <a:spcPts val="580"/>
              </a:spcBef>
              <a:spcAft>
                <a:spcPts val="0"/>
              </a:spcAft>
              <a:buFont typeface="Wingdings 2"/>
              <a:buChar char=""/>
              <a:defRPr/>
            </a:pPr>
            <a:r>
              <a:rPr lang="en-GB" sz="2800" dirty="0">
                <a:latin typeface="+mj-lt"/>
              </a:rPr>
              <a:t>E.g. </a:t>
            </a:r>
          </a:p>
          <a:p>
            <a:pPr marL="548640" lvl="1" eaLnBrk="1" fontAlgn="auto" hangingPunct="1">
              <a:spcBef>
                <a:spcPts val="370"/>
              </a:spcBef>
              <a:spcAft>
                <a:spcPts val="0"/>
              </a:spcAft>
              <a:buFont typeface="Wingdings 2"/>
              <a:buChar char=""/>
              <a:defRPr/>
            </a:pPr>
            <a:r>
              <a:rPr lang="en-GB" sz="2400" dirty="0">
                <a:latin typeface="+mj-lt"/>
              </a:rPr>
              <a:t>Original text: </a:t>
            </a:r>
            <a:r>
              <a:rPr lang="en-GB" sz="2400" dirty="0">
                <a:solidFill>
                  <a:srgbClr val="0070C0"/>
                </a:solidFill>
                <a:latin typeface="+mj-lt"/>
              </a:rPr>
              <a:t>The technology was used widely in schools, colleges and universities in the 1980s.</a:t>
            </a:r>
          </a:p>
          <a:p>
            <a:pPr marL="548640" lvl="1" eaLnBrk="1" fontAlgn="auto" hangingPunct="1">
              <a:spcBef>
                <a:spcPts val="370"/>
              </a:spcBef>
              <a:spcAft>
                <a:spcPts val="0"/>
              </a:spcAft>
              <a:buFont typeface="Wingdings 2"/>
              <a:buChar char=""/>
              <a:defRPr/>
            </a:pPr>
            <a:r>
              <a:rPr lang="en-GB" sz="2400" dirty="0">
                <a:solidFill>
                  <a:schemeClr val="tx1">
                    <a:lumMod val="95000"/>
                    <a:lumOff val="5000"/>
                  </a:schemeClr>
                </a:solidFill>
                <a:latin typeface="+mj-lt"/>
              </a:rPr>
              <a:t>Paraphrase: </a:t>
            </a:r>
            <a:r>
              <a:rPr lang="en-GB" sz="2400" dirty="0">
                <a:solidFill>
                  <a:srgbClr val="0070C0"/>
                </a:solidFill>
                <a:latin typeface="+mj-lt"/>
              </a:rPr>
              <a:t>The technology was used widely in educational institutions in the 1980s.</a:t>
            </a:r>
          </a:p>
          <a:p>
            <a:pPr marL="548640" lvl="1" eaLnBrk="1" fontAlgn="auto" hangingPunct="1">
              <a:spcBef>
                <a:spcPts val="370"/>
              </a:spcBef>
              <a:spcAft>
                <a:spcPts val="0"/>
              </a:spcAft>
              <a:buFont typeface="Wingdings 2"/>
              <a:buChar char=""/>
              <a:defRPr/>
            </a:pPr>
            <a:endParaRPr lang="en-GB" sz="2400" dirty="0">
              <a:solidFill>
                <a:srgbClr val="0070C0"/>
              </a:solidFill>
              <a:latin typeface="+mj-lt"/>
            </a:endParaRPr>
          </a:p>
          <a:p>
            <a:pPr marL="274320" indent="-274320" eaLnBrk="1" fontAlgn="auto" hangingPunct="1">
              <a:spcBef>
                <a:spcPts val="580"/>
              </a:spcBef>
              <a:spcAft>
                <a:spcPts val="0"/>
              </a:spcAft>
              <a:buFont typeface="Wingdings 2"/>
              <a:buChar char=""/>
              <a:defRPr/>
            </a:pPr>
            <a:r>
              <a:rPr lang="en-GB" sz="2800" dirty="0">
                <a:solidFill>
                  <a:schemeClr val="tx1">
                    <a:lumMod val="95000"/>
                    <a:lumOff val="5000"/>
                  </a:schemeClr>
                </a:solidFill>
                <a:latin typeface="+mj-lt"/>
              </a:rPr>
              <a:t>You try!</a:t>
            </a:r>
          </a:p>
          <a:p>
            <a:pPr marL="548640" lvl="1" eaLnBrk="1" fontAlgn="auto" hangingPunct="1">
              <a:spcBef>
                <a:spcPts val="370"/>
              </a:spcBef>
              <a:spcAft>
                <a:spcPts val="0"/>
              </a:spcAft>
              <a:buFont typeface="Wingdings 2"/>
              <a:buChar char=""/>
              <a:defRPr/>
            </a:pPr>
            <a:r>
              <a:rPr lang="en-GB" sz="2400" dirty="0">
                <a:solidFill>
                  <a:schemeClr val="tx1">
                    <a:lumMod val="95000"/>
                    <a:lumOff val="5000"/>
                  </a:schemeClr>
                </a:solidFill>
                <a:latin typeface="+mj-lt"/>
              </a:rPr>
              <a:t>Original text: </a:t>
            </a:r>
            <a:r>
              <a:rPr lang="en-GB" sz="2400" dirty="0">
                <a:solidFill>
                  <a:srgbClr val="0070C0"/>
                </a:solidFill>
                <a:latin typeface="+mj-lt"/>
              </a:rPr>
              <a:t>70% of employees travel to work by bus, tram or train.</a:t>
            </a:r>
          </a:p>
          <a:p>
            <a:pPr marL="548640" lvl="1" eaLnBrk="1" fontAlgn="auto" hangingPunct="1">
              <a:spcBef>
                <a:spcPts val="370"/>
              </a:spcBef>
              <a:spcAft>
                <a:spcPts val="0"/>
              </a:spcAft>
              <a:buFont typeface="Wingdings 2"/>
              <a:buChar char=""/>
              <a:defRPr/>
            </a:pPr>
            <a:r>
              <a:rPr lang="en-GB" sz="2400" dirty="0">
                <a:solidFill>
                  <a:schemeClr val="tx1">
                    <a:lumMod val="95000"/>
                    <a:lumOff val="5000"/>
                  </a:schemeClr>
                </a:solidFill>
                <a:latin typeface="+mj-lt"/>
              </a:rPr>
              <a:t>Paraphrase: </a:t>
            </a:r>
            <a:r>
              <a:rPr lang="en-GB" sz="2400" dirty="0">
                <a:solidFill>
                  <a:srgbClr val="0070C0"/>
                </a:solidFill>
                <a:latin typeface="+mj-lt"/>
              </a:rPr>
              <a:t>70% of workers travel to work by public transport</a:t>
            </a:r>
          </a:p>
          <a:p>
            <a:pPr marL="0" indent="0" eaLnBrk="1" fontAlgn="auto" hangingPunct="1">
              <a:spcBef>
                <a:spcPts val="580"/>
              </a:spcBef>
              <a:spcAft>
                <a:spcPts val="0"/>
              </a:spcAft>
              <a:buNone/>
              <a:defRPr/>
            </a:pPr>
            <a:endParaRPr lang="en-GB" sz="2800" dirty="0">
              <a:solidFill>
                <a:srgbClr val="00B050"/>
              </a:solidFill>
              <a:latin typeface="+mj-lt"/>
            </a:endParaRPr>
          </a:p>
        </p:txBody>
      </p:sp>
      <p:pic>
        <p:nvPicPr>
          <p:cNvPr id="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00775"/>
            <a:ext cx="91440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8650" y="404664"/>
            <a:ext cx="7886700" cy="687610"/>
          </a:xfrm>
          <a:prstGeom prst="rect">
            <a:avLst/>
          </a:prstGeom>
          <a:solidFill>
            <a:schemeClr val="tx2">
              <a:lumMod val="75000"/>
            </a:schemeClr>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b="1" dirty="0">
                <a:solidFill>
                  <a:schemeClr val="bg1"/>
                </a:solidFill>
              </a:rPr>
              <a:t>Simplify / Generalise Words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20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8BB18F4248E440903DB335DF4367D8" ma:contentTypeVersion="13" ma:contentTypeDescription="Create a new document." ma:contentTypeScope="" ma:versionID="d19a3d22144bfc45ecee3a80c7b87bfb">
  <xsd:schema xmlns:xsd="http://www.w3.org/2001/XMLSchema" xmlns:xs="http://www.w3.org/2001/XMLSchema" xmlns:p="http://schemas.microsoft.com/office/2006/metadata/properties" xmlns:ns2="d49a9944-3df9-451f-8e33-1f7bf056dc00" xmlns:ns3="0521e0d3-4c4f-4c2d-8e05-8e69abd44bcf" targetNamespace="http://schemas.microsoft.com/office/2006/metadata/properties" ma:root="true" ma:fieldsID="097d73e066713bafaa31eae745ee1465" ns2:_="" ns3:_="">
    <xsd:import namespace="d49a9944-3df9-451f-8e33-1f7bf056dc00"/>
    <xsd:import namespace="0521e0d3-4c4f-4c2d-8e05-8e69abd44bc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9a9944-3df9-451f-8e33-1f7bf056dc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5e5bc10-9866-49dc-a6aa-e0bb4ae8a1a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21e0d3-4c4f-4c2d-8e05-8e69abd44bc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618e63ac-c649-4808-85db-499e66ea2519}" ma:internalName="TaxCatchAll" ma:showField="CatchAllData" ma:web="0521e0d3-4c4f-4c2d-8e05-8e69abd44b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521e0d3-4c4f-4c2d-8e05-8e69abd44bcf" xsi:nil="true"/>
    <lcf76f155ced4ddcb4097134ff3c332f xmlns="d49a9944-3df9-451f-8e33-1f7bf056dc0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22BDBC-CF7B-4F20-9032-669CFB5BC73B}"/>
</file>

<file path=customXml/itemProps2.xml><?xml version="1.0" encoding="utf-8"?>
<ds:datastoreItem xmlns:ds="http://schemas.openxmlformats.org/officeDocument/2006/customXml" ds:itemID="{0572239C-A3D2-46D2-AC12-876267B8AD5B}">
  <ds:schemaRefs>
    <ds:schemaRef ds:uri="http://schemas.microsoft.com/sharepoint/v3/contenttype/forms"/>
  </ds:schemaRefs>
</ds:datastoreItem>
</file>

<file path=customXml/itemProps3.xml><?xml version="1.0" encoding="utf-8"?>
<ds:datastoreItem xmlns:ds="http://schemas.openxmlformats.org/officeDocument/2006/customXml" ds:itemID="{1DCABD5C-9BF2-46E9-8010-C262CE9409E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656</TotalTime>
  <Words>587</Words>
  <Application>Microsoft Office PowerPoint</Application>
  <PresentationFormat>On-screen Show (4:3)</PresentationFormat>
  <Paragraphs>71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Paraphrasing  and Summarising</vt:lpstr>
      <vt:lpstr>What are Paraphrasing and Summarising?</vt:lpstr>
      <vt:lpstr>How can we Paraphrase/Summarise?</vt:lpstr>
      <vt:lpstr>Use synonyms</vt:lpstr>
      <vt:lpstr>PowerPoint Presentation</vt:lpstr>
      <vt:lpstr>PowerPoint Presentation</vt:lpstr>
      <vt:lpstr>PowerPoint Presentation</vt:lpstr>
      <vt:lpstr>PowerPoint Presentation</vt:lpstr>
      <vt:lpstr>PowerPoint Presentation</vt:lpstr>
      <vt:lpstr>PowerPoint Presentation</vt:lpstr>
    </vt:vector>
  </TitlesOfParts>
  <Company>The Financial Training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AS1b SE Paraphrasing and Summarising</dc:title>
  <dc:creator>sdow</dc:creator>
  <cp:lastModifiedBy>Irene Hargan</cp:lastModifiedBy>
  <cp:revision>76</cp:revision>
  <dcterms:created xsi:type="dcterms:W3CDTF">2009-09-04T13:49:17Z</dcterms:created>
  <dcterms:modified xsi:type="dcterms:W3CDTF">2022-02-09T14:39:28Z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0x010100F18BB18F4248E440903DB335DF4367D8</vt:lpwstr>
  </property>
</Properties>
</file>